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256" r:id="rId5"/>
    <p:sldId id="257" r:id="rId6"/>
    <p:sldId id="258" r:id="rId7"/>
    <p:sldId id="269" r:id="rId8"/>
    <p:sldId id="403" r:id="rId9"/>
    <p:sldId id="260" r:id="rId10"/>
    <p:sldId id="261" r:id="rId11"/>
    <p:sldId id="262" r:id="rId12"/>
    <p:sldId id="399" r:id="rId13"/>
    <p:sldId id="264" r:id="rId14"/>
    <p:sldId id="400" r:id="rId15"/>
    <p:sldId id="285" r:id="rId16"/>
    <p:sldId id="265" r:id="rId17"/>
    <p:sldId id="401" r:id="rId18"/>
    <p:sldId id="281" r:id="rId19"/>
    <p:sldId id="404" r:id="rId20"/>
    <p:sldId id="266" r:id="rId21"/>
    <p:sldId id="284" r:id="rId22"/>
    <p:sldId id="268" r:id="rId23"/>
    <p:sldId id="270" r:id="rId24"/>
    <p:sldId id="402" r:id="rId25"/>
    <p:sldId id="263" r:id="rId26"/>
    <p:sldId id="271" r:id="rId27"/>
    <p:sldId id="280" r:id="rId28"/>
    <p:sldId id="279"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81622" autoAdjust="0"/>
  </p:normalViewPr>
  <p:slideViewPr>
    <p:cSldViewPr>
      <p:cViewPr varScale="1">
        <p:scale>
          <a:sx n="54" d="100"/>
          <a:sy n="54" d="100"/>
        </p:scale>
        <p:origin x="1772" y="52"/>
      </p:cViewPr>
      <p:guideLst>
        <p:guide orient="horz" pos="2160"/>
        <p:guide pos="2880"/>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B76EE6F-FF30-4749-B176-81E72DBA9F51}" type="datetimeFigureOut">
              <a:rPr lang="en-GB" smtClean="0"/>
              <a:t>20/09/2024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AABCC58-5B40-47EC-82CB-499DB5F406A1}" type="slidenum">
              <a:rPr lang="en-GB" smtClean="0"/>
              <a:t>‹#›</a:t>
            </a:fld>
            <a:endParaRPr lang="en-GB"/>
          </a:p>
        </p:txBody>
      </p:sp>
    </p:spTree>
    <p:extLst>
      <p:ext uri="{BB962C8B-B14F-4D97-AF65-F5344CB8AC3E}">
        <p14:creationId xmlns:p14="http://schemas.microsoft.com/office/powerpoint/2010/main" val="3264318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93C7FAC-AAAD-4D55-8C2B-10F514939873}" type="datetimeFigureOut">
              <a:rPr lang="en-GB" smtClean="0"/>
              <a:t>20/09/2024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90B440D-9A8E-47B8-A3C0-8CE172C13EDB}" type="slidenum">
              <a:rPr lang="en-GB" smtClean="0"/>
              <a:t>‹#›</a:t>
            </a:fld>
            <a:endParaRPr lang="en-GB"/>
          </a:p>
        </p:txBody>
      </p:sp>
    </p:spTree>
    <p:extLst>
      <p:ext uri="{BB962C8B-B14F-4D97-AF65-F5344CB8AC3E}">
        <p14:creationId xmlns:p14="http://schemas.microsoft.com/office/powerpoint/2010/main" val="1218260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and thank you for coming. You’ve made the first step in supporting your child on their reading journey by being here today. Learning to read takes</a:t>
            </a:r>
            <a:r>
              <a:rPr lang="en-GB" baseline="0" dirty="0"/>
              <a:t> a strong partnership between home and school- so thank you. </a:t>
            </a:r>
            <a:endParaRPr lang="en-GB" dirty="0"/>
          </a:p>
        </p:txBody>
      </p:sp>
      <p:sp>
        <p:nvSpPr>
          <p:cNvPr id="4" name="Slide Number Placeholder 3"/>
          <p:cNvSpPr>
            <a:spLocks noGrp="1"/>
          </p:cNvSpPr>
          <p:nvPr>
            <p:ph type="sldNum" sz="quarter" idx="10"/>
          </p:nvPr>
        </p:nvSpPr>
        <p:spPr/>
        <p:txBody>
          <a:bodyPr/>
          <a:lstStyle/>
          <a:p>
            <a:fld id="{690B440D-9A8E-47B8-A3C0-8CE172C13EDB}" type="slidenum">
              <a:rPr lang="en-GB" smtClean="0"/>
              <a:t>1</a:t>
            </a:fld>
            <a:endParaRPr lang="en-GB"/>
          </a:p>
        </p:txBody>
      </p:sp>
    </p:spTree>
    <p:extLst>
      <p:ext uri="{BB962C8B-B14F-4D97-AF65-F5344CB8AC3E}">
        <p14:creationId xmlns:p14="http://schemas.microsoft.com/office/powerpoint/2010/main" val="362325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Word walls contain high frequency words and tricky words,</a:t>
            </a:r>
            <a:r>
              <a:rPr lang="en-GB" baseline="0" dirty="0"/>
              <a:t> this will include words that do not follow the rules of phonics which is why we call them ‘tricky’ words. </a:t>
            </a:r>
            <a:r>
              <a:rPr lang="en-GB" dirty="0"/>
              <a:t>They</a:t>
            </a:r>
            <a:r>
              <a:rPr lang="en-GB" baseline="0" dirty="0"/>
              <a:t> can be found in your child’s reading record. The children can earn badges for reading the words on each of the word walls and support the practise of reading these words at home will really help their reading to build fluency and will help to build their confidence. </a:t>
            </a:r>
          </a:p>
          <a:p>
            <a:endParaRPr lang="en-GB" baseline="0" dirty="0"/>
          </a:p>
          <a:p>
            <a:r>
              <a:rPr lang="en-GB" baseline="0" dirty="0"/>
              <a:t>Some activities you can do to learn them include a word hunt around the house, a game of pairs, chalk them on the patio, build them with magnets on the fridge, spotting them in books you read together. </a:t>
            </a:r>
            <a:endParaRPr lang="en-GB" dirty="0"/>
          </a:p>
        </p:txBody>
      </p:sp>
      <p:sp>
        <p:nvSpPr>
          <p:cNvPr id="4" name="Slide Number Placeholder 3"/>
          <p:cNvSpPr>
            <a:spLocks noGrp="1"/>
          </p:cNvSpPr>
          <p:nvPr>
            <p:ph type="sldNum" sz="quarter" idx="10"/>
          </p:nvPr>
        </p:nvSpPr>
        <p:spPr/>
        <p:txBody>
          <a:bodyPr/>
          <a:lstStyle/>
          <a:p>
            <a:fld id="{690B440D-9A8E-47B8-A3C0-8CE172C13EDB}" type="slidenum">
              <a:rPr lang="en-GB" smtClean="0"/>
              <a:t>10</a:t>
            </a:fld>
            <a:endParaRPr lang="en-GB"/>
          </a:p>
        </p:txBody>
      </p:sp>
    </p:spTree>
    <p:extLst>
      <p:ext uri="{BB962C8B-B14F-4D97-AF65-F5344CB8AC3E}">
        <p14:creationId xmlns:p14="http://schemas.microsoft.com/office/powerpoint/2010/main" val="3076578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EK</a:t>
            </a:r>
          </a:p>
          <a:p>
            <a:r>
              <a:rPr lang="en-GB" b="1" dirty="0"/>
              <a:t>Phonics books</a:t>
            </a:r>
            <a:r>
              <a:rPr lang="en-GB" dirty="0"/>
              <a:t>, these books relate to the current sounds your child has learnt/learning. These books will contain words that your child can decode. Reading these books helps your child use their phonics knowledge to break down the words and blend them to read.</a:t>
            </a:r>
          </a:p>
          <a:p>
            <a:r>
              <a:rPr lang="en-GB" b="1" dirty="0"/>
              <a:t>Coloured band book, </a:t>
            </a:r>
            <a:r>
              <a:rPr lang="en-GB" dirty="0"/>
              <a:t>these books relate to the stage your child is on their reading journey. Every half term your child will be benchmarked (assessed) on their segmenting and blending skills and understanding of what they have read. These books help develop pleasure for reading, expanding vocabulary and blending skills.</a:t>
            </a:r>
          </a:p>
          <a:p>
            <a:r>
              <a:rPr lang="en-GB" b="1" dirty="0"/>
              <a:t>Library book</a:t>
            </a:r>
            <a:r>
              <a:rPr lang="en-GB" dirty="0"/>
              <a:t>, these books are purely for joy. We want our children to access a wide range of book, develop their imagination and to share their books with you!</a:t>
            </a:r>
            <a:endParaRPr lang="en-GB" b="1" dirty="0"/>
          </a:p>
          <a:p>
            <a:endParaRPr lang="en-GB" dirty="0"/>
          </a:p>
        </p:txBody>
      </p:sp>
      <p:sp>
        <p:nvSpPr>
          <p:cNvPr id="4" name="Slide Number Placeholder 3"/>
          <p:cNvSpPr>
            <a:spLocks noGrp="1"/>
          </p:cNvSpPr>
          <p:nvPr>
            <p:ph type="sldNum" sz="quarter" idx="10"/>
          </p:nvPr>
        </p:nvSpPr>
        <p:spPr/>
        <p:txBody>
          <a:bodyPr/>
          <a:lstStyle/>
          <a:p>
            <a:fld id="{690B440D-9A8E-47B8-A3C0-8CE172C13EDB}" type="slidenum">
              <a:rPr lang="en-GB" smtClean="0"/>
              <a:t>11</a:t>
            </a:fld>
            <a:endParaRPr lang="en-GB"/>
          </a:p>
        </p:txBody>
      </p:sp>
    </p:spTree>
    <p:extLst>
      <p:ext uri="{BB962C8B-B14F-4D97-AF65-F5344CB8AC3E}">
        <p14:creationId xmlns:p14="http://schemas.microsoft.com/office/powerpoint/2010/main" val="640919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child’s read diary is really precious and is a collection of evidence of how their reading is progressing. Please take good care of it! </a:t>
            </a:r>
          </a:p>
          <a:p>
            <a:endParaRPr lang="en-GB" dirty="0"/>
          </a:p>
          <a:p>
            <a:r>
              <a:rPr lang="en-GB" dirty="0"/>
              <a:t>Here’s are some examples</a:t>
            </a:r>
            <a:r>
              <a:rPr lang="en-GB" baseline="0" dirty="0"/>
              <a:t> of the kind of thing you might write it their reading diary. Think about what they did really well and what they found a bit tricky. Feel free to ask questions and share successes!</a:t>
            </a:r>
          </a:p>
          <a:p>
            <a:endParaRPr lang="en-GB" baseline="0" dirty="0"/>
          </a:p>
          <a:p>
            <a:r>
              <a:rPr lang="en-GB" baseline="0" dirty="0"/>
              <a:t>The books the children take home should be mostly easily </a:t>
            </a:r>
            <a:r>
              <a:rPr lang="en-GB" baseline="0" dirty="0" err="1"/>
              <a:t>decodable</a:t>
            </a:r>
            <a:r>
              <a:rPr lang="en-GB" baseline="0" dirty="0"/>
              <a:t> this means they should be able to read it with around 90-95% accuracy. We tackle some more challenging books at school when reading 1:1 or during guided reading group sessions. </a:t>
            </a:r>
            <a:endParaRPr lang="en-GB" dirty="0"/>
          </a:p>
        </p:txBody>
      </p:sp>
      <p:sp>
        <p:nvSpPr>
          <p:cNvPr id="4" name="Slide Number Placeholder 3"/>
          <p:cNvSpPr>
            <a:spLocks noGrp="1"/>
          </p:cNvSpPr>
          <p:nvPr>
            <p:ph type="sldNum" sz="quarter" idx="10"/>
          </p:nvPr>
        </p:nvSpPr>
        <p:spPr/>
        <p:txBody>
          <a:bodyPr/>
          <a:lstStyle/>
          <a:p>
            <a:fld id="{690B440D-9A8E-47B8-A3C0-8CE172C13EDB}" type="slidenum">
              <a:rPr lang="en-GB" smtClean="0"/>
              <a:t>12</a:t>
            </a:fld>
            <a:endParaRPr lang="en-GB"/>
          </a:p>
        </p:txBody>
      </p:sp>
    </p:spTree>
    <p:extLst>
      <p:ext uri="{BB962C8B-B14F-4D97-AF65-F5344CB8AC3E}">
        <p14:creationId xmlns:p14="http://schemas.microsoft.com/office/powerpoint/2010/main" val="1156074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 really do not want parents to compare the colour band their child is on with other children. Each child is on their own journey. It is not a race! Lots of factors affect when we choose for a child to change colour book band. Most of all we want the children to enjoy the books they read at home- the books that get sent home should be readable with at least 90-95% accuracy- we do the hard work at school in guided reading sessions and when we read 1:1. </a:t>
            </a:r>
          </a:p>
          <a:p>
            <a:endParaRPr lang="en-GB" baseline="0" dirty="0"/>
          </a:p>
          <a:p>
            <a:r>
              <a:rPr lang="en-GB" baseline="0" dirty="0"/>
              <a:t>Sometimes we ask a child to read a book again or sometimes they choose the same book again. There is nothing wrong with this. It helps to consolidate the sounds and words they know and is a great opportunity for discussion. </a:t>
            </a:r>
          </a:p>
          <a:p>
            <a:endParaRPr lang="en-GB" baseline="0" dirty="0"/>
          </a:p>
          <a:p>
            <a:r>
              <a:rPr lang="en-GB" baseline="0" dirty="0"/>
              <a:t>You can challenge your child by asking them questions about the text. Can they retell the main events accurately or with details. Can they predict what might happen next if you pause part way through? Can they discuss characters, their feelings and their actions? Can they talk about why they like or dislike a certain book? Can they compare it to other texts? You can do this with any book- bedtimes stories, reading books, books from the library. </a:t>
            </a:r>
          </a:p>
          <a:p>
            <a:endParaRPr lang="en-GB" baseline="0" dirty="0"/>
          </a:p>
          <a:p>
            <a:r>
              <a:rPr lang="en-GB" baseline="0" dirty="0"/>
              <a:t>My main message here is please do not compare your child with other children. They are on their own learning journey and sharing a love of reading rather than a need to ‘move up’ is much more important. </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690B440D-9A8E-47B8-A3C0-8CE172C13EDB}" type="slidenum">
              <a:rPr lang="en-GB" smtClean="0"/>
              <a:t>13</a:t>
            </a:fld>
            <a:endParaRPr lang="en-GB"/>
          </a:p>
        </p:txBody>
      </p:sp>
    </p:spTree>
    <p:extLst>
      <p:ext uri="{BB962C8B-B14F-4D97-AF65-F5344CB8AC3E}">
        <p14:creationId xmlns:p14="http://schemas.microsoft.com/office/powerpoint/2010/main" val="2809266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r>
              <a:rPr lang="en-GB" b="1" dirty="0"/>
              <a:t>GB</a:t>
            </a:r>
          </a:p>
          <a:p>
            <a:pPr defTabSz="914034">
              <a:defRPr/>
            </a:pPr>
            <a:r>
              <a:rPr lang="en-GB" b="1" dirty="0"/>
              <a:t>Decoding</a:t>
            </a:r>
            <a:r>
              <a:rPr lang="en-GB" b="1" baseline="0" dirty="0"/>
              <a:t> is a key skill to reading comprehension. </a:t>
            </a:r>
            <a:r>
              <a:rPr lang="en-GB" dirty="0"/>
              <a:t>Word reading and language comprehension require different sorts of teaching. When children start learning to read, the number of words they can decode accurately is too limited to broaden their vocabulary. Their understanding of language should therefore be developed through their listening and speaking, while they are taught to decode through phonics. </a:t>
            </a:r>
            <a:r>
              <a:rPr lang="en-GB" b="1" dirty="0"/>
              <a:t>This skill is developed</a:t>
            </a:r>
            <a:r>
              <a:rPr lang="en-GB" b="1" baseline="0" dirty="0"/>
              <a:t> through the phonics phases.</a:t>
            </a:r>
            <a:r>
              <a:rPr lang="en-GB" b="1" dirty="0"/>
              <a:t> </a:t>
            </a:r>
            <a:r>
              <a:rPr lang="en-GB" dirty="0"/>
              <a:t>However, when they can read most words ‘at a glance’ and can decode unfamiliar words easily, they are free to think about the meaning of what they read. They can then begin to develop their understanding of language through their reading. (p17)</a:t>
            </a:r>
          </a:p>
          <a:p>
            <a:pPr defTabSz="914034">
              <a:defRPr/>
            </a:pPr>
            <a:endParaRPr lang="en-GB" dirty="0"/>
          </a:p>
          <a:p>
            <a:r>
              <a:rPr lang="en-GB" dirty="0"/>
              <a:t>In contrast to spoken language, written language is a cultural invention. Most children do not develop the ability to read without direct teaching. For children who begin school with a poor understanding of language, being able to decode words is essential for equality, because their understanding of language, their vocabulary and their knowledge of the world will expand rapidly when they can read for themselves. Children need both good language comprehension and good word reading to become good readers.</a:t>
            </a:r>
          </a:p>
          <a:p>
            <a:endParaRPr lang="en-GB" dirty="0"/>
          </a:p>
          <a:p>
            <a:endParaRPr lang="en-GB" dirty="0"/>
          </a:p>
          <a:p>
            <a:endParaRPr lang="en-GB" dirty="0"/>
          </a:p>
          <a:p>
            <a:r>
              <a:rPr lang="en-GB" dirty="0"/>
              <a:t>Graph 2:</a:t>
            </a:r>
            <a:r>
              <a:rPr lang="en-GB" baseline="0" dirty="0"/>
              <a:t> </a:t>
            </a:r>
            <a:r>
              <a:rPr lang="en-GB" dirty="0"/>
              <a:t>Decades of research, not to mention personal experiences, confirm that listening comprehension outpaces reading comprehension from early childhood through at least middle school. Based on their review of research, </a:t>
            </a:r>
            <a:r>
              <a:rPr lang="en-GB" dirty="0" err="1"/>
              <a:t>Stricht</a:t>
            </a:r>
            <a:r>
              <a:rPr lang="en-GB" dirty="0"/>
              <a:t> and James (1984) </a:t>
            </a:r>
            <a:r>
              <a:rPr lang="en-GB" dirty="0" err="1"/>
              <a:t>analyzed</a:t>
            </a:r>
            <a:r>
              <a:rPr lang="en-GB" dirty="0"/>
              <a:t> the gap between listening and reading comprehension by age of learner (see Figure 1). What is obvious from this figure is the fact that access to complex ideas, for many years of the learner's life, requires oral rather than written input.</a:t>
            </a:r>
            <a:br>
              <a:rPr lang="en-GB" dirty="0"/>
            </a:br>
            <a:br>
              <a:rPr lang="en-GB" dirty="0"/>
            </a:br>
            <a:r>
              <a:rPr lang="en-GB" dirty="0"/>
              <a:t>Simply stated, children can listen to and talk about much more complex ideas than they can read (and probably write) about. In addition to the research, anyone who has ever read a bedtime story to a </a:t>
            </a:r>
            <a:r>
              <a:rPr lang="en-GB" dirty="0" err="1"/>
              <a:t>preschooler</a:t>
            </a:r>
            <a:r>
              <a:rPr lang="en-GB" dirty="0"/>
              <a:t> knows that listening comprehension is more sophisticated than reading comprehension. The proof comes from nights when you're tired and you skip a page while reading a bedtime story. That 3-, 4-, or 5-year-old's eyes pop open. You are accused of skipping some of the story, and the punishment is that now you must start over. Yes, in fact, the child is listening, understanding, and comparing the text with his or her expectations.</a:t>
            </a:r>
            <a:br>
              <a:rPr lang="en-GB" dirty="0"/>
            </a:br>
            <a:br>
              <a:rPr lang="en-GB" dirty="0"/>
            </a:br>
            <a:r>
              <a:rPr lang="en-GB" dirty="0"/>
              <a:t>What is less obvious from personal experience is the persistence of this gap. According to </a:t>
            </a:r>
            <a:r>
              <a:rPr lang="en-GB" dirty="0" err="1"/>
              <a:t>Stricht</a:t>
            </a:r>
            <a:r>
              <a:rPr lang="en-GB" dirty="0"/>
              <a:t> and James (1984), the gap extends well into middle school. This gap has implications for high-quality instruction across the learner's elementary and middle school experience, and oral language development should not be considered solely the role and responsibility of early childhood educators.</a:t>
            </a:r>
          </a:p>
          <a:p>
            <a:endParaRPr lang="en-GB" dirty="0"/>
          </a:p>
        </p:txBody>
      </p:sp>
      <p:sp>
        <p:nvSpPr>
          <p:cNvPr id="4" name="Slide Number Placeholder 3"/>
          <p:cNvSpPr>
            <a:spLocks noGrp="1"/>
          </p:cNvSpPr>
          <p:nvPr>
            <p:ph type="sldNum" sz="quarter" idx="10"/>
          </p:nvPr>
        </p:nvSpPr>
        <p:spPr/>
        <p:txBody>
          <a:bodyPr/>
          <a:lstStyle/>
          <a:p>
            <a:fld id="{690B440D-9A8E-47B8-A3C0-8CE172C13EDB}" type="slidenum">
              <a:rPr lang="en-GB" smtClean="0"/>
              <a:t>14</a:t>
            </a:fld>
            <a:endParaRPr lang="en-GB"/>
          </a:p>
        </p:txBody>
      </p:sp>
    </p:spTree>
    <p:extLst>
      <p:ext uri="{BB962C8B-B14F-4D97-AF65-F5344CB8AC3E}">
        <p14:creationId xmlns:p14="http://schemas.microsoft.com/office/powerpoint/2010/main" val="2776025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Your child will receive</a:t>
            </a:r>
            <a:r>
              <a:rPr lang="en-GB" sz="1800" baseline="0" dirty="0"/>
              <a:t> a phonics pack with all the sounds they have learnt so far. It is useful for you to practise these at home to help consolidate learning. At school we play games such as SPLAT!, pairs and snap. These are games you can also play at home. </a:t>
            </a:r>
          </a:p>
          <a:p>
            <a:endParaRPr lang="en-GB" sz="1800" baseline="0" dirty="0"/>
          </a:p>
          <a:p>
            <a:r>
              <a:rPr lang="en-GB" sz="1800" baseline="0" dirty="0"/>
              <a:t>Please look after your child’s phonics pack and keep it safe in their bag so that it comes to school each day. It takes a lot of time to produce these resources so having to replace them is a shame. </a:t>
            </a:r>
          </a:p>
          <a:p>
            <a:endParaRPr lang="en-GB" sz="1800" baseline="0" dirty="0"/>
          </a:p>
        </p:txBody>
      </p:sp>
      <p:sp>
        <p:nvSpPr>
          <p:cNvPr id="4" name="Slide Number Placeholder 3"/>
          <p:cNvSpPr>
            <a:spLocks noGrp="1"/>
          </p:cNvSpPr>
          <p:nvPr>
            <p:ph type="sldNum" sz="quarter" idx="10"/>
          </p:nvPr>
        </p:nvSpPr>
        <p:spPr/>
        <p:txBody>
          <a:bodyPr/>
          <a:lstStyle/>
          <a:p>
            <a:fld id="{690B440D-9A8E-47B8-A3C0-8CE172C13EDB}" type="slidenum">
              <a:rPr lang="en-GB" smtClean="0"/>
              <a:t>15</a:t>
            </a:fld>
            <a:endParaRPr lang="en-GB"/>
          </a:p>
        </p:txBody>
      </p:sp>
    </p:spTree>
    <p:extLst>
      <p:ext uri="{BB962C8B-B14F-4D97-AF65-F5344CB8AC3E}">
        <p14:creationId xmlns:p14="http://schemas.microsoft.com/office/powerpoint/2010/main" val="100534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GB</a:t>
            </a:r>
          </a:p>
          <a:p>
            <a:r>
              <a:rPr lang="en-GB" dirty="0"/>
              <a:t>Book talk is vital for children to gain</a:t>
            </a:r>
            <a:r>
              <a:rPr lang="en-GB" baseline="0" dirty="0"/>
              <a:t> an understanding of what they have read, to improve their comprehension skills and inferential skills. Book talk gives the children a chance to use some of the words in the book in advance of reading the book. </a:t>
            </a:r>
          </a:p>
          <a:p>
            <a:endParaRPr lang="en-GB" baseline="0" dirty="0"/>
          </a:p>
          <a:p>
            <a:r>
              <a:rPr lang="en-GB" baseline="0" dirty="0"/>
              <a:t>We really encourage you to try lots of book talk at home before you ask your child to start reading the words- look at the front cover, the pictures, discuss what they think the story is going to be about. </a:t>
            </a:r>
          </a:p>
          <a:p>
            <a:endParaRPr lang="en-GB" baseline="0" dirty="0"/>
          </a:p>
          <a:p>
            <a:r>
              <a:rPr lang="en-GB" dirty="0"/>
              <a:t>Oral language development facilitates print literacy.</a:t>
            </a:r>
          </a:p>
        </p:txBody>
      </p:sp>
      <p:sp>
        <p:nvSpPr>
          <p:cNvPr id="4" name="Slide Number Placeholder 3"/>
          <p:cNvSpPr>
            <a:spLocks noGrp="1"/>
          </p:cNvSpPr>
          <p:nvPr>
            <p:ph type="sldNum" sz="quarter" idx="10"/>
          </p:nvPr>
        </p:nvSpPr>
        <p:spPr/>
        <p:txBody>
          <a:bodyPr/>
          <a:lstStyle/>
          <a:p>
            <a:fld id="{690B440D-9A8E-47B8-A3C0-8CE172C13EDB}" type="slidenum">
              <a:rPr lang="en-GB" smtClean="0"/>
              <a:t>16</a:t>
            </a:fld>
            <a:endParaRPr lang="en-GB"/>
          </a:p>
        </p:txBody>
      </p:sp>
    </p:spTree>
    <p:extLst>
      <p:ext uri="{BB962C8B-B14F-4D97-AF65-F5344CB8AC3E}">
        <p14:creationId xmlns:p14="http://schemas.microsoft.com/office/powerpoint/2010/main" val="2552993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KPA we provide opportunities for the children to read 1:1 with an adult almost every day. This</a:t>
            </a:r>
            <a:r>
              <a:rPr lang="en-GB" baseline="0" dirty="0"/>
              <a:t> is most likely to be with the class teacher or teaching assistant but there may be times when they read to other adults in school. </a:t>
            </a:r>
          </a:p>
          <a:p>
            <a:endParaRPr lang="en-GB" b="1" baseline="0" dirty="0"/>
          </a:p>
          <a:p>
            <a:r>
              <a:rPr lang="en-GB" baseline="0" dirty="0"/>
              <a:t>We also do guided reading every week where the children take part in a group discussion about a book. We share books as a whole class and the children also have opportunities for independent reading within the classroom. They enjoy choosing their own library books, which they often cannot read yet themselves- this is a great opportunity for discussions and to broaden their vocabulary. Discussing the meaning of next words is a fantastic opportunity to move their reading skills on!</a:t>
            </a:r>
          </a:p>
          <a:p>
            <a:endParaRPr lang="en-GB" baseline="0" dirty="0"/>
          </a:p>
          <a:p>
            <a:r>
              <a:rPr lang="en-GB" baseline="0" dirty="0"/>
              <a:t>At home you can share books for pleasure- this is probably the most important thing you can do! Enjoy bedtime stories, but also books at any time of day. Share recipe books, newspapers, magazines, instruction manuals- anything with text in it is a great things to share with your child as they explore reading for different purposes! </a:t>
            </a:r>
          </a:p>
          <a:p>
            <a:endParaRPr lang="en-GB" baseline="0" dirty="0"/>
          </a:p>
          <a:p>
            <a:r>
              <a:rPr lang="en-GB" baseline="0" dirty="0"/>
              <a:t>The children in reception may currently have a book with no words in. This is part of the process. We encourage you to spend time discussing the title, pictures and events in the story. When the children are ready they will receive a book with words in that matches their phonics ability. Again, just a reminder it is not a race but parental input at home has a huge effect on reading attainment so supporting your child by reading with them regularly is really important. </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690B440D-9A8E-47B8-A3C0-8CE172C13EDB}" type="slidenum">
              <a:rPr lang="en-GB" smtClean="0"/>
              <a:t>17</a:t>
            </a:fld>
            <a:endParaRPr lang="en-GB"/>
          </a:p>
        </p:txBody>
      </p:sp>
    </p:spTree>
    <p:extLst>
      <p:ext uri="{BB962C8B-B14F-4D97-AF65-F5344CB8AC3E}">
        <p14:creationId xmlns:p14="http://schemas.microsoft.com/office/powerpoint/2010/main" val="2167579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how to read with a child 1:1.</a:t>
            </a:r>
          </a:p>
          <a:p>
            <a:pPr marL="624078" indent="-514350">
              <a:buFont typeface="+mj-lt"/>
              <a:buAutoNum type="arabicPeriod"/>
            </a:pPr>
            <a:r>
              <a:rPr lang="en-GB" dirty="0"/>
              <a:t>Encourage your child to hold the book and turn the pages themselves.</a:t>
            </a:r>
          </a:p>
          <a:p>
            <a:pPr marL="624078" indent="-514350">
              <a:buFont typeface="+mj-lt"/>
              <a:buAutoNum type="arabicPeriod"/>
            </a:pPr>
            <a:r>
              <a:rPr lang="en-GB" dirty="0"/>
              <a:t>Talk about the front cover. Can they find the title? Who is the author? What do they think the book is going to be about?</a:t>
            </a:r>
          </a:p>
          <a:p>
            <a:pPr marL="624078" indent="-514350">
              <a:buFont typeface="+mj-lt"/>
              <a:buAutoNum type="arabicPeriod"/>
            </a:pPr>
            <a:r>
              <a:rPr lang="en-GB" dirty="0"/>
              <a:t>Encourage your child to use their phonics, knowledge of tricky word and the pictures to read the words. Discuss the pictures together.</a:t>
            </a:r>
          </a:p>
          <a:p>
            <a:pPr marL="624078" indent="-514350">
              <a:buFont typeface="+mj-lt"/>
              <a:buAutoNum type="arabicPeriod"/>
            </a:pPr>
            <a:r>
              <a:rPr lang="en-GB" dirty="0"/>
              <a:t>After reading, discuss what the book was about and what their favourite part was. </a:t>
            </a:r>
          </a:p>
          <a:p>
            <a:endParaRPr lang="en-GB" dirty="0"/>
          </a:p>
          <a:p>
            <a:endParaRPr lang="en-GB" dirty="0"/>
          </a:p>
          <a:p>
            <a:r>
              <a:rPr lang="en-GB" dirty="0"/>
              <a:t>Remember, they should be able to read the book they take home quite easily.</a:t>
            </a:r>
            <a:r>
              <a:rPr lang="en-GB" baseline="0" dirty="0"/>
              <a:t> If they get stuck, count to 3 slowly and then tell them the word. </a:t>
            </a:r>
            <a:endParaRPr lang="en-GB" dirty="0"/>
          </a:p>
        </p:txBody>
      </p:sp>
      <p:sp>
        <p:nvSpPr>
          <p:cNvPr id="4" name="Slide Number Placeholder 3"/>
          <p:cNvSpPr>
            <a:spLocks noGrp="1"/>
          </p:cNvSpPr>
          <p:nvPr>
            <p:ph type="sldNum" sz="quarter" idx="10"/>
          </p:nvPr>
        </p:nvSpPr>
        <p:spPr/>
        <p:txBody>
          <a:bodyPr/>
          <a:lstStyle/>
          <a:p>
            <a:fld id="{690B440D-9A8E-47B8-A3C0-8CE172C13EDB}" type="slidenum">
              <a:rPr lang="en-GB" smtClean="0"/>
              <a:t>18</a:t>
            </a:fld>
            <a:endParaRPr lang="en-GB"/>
          </a:p>
        </p:txBody>
      </p:sp>
    </p:spTree>
    <p:extLst>
      <p:ext uri="{BB962C8B-B14F-4D97-AF65-F5344CB8AC3E}">
        <p14:creationId xmlns:p14="http://schemas.microsoft.com/office/powerpoint/2010/main" val="3816520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70000"/>
              </a:lnSpc>
            </a:pPr>
            <a:r>
              <a:rPr lang="en-GB" sz="1200" dirty="0"/>
              <a:t>Practise little and often.</a:t>
            </a:r>
          </a:p>
          <a:p>
            <a:pPr>
              <a:lnSpc>
                <a:spcPct val="170000"/>
              </a:lnSpc>
            </a:pPr>
            <a:r>
              <a:rPr lang="en-GB" sz="1200" dirty="0"/>
              <a:t>Practise phonics flash cards and games.</a:t>
            </a:r>
          </a:p>
          <a:p>
            <a:pPr>
              <a:lnSpc>
                <a:spcPct val="170000"/>
              </a:lnSpc>
            </a:pPr>
            <a:r>
              <a:rPr lang="en-GB" sz="1200" dirty="0"/>
              <a:t>Discuss the world and children’s experiences to gain new vocabulary. </a:t>
            </a:r>
          </a:p>
          <a:p>
            <a:pPr>
              <a:lnSpc>
                <a:spcPct val="170000"/>
              </a:lnSpc>
            </a:pPr>
            <a:r>
              <a:rPr lang="en-GB" sz="1200" dirty="0"/>
              <a:t>Sharing books with your child often. Look at the pictures and talk about the book. Share bedtime stories/ magazines/ recipes/ all texts!</a:t>
            </a:r>
          </a:p>
          <a:p>
            <a:pPr>
              <a:lnSpc>
                <a:spcPct val="170000"/>
              </a:lnSpc>
            </a:pPr>
            <a:r>
              <a:rPr lang="en-GB" sz="1200" dirty="0"/>
              <a:t>Encouraging your child to form their letters correctly.</a:t>
            </a:r>
          </a:p>
          <a:p>
            <a:pPr>
              <a:lnSpc>
                <a:spcPct val="170000"/>
              </a:lnSpc>
            </a:pPr>
            <a:r>
              <a:rPr lang="en-GB" sz="1200" dirty="0"/>
              <a:t>Model correct speech and correct your child’s speech if they say something incorrectly.</a:t>
            </a:r>
          </a:p>
          <a:p>
            <a:pPr>
              <a:lnSpc>
                <a:spcPct val="170000"/>
              </a:lnSpc>
            </a:pPr>
            <a:r>
              <a:rPr lang="en-GB" sz="1200" dirty="0"/>
              <a:t>Play reading and writing games.</a:t>
            </a:r>
          </a:p>
          <a:p>
            <a:pPr>
              <a:lnSpc>
                <a:spcPct val="170000"/>
              </a:lnSpc>
            </a:pPr>
            <a:r>
              <a:rPr lang="en-GB" sz="1200" dirty="0"/>
              <a:t>Come and chat if you are worried or have questions!</a:t>
            </a:r>
          </a:p>
          <a:p>
            <a:endParaRPr lang="en-GB" dirty="0"/>
          </a:p>
        </p:txBody>
      </p:sp>
      <p:sp>
        <p:nvSpPr>
          <p:cNvPr id="4" name="Slide Number Placeholder 3"/>
          <p:cNvSpPr>
            <a:spLocks noGrp="1"/>
          </p:cNvSpPr>
          <p:nvPr>
            <p:ph type="sldNum" sz="quarter" idx="10"/>
          </p:nvPr>
        </p:nvSpPr>
        <p:spPr/>
        <p:txBody>
          <a:bodyPr/>
          <a:lstStyle/>
          <a:p>
            <a:fld id="{690B440D-9A8E-47B8-A3C0-8CE172C13EDB}" type="slidenum">
              <a:rPr lang="en-GB" smtClean="0"/>
              <a:t>19</a:t>
            </a:fld>
            <a:endParaRPr lang="en-GB"/>
          </a:p>
        </p:txBody>
      </p:sp>
    </p:spTree>
    <p:extLst>
      <p:ext uri="{BB962C8B-B14F-4D97-AF65-F5344CB8AC3E}">
        <p14:creationId xmlns:p14="http://schemas.microsoft.com/office/powerpoint/2010/main" val="3120665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a:t>
            </a:r>
            <a:r>
              <a:rPr lang="en-GB" baseline="0" dirty="0"/>
              <a:t> are taught to read through phonics. Phonics is a method of teaching the 44 different sounds in the English language and identifying them in words to read them. However phonics is only one strategy the children use when reading. They are also encourage to look at the pictures, listen to the rest of the sentence to work out words they cannot read and think about whether the sentence makes sense in the context.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90B440D-9A8E-47B8-A3C0-8CE172C13EDB}" type="slidenum">
              <a:rPr lang="en-GB" smtClean="0"/>
              <a:t>2</a:t>
            </a:fld>
            <a:endParaRPr lang="en-GB"/>
          </a:p>
        </p:txBody>
      </p:sp>
    </p:spTree>
    <p:extLst>
      <p:ext uri="{BB962C8B-B14F-4D97-AF65-F5344CB8AC3E}">
        <p14:creationId xmlns:p14="http://schemas.microsoft.com/office/powerpoint/2010/main" val="155706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let them struggle for too long- count to three and then help them by:</a:t>
            </a:r>
          </a:p>
          <a:p>
            <a:pPr lvl="1">
              <a:lnSpc>
                <a:spcPct val="150000"/>
              </a:lnSpc>
            </a:pPr>
            <a:r>
              <a:rPr lang="en-GB" sz="2000" dirty="0"/>
              <a:t>Encouraging your child to look at the pictures. Please don’t cover up the pictures!</a:t>
            </a:r>
          </a:p>
          <a:p>
            <a:pPr lvl="1">
              <a:lnSpc>
                <a:spcPct val="150000"/>
              </a:lnSpc>
            </a:pPr>
            <a:r>
              <a:rPr lang="en-GB" sz="2000" dirty="0"/>
              <a:t>Ask what sound the word starts with?</a:t>
            </a:r>
          </a:p>
          <a:p>
            <a:pPr lvl="1">
              <a:lnSpc>
                <a:spcPct val="150000"/>
              </a:lnSpc>
            </a:pPr>
            <a:r>
              <a:rPr lang="en-GB" sz="2000" dirty="0"/>
              <a:t>Re-read the sentence up to the point your child is stuck.</a:t>
            </a:r>
          </a:p>
          <a:p>
            <a:pPr lvl="1">
              <a:lnSpc>
                <a:spcPct val="150000"/>
              </a:lnSpc>
            </a:pPr>
            <a:r>
              <a:rPr lang="en-GB" sz="2000" dirty="0"/>
              <a:t>Write the word down and ask your child to add sound buttons.</a:t>
            </a:r>
          </a:p>
          <a:p>
            <a:pPr lvl="1">
              <a:lnSpc>
                <a:spcPct val="150000"/>
              </a:lnSpc>
            </a:pPr>
            <a:r>
              <a:rPr lang="en-GB" sz="2000" dirty="0"/>
              <a:t>Give the child the word.</a:t>
            </a:r>
          </a:p>
          <a:p>
            <a:pPr lvl="1">
              <a:lnSpc>
                <a:spcPct val="150000"/>
              </a:lnSpc>
            </a:pPr>
            <a:r>
              <a:rPr lang="en-GB" sz="2000" dirty="0"/>
              <a:t>Write any words your child struggles with and needs to learn in their reading diary. </a:t>
            </a:r>
          </a:p>
          <a:p>
            <a:endParaRPr lang="en-GB" dirty="0"/>
          </a:p>
        </p:txBody>
      </p:sp>
      <p:sp>
        <p:nvSpPr>
          <p:cNvPr id="4" name="Slide Number Placeholder 3"/>
          <p:cNvSpPr>
            <a:spLocks noGrp="1"/>
          </p:cNvSpPr>
          <p:nvPr>
            <p:ph type="sldNum" sz="quarter" idx="10"/>
          </p:nvPr>
        </p:nvSpPr>
        <p:spPr/>
        <p:txBody>
          <a:bodyPr/>
          <a:lstStyle/>
          <a:p>
            <a:fld id="{690B440D-9A8E-47B8-A3C0-8CE172C13EDB}" type="slidenum">
              <a:rPr lang="en-GB" smtClean="0"/>
              <a:t>20</a:t>
            </a:fld>
            <a:endParaRPr lang="en-GB"/>
          </a:p>
        </p:txBody>
      </p:sp>
    </p:spTree>
    <p:extLst>
      <p:ext uri="{BB962C8B-B14F-4D97-AF65-F5344CB8AC3E}">
        <p14:creationId xmlns:p14="http://schemas.microsoft.com/office/powerpoint/2010/main" val="2157418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Model this on a</a:t>
            </a:r>
            <a:r>
              <a:rPr lang="en-GB" baseline="0" dirty="0"/>
              <a:t> whiteboard!!</a:t>
            </a:r>
          </a:p>
          <a:p>
            <a:endParaRPr lang="en-GB" baseline="0" dirty="0"/>
          </a:p>
          <a:p>
            <a:r>
              <a:rPr lang="en-GB" baseline="0" dirty="0"/>
              <a:t>Tricky words and some of the words on the word walls cannot be segmented and blended- this is why the children learn them by sight. </a:t>
            </a:r>
            <a:endParaRPr lang="en-GB" dirty="0"/>
          </a:p>
        </p:txBody>
      </p:sp>
      <p:sp>
        <p:nvSpPr>
          <p:cNvPr id="4" name="Slide Number Placeholder 3"/>
          <p:cNvSpPr>
            <a:spLocks noGrp="1"/>
          </p:cNvSpPr>
          <p:nvPr>
            <p:ph type="sldNum" sz="quarter" idx="10"/>
          </p:nvPr>
        </p:nvSpPr>
        <p:spPr/>
        <p:txBody>
          <a:bodyPr/>
          <a:lstStyle/>
          <a:p>
            <a:fld id="{690B440D-9A8E-47B8-A3C0-8CE172C13EDB}" type="slidenum">
              <a:rPr lang="en-GB" smtClean="0"/>
              <a:t>21</a:t>
            </a:fld>
            <a:endParaRPr lang="en-GB"/>
          </a:p>
        </p:txBody>
      </p:sp>
    </p:spTree>
    <p:extLst>
      <p:ext uri="{BB962C8B-B14F-4D97-AF65-F5344CB8AC3E}">
        <p14:creationId xmlns:p14="http://schemas.microsoft.com/office/powerpoint/2010/main" val="1059980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phonics screening</a:t>
            </a:r>
            <a:r>
              <a:rPr lang="en-GB" baseline="0" dirty="0"/>
              <a:t> check takes place at the end of year 1. The children read 40 words, some of which are nonsense words. We practise nonsense words through each phase of phonics so it becomes normal. The screening assesses the children’s ability to decode words. It purely assess their phonics knowledge and their ability to decode words using phonics. </a:t>
            </a:r>
          </a:p>
          <a:p>
            <a:endParaRPr lang="en-GB" baseline="0" dirty="0"/>
          </a:p>
          <a:p>
            <a:r>
              <a:rPr lang="en-GB" baseline="0" dirty="0"/>
              <a:t>This is something the children in year 1 are already familiar with and is nothing to worry about. </a:t>
            </a:r>
          </a:p>
        </p:txBody>
      </p:sp>
      <p:sp>
        <p:nvSpPr>
          <p:cNvPr id="4" name="Slide Number Placeholder 3"/>
          <p:cNvSpPr>
            <a:spLocks noGrp="1"/>
          </p:cNvSpPr>
          <p:nvPr>
            <p:ph type="sldNum" sz="quarter" idx="10"/>
          </p:nvPr>
        </p:nvSpPr>
        <p:spPr/>
        <p:txBody>
          <a:bodyPr/>
          <a:lstStyle/>
          <a:p>
            <a:fld id="{690B440D-9A8E-47B8-A3C0-8CE172C13EDB}" type="slidenum">
              <a:rPr lang="en-GB" smtClean="0"/>
              <a:t>22</a:t>
            </a:fld>
            <a:endParaRPr lang="en-GB"/>
          </a:p>
        </p:txBody>
      </p:sp>
    </p:spTree>
    <p:extLst>
      <p:ext uri="{BB962C8B-B14F-4D97-AF65-F5344CB8AC3E}">
        <p14:creationId xmlns:p14="http://schemas.microsoft.com/office/powerpoint/2010/main" val="3314548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useful websites to practise phonics at home in a fun way! </a:t>
            </a:r>
          </a:p>
          <a:p>
            <a:endParaRPr lang="en-GB" dirty="0"/>
          </a:p>
        </p:txBody>
      </p:sp>
      <p:sp>
        <p:nvSpPr>
          <p:cNvPr id="4" name="Slide Number Placeholder 3"/>
          <p:cNvSpPr>
            <a:spLocks noGrp="1"/>
          </p:cNvSpPr>
          <p:nvPr>
            <p:ph type="sldNum" sz="quarter" idx="10"/>
          </p:nvPr>
        </p:nvSpPr>
        <p:spPr/>
        <p:txBody>
          <a:bodyPr/>
          <a:lstStyle/>
          <a:p>
            <a:fld id="{690B440D-9A8E-47B8-A3C0-8CE172C13EDB}" type="slidenum">
              <a:rPr lang="en-GB" smtClean="0"/>
              <a:t>23</a:t>
            </a:fld>
            <a:endParaRPr lang="en-GB"/>
          </a:p>
        </p:txBody>
      </p:sp>
    </p:spTree>
    <p:extLst>
      <p:ext uri="{BB962C8B-B14F-4D97-AF65-F5344CB8AC3E}">
        <p14:creationId xmlns:p14="http://schemas.microsoft.com/office/powerpoint/2010/main" val="2632544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any more please share them with other parents!</a:t>
            </a:r>
          </a:p>
          <a:p>
            <a:endParaRPr lang="en-GB" dirty="0"/>
          </a:p>
          <a:p>
            <a:r>
              <a:rPr lang="en-GB" dirty="0"/>
              <a:t>The children have access to apps and programs in the classroom during</a:t>
            </a:r>
            <a:r>
              <a:rPr lang="en-GB" baseline="0" dirty="0"/>
              <a:t> busy learning time too such as the Teach Your Monster to read app. </a:t>
            </a:r>
            <a:endParaRPr lang="en-GB" dirty="0"/>
          </a:p>
          <a:p>
            <a:endParaRPr lang="en-GB" b="1" dirty="0"/>
          </a:p>
        </p:txBody>
      </p:sp>
      <p:sp>
        <p:nvSpPr>
          <p:cNvPr id="4" name="Slide Number Placeholder 3"/>
          <p:cNvSpPr>
            <a:spLocks noGrp="1"/>
          </p:cNvSpPr>
          <p:nvPr>
            <p:ph type="sldNum" sz="quarter" idx="10"/>
          </p:nvPr>
        </p:nvSpPr>
        <p:spPr/>
        <p:txBody>
          <a:bodyPr/>
          <a:lstStyle/>
          <a:p>
            <a:fld id="{690B440D-9A8E-47B8-A3C0-8CE172C13EDB}" type="slidenum">
              <a:rPr lang="en-GB" smtClean="0"/>
              <a:t>24</a:t>
            </a:fld>
            <a:endParaRPr lang="en-GB"/>
          </a:p>
        </p:txBody>
      </p:sp>
    </p:spTree>
    <p:extLst>
      <p:ext uri="{BB962C8B-B14F-4D97-AF65-F5344CB8AC3E}">
        <p14:creationId xmlns:p14="http://schemas.microsoft.com/office/powerpoint/2010/main" val="1174566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a:t>
            </a:r>
            <a:r>
              <a:rPr lang="en-GB" baseline="0" dirty="0"/>
              <a:t> are all here I’m sure you will agree with the quotes on this slide. The impact of parental support and engagement is huge. We see it everyday. Education doesn’t just happen at school and I hope that together we can form a partnership which will support and guide your child to become a successful reader. Parental input at home is paramount to a child’s success at school. Please support your child by completing activities at home and asking if you need help. We are here to help you and your child. </a:t>
            </a:r>
          </a:p>
          <a:p>
            <a:endParaRPr lang="en-GB" baseline="0" dirty="0"/>
          </a:p>
        </p:txBody>
      </p:sp>
      <p:sp>
        <p:nvSpPr>
          <p:cNvPr id="4" name="Slide Number Placeholder 3"/>
          <p:cNvSpPr>
            <a:spLocks noGrp="1"/>
          </p:cNvSpPr>
          <p:nvPr>
            <p:ph type="sldNum" sz="quarter" idx="10"/>
          </p:nvPr>
        </p:nvSpPr>
        <p:spPr/>
        <p:txBody>
          <a:bodyPr/>
          <a:lstStyle/>
          <a:p>
            <a:fld id="{690B440D-9A8E-47B8-A3C0-8CE172C13EDB}" type="slidenum">
              <a:rPr lang="en-GB" smtClean="0"/>
              <a:t>25</a:t>
            </a:fld>
            <a:endParaRPr lang="en-GB"/>
          </a:p>
        </p:txBody>
      </p:sp>
    </p:spTree>
    <p:extLst>
      <p:ext uri="{BB962C8B-B14F-4D97-AF65-F5344CB8AC3E}">
        <p14:creationId xmlns:p14="http://schemas.microsoft.com/office/powerpoint/2010/main" val="4071129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At KPA and GS we use </a:t>
            </a:r>
            <a:r>
              <a:rPr lang="en-GB" dirty="0" err="1"/>
              <a:t>Storytime</a:t>
            </a:r>
            <a:r>
              <a:rPr lang="en-GB" dirty="0"/>
              <a:t> Phonics which follows the Government Letters and Sounds programme. We recap previous learning, teach a new sound, practise using the new sound and then the children have the opportunity to apply their knowledge of the sound in different ways. </a:t>
            </a:r>
            <a:r>
              <a:rPr lang="en-GB" dirty="0" err="1"/>
              <a:t>Chn</a:t>
            </a:r>
            <a:r>
              <a:rPr lang="en-GB" dirty="0"/>
              <a:t> are taught</a:t>
            </a:r>
            <a:r>
              <a:rPr lang="en-GB" baseline="0" dirty="0"/>
              <a:t> in small groups according to their needs. Anyone children who are struggling with phonics are identified early and we put booster sessions and extra support in place.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Storytime phonics is designed to help promote a love of reading and to teach phonics in a more meaningful way. The concept helps put the sounds into context through books, something which we have found that the children absolutely love. The magic of the phonics fairy really brings phonics to life and the children engage really well. </a:t>
            </a:r>
            <a:endParaRPr lang="en-GB" dirty="0"/>
          </a:p>
          <a:p>
            <a:endParaRPr lang="en-GB" dirty="0"/>
          </a:p>
        </p:txBody>
      </p:sp>
      <p:sp>
        <p:nvSpPr>
          <p:cNvPr id="4" name="Slide Number Placeholder 3"/>
          <p:cNvSpPr>
            <a:spLocks noGrp="1"/>
          </p:cNvSpPr>
          <p:nvPr>
            <p:ph type="sldNum" sz="quarter" idx="10"/>
          </p:nvPr>
        </p:nvSpPr>
        <p:spPr/>
        <p:txBody>
          <a:bodyPr/>
          <a:lstStyle/>
          <a:p>
            <a:fld id="{690B440D-9A8E-47B8-A3C0-8CE172C13EDB}" type="slidenum">
              <a:rPr lang="en-GB" smtClean="0"/>
              <a:t>3</a:t>
            </a:fld>
            <a:endParaRPr lang="en-GB"/>
          </a:p>
        </p:txBody>
      </p:sp>
    </p:spTree>
    <p:extLst>
      <p:ext uri="{BB962C8B-B14F-4D97-AF65-F5344CB8AC3E}">
        <p14:creationId xmlns:p14="http://schemas.microsoft.com/office/powerpoint/2010/main" val="1799334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use the correct</a:t>
            </a:r>
            <a:r>
              <a:rPr lang="en-GB" baseline="0" dirty="0"/>
              <a:t> phonics terminology in lessons with the children so I thought I would run through some of the words you might encounter in discussions at home that may be unfamiliar to you.</a:t>
            </a:r>
          </a:p>
          <a:p>
            <a:r>
              <a:rPr lang="en-GB" sz="1200" dirty="0">
                <a:latin typeface="Comic Sans MS" panose="030F0702030302020204" pitchFamily="66" charset="0"/>
              </a:rPr>
              <a:t>A </a:t>
            </a:r>
            <a:r>
              <a:rPr lang="en-GB" sz="1200" b="1" dirty="0">
                <a:latin typeface="Comic Sans MS" panose="030F0702030302020204" pitchFamily="66" charset="0"/>
              </a:rPr>
              <a:t>phoneme</a:t>
            </a:r>
            <a:r>
              <a:rPr lang="en-GB" sz="1200" dirty="0">
                <a:latin typeface="Comic Sans MS" panose="030F0702030302020204" pitchFamily="66" charset="0"/>
              </a:rPr>
              <a:t> is the smallest unit of sound in a word.</a:t>
            </a:r>
          </a:p>
          <a:p>
            <a:r>
              <a:rPr lang="en-GB" sz="1200" dirty="0">
                <a:latin typeface="Comic Sans MS" panose="030F0702030302020204" pitchFamily="66" charset="0"/>
              </a:rPr>
              <a:t>A </a:t>
            </a:r>
            <a:r>
              <a:rPr lang="en-GB" sz="1200" b="1" dirty="0">
                <a:latin typeface="Comic Sans MS" panose="030F0702030302020204" pitchFamily="66" charset="0"/>
              </a:rPr>
              <a:t>grapheme</a:t>
            </a:r>
            <a:r>
              <a:rPr lang="en-GB" sz="1200" dirty="0">
                <a:latin typeface="Comic Sans MS" panose="030F0702030302020204" pitchFamily="66" charset="0"/>
              </a:rPr>
              <a:t> is the letter, or letters, representing a phoneme (e.g. t, </a:t>
            </a:r>
            <a:r>
              <a:rPr lang="en-GB" sz="1200" dirty="0" err="1">
                <a:latin typeface="Comic Sans MS" panose="030F0702030302020204" pitchFamily="66" charset="0"/>
              </a:rPr>
              <a:t>ai</a:t>
            </a:r>
            <a:r>
              <a:rPr lang="en-GB" sz="1200" dirty="0">
                <a:latin typeface="Comic Sans MS" panose="030F0702030302020204" pitchFamily="66" charset="0"/>
              </a:rPr>
              <a:t> and </a:t>
            </a:r>
            <a:r>
              <a:rPr lang="en-GB" sz="1200" dirty="0" err="1">
                <a:latin typeface="Comic Sans MS" panose="030F0702030302020204" pitchFamily="66" charset="0"/>
              </a:rPr>
              <a:t>igh</a:t>
            </a:r>
            <a:r>
              <a:rPr lang="en-GB" sz="1200" dirty="0">
                <a:latin typeface="Comic Sans MS" panose="030F0702030302020204" pitchFamily="66" charset="0"/>
              </a:rPr>
              <a:t>). </a:t>
            </a:r>
          </a:p>
          <a:p>
            <a:r>
              <a:rPr lang="en-GB" sz="1200" b="1" dirty="0">
                <a:latin typeface="Comic Sans MS" panose="030F0702030302020204" pitchFamily="66" charset="0"/>
              </a:rPr>
              <a:t>Digraphs</a:t>
            </a:r>
            <a:r>
              <a:rPr lang="en-GB" sz="1200" dirty="0">
                <a:latin typeface="Comic Sans MS" panose="030F0702030302020204" pitchFamily="66" charset="0"/>
              </a:rPr>
              <a:t> have two letters (e.g. </a:t>
            </a:r>
            <a:r>
              <a:rPr lang="en-GB" sz="1200" dirty="0" err="1">
                <a:latin typeface="Comic Sans MS" panose="030F0702030302020204" pitchFamily="66" charset="0"/>
              </a:rPr>
              <a:t>sh</a:t>
            </a:r>
            <a:r>
              <a:rPr lang="en-GB" sz="1200" dirty="0">
                <a:latin typeface="Comic Sans MS" panose="030F0702030302020204" pitchFamily="66" charset="0"/>
              </a:rPr>
              <a:t>, </a:t>
            </a:r>
            <a:r>
              <a:rPr lang="en-GB" sz="1200" dirty="0" err="1">
                <a:latin typeface="Comic Sans MS" panose="030F0702030302020204" pitchFamily="66" charset="0"/>
              </a:rPr>
              <a:t>ck</a:t>
            </a:r>
            <a:r>
              <a:rPr lang="en-GB" sz="1200" dirty="0">
                <a:latin typeface="Comic Sans MS" panose="030F0702030302020204" pitchFamily="66" charset="0"/>
              </a:rPr>
              <a:t>, </a:t>
            </a:r>
            <a:r>
              <a:rPr lang="en-GB" sz="1200" dirty="0" err="1">
                <a:latin typeface="Comic Sans MS" panose="030F0702030302020204" pitchFamily="66" charset="0"/>
              </a:rPr>
              <a:t>th</a:t>
            </a:r>
            <a:r>
              <a:rPr lang="en-GB" sz="1200" dirty="0">
                <a:latin typeface="Comic Sans MS" panose="030F0702030302020204" pitchFamily="66" charset="0"/>
              </a:rPr>
              <a:t> and </a:t>
            </a:r>
            <a:r>
              <a:rPr lang="en-GB" sz="1200" dirty="0" err="1">
                <a:latin typeface="Comic Sans MS" panose="030F0702030302020204" pitchFamily="66" charset="0"/>
              </a:rPr>
              <a:t>ll</a:t>
            </a:r>
            <a:r>
              <a:rPr lang="en-GB" sz="1200" dirty="0">
                <a:latin typeface="Comic Sans MS" panose="030F0702030302020204" pitchFamily="66" charset="0"/>
              </a:rPr>
              <a:t>).</a:t>
            </a:r>
          </a:p>
          <a:p>
            <a:r>
              <a:rPr lang="en-GB" sz="1200" dirty="0">
                <a:latin typeface="Comic Sans MS" panose="030F0702030302020204" pitchFamily="66" charset="0"/>
              </a:rPr>
              <a:t>A </a:t>
            </a:r>
            <a:r>
              <a:rPr lang="en-GB" sz="1200" b="1" dirty="0">
                <a:latin typeface="Comic Sans MS" panose="030F0702030302020204" pitchFamily="66" charset="0"/>
              </a:rPr>
              <a:t>vowel digraph </a:t>
            </a:r>
            <a:r>
              <a:rPr lang="en-GB" sz="1200" dirty="0">
                <a:latin typeface="Comic Sans MS" panose="030F0702030302020204" pitchFamily="66" charset="0"/>
              </a:rPr>
              <a:t>contains at least one vowel (e.g. </a:t>
            </a:r>
            <a:r>
              <a:rPr lang="en-GB" sz="1200" dirty="0" err="1">
                <a:latin typeface="Comic Sans MS" panose="030F0702030302020204" pitchFamily="66" charset="0"/>
              </a:rPr>
              <a:t>ai</a:t>
            </a:r>
            <a:r>
              <a:rPr lang="en-GB" sz="1200" dirty="0">
                <a:latin typeface="Comic Sans MS" panose="030F0702030302020204" pitchFamily="66" charset="0"/>
              </a:rPr>
              <a:t>, </a:t>
            </a:r>
            <a:r>
              <a:rPr lang="en-GB" sz="1200" dirty="0" err="1">
                <a:latin typeface="Comic Sans MS" panose="030F0702030302020204" pitchFamily="66" charset="0"/>
              </a:rPr>
              <a:t>ee</a:t>
            </a:r>
            <a:r>
              <a:rPr lang="en-GB" sz="1200" dirty="0">
                <a:latin typeface="Comic Sans MS" panose="030F0702030302020204" pitchFamily="66" charset="0"/>
              </a:rPr>
              <a:t>, </a:t>
            </a:r>
            <a:r>
              <a:rPr lang="en-GB" sz="1200" dirty="0" err="1">
                <a:latin typeface="Comic Sans MS" panose="030F0702030302020204" pitchFamily="66" charset="0"/>
              </a:rPr>
              <a:t>ar</a:t>
            </a:r>
            <a:r>
              <a:rPr lang="en-GB" sz="1200" dirty="0">
                <a:latin typeface="Comic Sans MS" panose="030F0702030302020204" pitchFamily="66" charset="0"/>
              </a:rPr>
              <a:t> and </a:t>
            </a:r>
            <a:r>
              <a:rPr lang="en-GB" sz="1200" dirty="0" err="1">
                <a:latin typeface="Comic Sans MS" panose="030F0702030302020204" pitchFamily="66" charset="0"/>
              </a:rPr>
              <a:t>oy</a:t>
            </a:r>
            <a:r>
              <a:rPr lang="en-GB" sz="1200" dirty="0">
                <a:latin typeface="Comic Sans MS" panose="030F0702030302020204" pitchFamily="66" charset="0"/>
              </a:rPr>
              <a:t>).</a:t>
            </a:r>
          </a:p>
          <a:p>
            <a:r>
              <a:rPr lang="en-GB" sz="1200" b="1" dirty="0" err="1">
                <a:latin typeface="Comic Sans MS" panose="030F0702030302020204" pitchFamily="66" charset="0"/>
              </a:rPr>
              <a:t>Trigraphs</a:t>
            </a:r>
            <a:r>
              <a:rPr lang="en-GB" sz="1200" dirty="0">
                <a:latin typeface="Comic Sans MS" panose="030F0702030302020204" pitchFamily="66" charset="0"/>
              </a:rPr>
              <a:t> have three letters (e.g. </a:t>
            </a:r>
            <a:r>
              <a:rPr lang="en-GB" sz="1200" dirty="0" err="1">
                <a:latin typeface="Comic Sans MS" panose="030F0702030302020204" pitchFamily="66" charset="0"/>
              </a:rPr>
              <a:t>igh</a:t>
            </a:r>
            <a:r>
              <a:rPr lang="en-GB" sz="1200" dirty="0">
                <a:latin typeface="Comic Sans MS" panose="030F0702030302020204" pitchFamily="66" charset="0"/>
              </a:rPr>
              <a:t>).</a:t>
            </a:r>
          </a:p>
          <a:p>
            <a:r>
              <a:rPr lang="en-GB" sz="1200" dirty="0">
                <a:latin typeface="Comic Sans MS" panose="030F0702030302020204" pitchFamily="66" charset="0"/>
              </a:rPr>
              <a:t>A </a:t>
            </a:r>
            <a:r>
              <a:rPr lang="en-GB" sz="1200" b="1" dirty="0">
                <a:latin typeface="Comic Sans MS" panose="030F0702030302020204" pitchFamily="66" charset="0"/>
              </a:rPr>
              <a:t>split digraph </a:t>
            </a:r>
            <a:r>
              <a:rPr lang="en-GB" sz="1200" dirty="0">
                <a:latin typeface="Comic Sans MS" panose="030F0702030302020204" pitchFamily="66" charset="0"/>
              </a:rPr>
              <a:t>(e.g. sl</a:t>
            </a:r>
            <a:r>
              <a:rPr lang="en-GB" sz="1200" dirty="0">
                <a:solidFill>
                  <a:srgbClr val="FF0000"/>
                </a:solidFill>
                <a:latin typeface="Comic Sans MS" panose="030F0702030302020204" pitchFamily="66" charset="0"/>
              </a:rPr>
              <a:t>i</a:t>
            </a:r>
            <a:r>
              <a:rPr lang="en-GB" sz="1200" dirty="0">
                <a:latin typeface="Comic Sans MS" panose="030F0702030302020204" pitchFamily="66" charset="0"/>
              </a:rPr>
              <a:t>d</a:t>
            </a:r>
            <a:r>
              <a:rPr lang="en-GB" sz="1200" dirty="0">
                <a:solidFill>
                  <a:srgbClr val="FF0000"/>
                </a:solidFill>
                <a:latin typeface="Comic Sans MS" panose="030F0702030302020204" pitchFamily="66" charset="0"/>
              </a:rPr>
              <a:t>e</a:t>
            </a:r>
            <a:r>
              <a:rPr lang="en-GB" sz="1200" dirty="0">
                <a:latin typeface="Comic Sans MS" panose="030F0702030302020204" pitchFamily="66" charset="0"/>
              </a:rPr>
              <a:t> and l</a:t>
            </a:r>
            <a:r>
              <a:rPr lang="en-GB" sz="1200" dirty="0">
                <a:solidFill>
                  <a:srgbClr val="FF0000"/>
                </a:solidFill>
                <a:latin typeface="Comic Sans MS" panose="030F0702030302020204" pitchFamily="66" charset="0"/>
              </a:rPr>
              <a:t>i</a:t>
            </a:r>
            <a:r>
              <a:rPr lang="en-GB" sz="1200" dirty="0">
                <a:latin typeface="Comic Sans MS" panose="030F0702030302020204" pitchFamily="66" charset="0"/>
              </a:rPr>
              <a:t>k</a:t>
            </a:r>
            <a:r>
              <a:rPr lang="en-GB" sz="1200" dirty="0">
                <a:solidFill>
                  <a:srgbClr val="FF0000"/>
                </a:solidFill>
                <a:latin typeface="Comic Sans MS" panose="030F0702030302020204" pitchFamily="66" charset="0"/>
              </a:rPr>
              <a:t>e</a:t>
            </a:r>
            <a:r>
              <a:rPr lang="en-GB" sz="1200" dirty="0">
                <a:latin typeface="Comic Sans MS" panose="030F0702030302020204" pitchFamily="66" charset="0"/>
              </a:rPr>
              <a:t>). </a:t>
            </a:r>
          </a:p>
          <a:p>
            <a:endParaRPr lang="en-GB" sz="1200" dirty="0">
              <a:latin typeface="Comic Sans MS" panose="030F0702030302020204" pitchFamily="66" charset="0"/>
            </a:endParaRPr>
          </a:p>
          <a:p>
            <a:r>
              <a:rPr lang="en-GB" sz="1200" dirty="0">
                <a:latin typeface="Comic Sans MS" panose="030F0702030302020204" pitchFamily="66" charset="0"/>
              </a:rPr>
              <a:t>The children use these words in phonics lessons and when discussing reading. They will learn how to add</a:t>
            </a:r>
            <a:r>
              <a:rPr lang="en-GB" sz="1200" baseline="0" dirty="0">
                <a:latin typeface="Comic Sans MS" panose="030F0702030302020204" pitchFamily="66" charset="0"/>
              </a:rPr>
              <a:t> sound buttons to these types of sounds. If you are ever unsure please just ask. </a:t>
            </a:r>
            <a:endParaRPr lang="en-GB" sz="1200" dirty="0">
              <a:latin typeface="Comic Sans MS" panose="030F0702030302020204" pitchFamily="66" charset="0"/>
            </a:endParaRPr>
          </a:p>
          <a:p>
            <a:endParaRPr lang="en-GB" dirty="0"/>
          </a:p>
        </p:txBody>
      </p:sp>
      <p:sp>
        <p:nvSpPr>
          <p:cNvPr id="4" name="Slide Number Placeholder 3"/>
          <p:cNvSpPr>
            <a:spLocks noGrp="1"/>
          </p:cNvSpPr>
          <p:nvPr>
            <p:ph type="sldNum" sz="quarter" idx="10"/>
          </p:nvPr>
        </p:nvSpPr>
        <p:spPr/>
        <p:txBody>
          <a:bodyPr/>
          <a:lstStyle/>
          <a:p>
            <a:fld id="{690B440D-9A8E-47B8-A3C0-8CE172C13EDB}" type="slidenum">
              <a:rPr lang="en-GB" smtClean="0"/>
              <a:t>4</a:t>
            </a:fld>
            <a:endParaRPr lang="en-GB"/>
          </a:p>
        </p:txBody>
      </p:sp>
    </p:spTree>
    <p:extLst>
      <p:ext uri="{BB962C8B-B14F-4D97-AF65-F5344CB8AC3E}">
        <p14:creationId xmlns:p14="http://schemas.microsoft.com/office/powerpoint/2010/main" val="176899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GB</a:t>
            </a:r>
            <a:endParaRPr lang="en-GB" baseline="0" dirty="0"/>
          </a:p>
          <a:p>
            <a:r>
              <a:rPr lang="en-GB" dirty="0"/>
              <a:t>Phase one is the first building block</a:t>
            </a:r>
            <a:r>
              <a:rPr lang="en-GB" baseline="0" dirty="0"/>
              <a:t> to learning to read and really builds on many of the games and activities that you may already do at home with your child such as singing nursery rhymes and listening to environmental sounds. We play lots of listening games such as recognising rhyming, initial sounds, natural sounds etc. We continue this phase alongside all other phases. </a:t>
            </a:r>
            <a:endParaRPr lang="en-GB" dirty="0"/>
          </a:p>
        </p:txBody>
      </p:sp>
      <p:sp>
        <p:nvSpPr>
          <p:cNvPr id="4" name="Slide Number Placeholder 3"/>
          <p:cNvSpPr>
            <a:spLocks noGrp="1"/>
          </p:cNvSpPr>
          <p:nvPr>
            <p:ph type="sldNum" sz="quarter" idx="10"/>
          </p:nvPr>
        </p:nvSpPr>
        <p:spPr/>
        <p:txBody>
          <a:bodyPr/>
          <a:lstStyle/>
          <a:p>
            <a:fld id="{690B440D-9A8E-47B8-A3C0-8CE172C13EDB}" type="slidenum">
              <a:rPr lang="en-GB" smtClean="0"/>
              <a:t>5</a:t>
            </a:fld>
            <a:endParaRPr lang="en-GB"/>
          </a:p>
        </p:txBody>
      </p:sp>
    </p:spTree>
    <p:extLst>
      <p:ext uri="{BB962C8B-B14F-4D97-AF65-F5344CB8AC3E}">
        <p14:creationId xmlns:p14="http://schemas.microsoft.com/office/powerpoint/2010/main" val="101235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the children become settled into reception and</a:t>
            </a:r>
            <a:r>
              <a:rPr lang="en-GB" baseline="0" dirty="0"/>
              <a:t> confident with phase 1 skills we begin to teach </a:t>
            </a:r>
            <a:r>
              <a:rPr lang="en-GB" dirty="0"/>
              <a:t>phase 2 sounds. We</a:t>
            </a:r>
            <a:r>
              <a:rPr lang="en-GB" baseline="0" dirty="0"/>
              <a:t> teach the children to recognise single letter sounds as you can see on the screen. We also teach them to segment words into their individual sounds and then blend them together to read the word- this is why it is so important to pronounce each sound correctly. </a:t>
            </a:r>
          </a:p>
          <a:p>
            <a:endParaRPr lang="en-GB" baseline="0" dirty="0"/>
          </a:p>
          <a:p>
            <a:r>
              <a:rPr lang="en-GB" baseline="0" dirty="0"/>
              <a:t>As the children move through reception they are taught phase 3 sounds. This includes digraphs and </a:t>
            </a:r>
            <a:r>
              <a:rPr lang="en-GB" baseline="0" dirty="0" err="1"/>
              <a:t>trigraphs</a:t>
            </a:r>
            <a:r>
              <a:rPr lang="en-GB" baseline="0" dirty="0"/>
              <a:t>- 2 or 3 letters making one sound. By phase 3 children are expected to be beginning to read and write simple words in sentences. We always use lowercase letters except for names, people, places and the start of a sentence. We call the uppercase letters by their name (like the alphabet) and lowercase letters make the sounds that the children use in phonics to read the words. </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690B440D-9A8E-47B8-A3C0-8CE172C13EDB}" type="slidenum">
              <a:rPr lang="en-GB" smtClean="0"/>
              <a:t>6</a:t>
            </a:fld>
            <a:endParaRPr lang="en-GB"/>
          </a:p>
        </p:txBody>
      </p:sp>
    </p:spTree>
    <p:extLst>
      <p:ext uri="{BB962C8B-B14F-4D97-AF65-F5344CB8AC3E}">
        <p14:creationId xmlns:p14="http://schemas.microsoft.com/office/powerpoint/2010/main" val="1139233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a:t>
            </a:r>
            <a:r>
              <a:rPr lang="en-GB" baseline="0" dirty="0"/>
              <a:t> phase 3 we teach phase 4. This often comes at the end of the reception year but is also recapped in year 1. This year we have also recapped phase 2 and phase 3 sounds in year 1 as well. Phase 4</a:t>
            </a:r>
            <a:r>
              <a:rPr lang="en-GB" dirty="0"/>
              <a:t> is a short phase</a:t>
            </a:r>
            <a:r>
              <a:rPr lang="en-GB" baseline="0" dirty="0"/>
              <a:t> which is</a:t>
            </a:r>
            <a:r>
              <a:rPr lang="en-GB" dirty="0"/>
              <a:t> used for consolidation</a:t>
            </a:r>
            <a:r>
              <a:rPr lang="en-GB" baseline="0" dirty="0"/>
              <a:t> and some new tricky words are also introduced. All the tricky words for each of the phases can be found in your child’s reading diary. This is the blue book that the children bring home each day. </a:t>
            </a:r>
            <a:endParaRPr lang="en-GB" dirty="0"/>
          </a:p>
        </p:txBody>
      </p:sp>
      <p:sp>
        <p:nvSpPr>
          <p:cNvPr id="4" name="Slide Number Placeholder 3"/>
          <p:cNvSpPr>
            <a:spLocks noGrp="1"/>
          </p:cNvSpPr>
          <p:nvPr>
            <p:ph type="sldNum" sz="quarter" idx="10"/>
          </p:nvPr>
        </p:nvSpPr>
        <p:spPr/>
        <p:txBody>
          <a:bodyPr/>
          <a:lstStyle/>
          <a:p>
            <a:fld id="{690B440D-9A8E-47B8-A3C0-8CE172C13EDB}" type="slidenum">
              <a:rPr lang="en-GB" smtClean="0"/>
              <a:t>7</a:t>
            </a:fld>
            <a:endParaRPr lang="en-GB"/>
          </a:p>
        </p:txBody>
      </p:sp>
    </p:spTree>
    <p:extLst>
      <p:ext uri="{BB962C8B-B14F-4D97-AF65-F5344CB8AC3E}">
        <p14:creationId xmlns:p14="http://schemas.microsoft.com/office/powerpoint/2010/main" val="603896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next</a:t>
            </a:r>
            <a:r>
              <a:rPr lang="en-US" sz="1200" b="0" i="0" kern="1200" baseline="0" dirty="0">
                <a:solidFill>
                  <a:schemeClr val="tx1"/>
                </a:solidFill>
                <a:effectLst/>
                <a:latin typeface="+mn-lt"/>
                <a:ea typeface="+mn-ea"/>
                <a:cs typeface="+mn-cs"/>
              </a:rPr>
              <a:t> phase of phonics is phase 5, this is normally taught in year 1. The children learn some new, more challenging sounds but it is often with these sounds their reading really takes off. </a:t>
            </a:r>
            <a:r>
              <a:rPr lang="en-US" sz="1200" b="0" i="0" kern="1200" dirty="0">
                <a:solidFill>
                  <a:schemeClr val="tx1"/>
                </a:solidFill>
                <a:effectLst/>
                <a:latin typeface="+mn-lt"/>
                <a:ea typeface="+mn-ea"/>
                <a:cs typeface="+mn-cs"/>
              </a:rPr>
              <a:t>With practice, speed at recognising and blending graphemes will improve and the children will begin to read more complex words. Word and spelling knowledge will be worked on extensively</a:t>
            </a:r>
            <a:r>
              <a:rPr lang="en-US" sz="1200" b="0" i="0" kern="1200" baseline="0" dirty="0">
                <a:solidFill>
                  <a:schemeClr val="tx1"/>
                </a:solidFill>
                <a:effectLst/>
                <a:latin typeface="+mn-lt"/>
                <a:ea typeface="+mn-ea"/>
                <a:cs typeface="+mn-cs"/>
              </a:rPr>
              <a:t> during this phase. We </a:t>
            </a:r>
            <a:r>
              <a:rPr lang="en-US" baseline="0" dirty="0"/>
              <a:t>look at alternative ways of making the same sound. For example all the different ways of making the </a:t>
            </a:r>
            <a:r>
              <a:rPr lang="en-US" baseline="0" dirty="0" err="1"/>
              <a:t>ai</a:t>
            </a:r>
            <a:r>
              <a:rPr lang="en-US" baseline="0" dirty="0"/>
              <a:t> sound such as , a-e, ay, </a:t>
            </a:r>
            <a:r>
              <a:rPr lang="en-US" baseline="0" dirty="0" err="1"/>
              <a:t>ae</a:t>
            </a:r>
            <a:r>
              <a:rPr lang="en-US" baseline="0" dirty="0"/>
              <a:t>, </a:t>
            </a:r>
            <a:r>
              <a:rPr lang="en-US" baseline="0" dirty="0" err="1"/>
              <a:t>eigh</a:t>
            </a:r>
            <a:r>
              <a:rPr lang="en-US" baseline="0" dirty="0"/>
              <a:t>,  etc. </a:t>
            </a:r>
            <a:endParaRPr lang="en-GB" dirty="0"/>
          </a:p>
        </p:txBody>
      </p:sp>
      <p:sp>
        <p:nvSpPr>
          <p:cNvPr id="4" name="Slide Number Placeholder 3"/>
          <p:cNvSpPr>
            <a:spLocks noGrp="1"/>
          </p:cNvSpPr>
          <p:nvPr>
            <p:ph type="sldNum" sz="quarter" idx="10"/>
          </p:nvPr>
        </p:nvSpPr>
        <p:spPr/>
        <p:txBody>
          <a:bodyPr/>
          <a:lstStyle/>
          <a:p>
            <a:fld id="{690B440D-9A8E-47B8-A3C0-8CE172C13EDB}" type="slidenum">
              <a:rPr lang="en-GB" smtClean="0"/>
              <a:t>8</a:t>
            </a:fld>
            <a:endParaRPr lang="en-GB"/>
          </a:p>
        </p:txBody>
      </p:sp>
    </p:spTree>
    <p:extLst>
      <p:ext uri="{BB962C8B-B14F-4D97-AF65-F5344CB8AC3E}">
        <p14:creationId xmlns:p14="http://schemas.microsoft.com/office/powerpoint/2010/main" val="1577746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lots of different spellings for the ai sound so it’s important to explore them and teach the spelling rules around them. This is mainly taught in phase 5 and into phase 6.</a:t>
            </a:r>
          </a:p>
          <a:p>
            <a:endParaRPr lang="en-GB" dirty="0"/>
          </a:p>
          <a:p>
            <a:r>
              <a:rPr lang="en-GB" dirty="0"/>
              <a:t>Some have their own book/caption and action to help the children distinguish between them, others are just added on or discussed. </a:t>
            </a:r>
          </a:p>
        </p:txBody>
      </p:sp>
      <p:sp>
        <p:nvSpPr>
          <p:cNvPr id="4" name="Slide Number Placeholder 3"/>
          <p:cNvSpPr>
            <a:spLocks noGrp="1"/>
          </p:cNvSpPr>
          <p:nvPr>
            <p:ph type="sldNum" sz="quarter" idx="5"/>
          </p:nvPr>
        </p:nvSpPr>
        <p:spPr/>
        <p:txBody>
          <a:bodyPr/>
          <a:lstStyle/>
          <a:p>
            <a:fld id="{FE58D9F2-CD2D-40D5-B7DE-B439478BDDF7}" type="slidenum">
              <a:rPr lang="en-GB" smtClean="0"/>
              <a:t>9</a:t>
            </a:fld>
            <a:endParaRPr lang="en-GB"/>
          </a:p>
        </p:txBody>
      </p:sp>
    </p:spTree>
    <p:extLst>
      <p:ext uri="{BB962C8B-B14F-4D97-AF65-F5344CB8AC3E}">
        <p14:creationId xmlns:p14="http://schemas.microsoft.com/office/powerpoint/2010/main" val="3905486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D9314F2-A413-48FB-8063-7794AD8E0DAD}" type="datetimeFigureOut">
              <a:rPr lang="en-GB" smtClean="0"/>
              <a:t>20/09/2024</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CE2E9B2-EB4B-402E-B9A4-074D5967FFE7}"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D9314F2-A413-48FB-8063-7794AD8E0DAD}"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2E9B2-EB4B-402E-B9A4-074D5967FFE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D9314F2-A413-48FB-8063-7794AD8E0DAD}"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2E9B2-EB4B-402E-B9A4-074D5967FFE7}"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D9314F2-A413-48FB-8063-7794AD8E0DAD}"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2E9B2-EB4B-402E-B9A4-074D5967FFE7}" type="slidenum">
              <a:rPr lang="en-GB" smtClean="0"/>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D9314F2-A413-48FB-8063-7794AD8E0DAD}"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2E9B2-EB4B-402E-B9A4-074D5967FFE7}"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D9314F2-A413-48FB-8063-7794AD8E0DAD}"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E2E9B2-EB4B-402E-B9A4-074D5967FFE7}" type="slidenum">
              <a:rPr lang="en-GB" smtClean="0"/>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D9314F2-A413-48FB-8063-7794AD8E0DAD}" type="datetimeFigureOut">
              <a:rPr lang="en-GB" smtClean="0"/>
              <a:t>20/09/2024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E2E9B2-EB4B-402E-B9A4-074D5967FFE7}"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D9314F2-A413-48FB-8063-7794AD8E0DAD}" type="datetimeFigureOut">
              <a:rPr lang="en-GB" smtClean="0"/>
              <a:t>20/09/2024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E2E9B2-EB4B-402E-B9A4-074D5967FFE7}" type="slidenum">
              <a:rPr lang="en-GB" smtClean="0"/>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314F2-A413-48FB-8063-7794AD8E0DAD}" type="datetimeFigureOut">
              <a:rPr lang="en-GB" smtClean="0"/>
              <a:t>20/09/2024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E2E9B2-EB4B-402E-B9A4-074D5967FFE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D9314F2-A413-48FB-8063-7794AD8E0DAD}"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E2E9B2-EB4B-402E-B9A4-074D5967FFE7}"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D9314F2-A413-48FB-8063-7794AD8E0DAD}" type="datetimeFigureOut">
              <a:rPr lang="en-GB" smtClean="0"/>
              <a:t>20/09/2024</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CE2E9B2-EB4B-402E-B9A4-074D5967FFE7}"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D9314F2-A413-48FB-8063-7794AD8E0DAD}" type="datetimeFigureOut">
              <a:rPr lang="en-GB" smtClean="0"/>
              <a:t>20/09/2024</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CE2E9B2-EB4B-402E-B9A4-074D5967FFE7}"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honicsplay.co.u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letters-and-sounds.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829761"/>
          </a:xfrm>
        </p:spPr>
        <p:txBody>
          <a:bodyPr/>
          <a:lstStyle/>
          <a:p>
            <a:pPr algn="ctr"/>
            <a:r>
              <a:rPr lang="en-GB" dirty="0">
                <a:latin typeface="Comic Sans MS" panose="030F0702030302020204" pitchFamily="66" charset="0"/>
              </a:rPr>
              <a:t>Early Reading and Phonics Workshop </a:t>
            </a:r>
            <a:endParaRPr lang="en-GB" dirty="0"/>
          </a:p>
        </p:txBody>
      </p:sp>
      <p:pic>
        <p:nvPicPr>
          <p:cNvPr id="6" name="Picture 8" descr="May be an image of 2 people, trampoline, toy, slide and park">
            <a:extLst>
              <a:ext uri="{FF2B5EF4-FFF2-40B4-BE49-F238E27FC236}">
                <a16:creationId xmlns:a16="http://schemas.microsoft.com/office/drawing/2014/main" id="{8A8CDFF5-DC3F-4E81-A37B-EF58078FD1E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61" t="23505" r="12344" b="34175"/>
          <a:stretch/>
        </p:blipFill>
        <p:spPr bwMode="auto">
          <a:xfrm>
            <a:off x="2267879" y="2564904"/>
            <a:ext cx="4608242"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24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10587">
            <a:off x="6124054" y="4698056"/>
            <a:ext cx="2803627" cy="1647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r>
              <a:rPr lang="en-GB" sz="2400" dirty="0"/>
              <a:t>Word walls 1-3 contain high frequency words and some tricky words. </a:t>
            </a:r>
          </a:p>
          <a:p>
            <a:r>
              <a:rPr lang="en-GB" sz="2400" dirty="0"/>
              <a:t>Learning these words by sight will improve reading fluency. You could tackle 3-5 words each week. </a:t>
            </a:r>
          </a:p>
          <a:p>
            <a:endParaRPr lang="en-GB" sz="2400" dirty="0"/>
          </a:p>
          <a:p>
            <a:r>
              <a:rPr lang="en-GB" sz="2400" dirty="0"/>
              <a:t>Game ideas: </a:t>
            </a:r>
          </a:p>
          <a:p>
            <a:pPr lvl="1"/>
            <a:r>
              <a:rPr lang="en-GB" sz="2000" dirty="0"/>
              <a:t>Word hunt around the house</a:t>
            </a:r>
          </a:p>
          <a:p>
            <a:pPr lvl="1"/>
            <a:r>
              <a:rPr lang="en-GB" sz="2000" dirty="0"/>
              <a:t>Game of pairs</a:t>
            </a:r>
          </a:p>
          <a:p>
            <a:pPr lvl="1"/>
            <a:r>
              <a:rPr lang="en-GB" sz="2000" dirty="0"/>
              <a:t>Chalk them on the patio</a:t>
            </a:r>
          </a:p>
          <a:p>
            <a:pPr lvl="1"/>
            <a:r>
              <a:rPr lang="en-GB" sz="2000" dirty="0"/>
              <a:t>Build them with magnets on the fridge</a:t>
            </a:r>
          </a:p>
          <a:p>
            <a:pPr lvl="1"/>
            <a:r>
              <a:rPr lang="en-GB" sz="2000" dirty="0"/>
              <a:t>Practise spotting them in books you read together.</a:t>
            </a:r>
          </a:p>
          <a:p>
            <a:pPr lvl="1"/>
            <a:endParaRPr lang="en-GB" sz="2000" dirty="0"/>
          </a:p>
          <a:p>
            <a:pPr lvl="1"/>
            <a:endParaRPr lang="en-GB" sz="2000" dirty="0"/>
          </a:p>
          <a:p>
            <a:endParaRPr lang="en-GB" dirty="0"/>
          </a:p>
        </p:txBody>
      </p:sp>
      <p:sp>
        <p:nvSpPr>
          <p:cNvPr id="3" name="Title 2"/>
          <p:cNvSpPr>
            <a:spLocks noGrp="1"/>
          </p:cNvSpPr>
          <p:nvPr>
            <p:ph type="title"/>
          </p:nvPr>
        </p:nvSpPr>
        <p:spPr/>
        <p:txBody>
          <a:bodyPr/>
          <a:lstStyle/>
          <a:p>
            <a:r>
              <a:rPr lang="en-GB" dirty="0"/>
              <a:t>Words Walls</a:t>
            </a:r>
          </a:p>
        </p:txBody>
      </p:sp>
    </p:spTree>
    <p:extLst>
      <p:ext uri="{BB962C8B-B14F-4D97-AF65-F5344CB8AC3E}">
        <p14:creationId xmlns:p14="http://schemas.microsoft.com/office/powerpoint/2010/main" val="1450489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268760"/>
            <a:ext cx="6059016" cy="5422775"/>
          </a:xfrm>
        </p:spPr>
        <p:txBody>
          <a:bodyPr>
            <a:normAutofit/>
          </a:bodyPr>
          <a:lstStyle/>
          <a:p>
            <a:pPr marL="109728" indent="0">
              <a:buNone/>
            </a:pPr>
            <a:r>
              <a:rPr lang="en-GB" sz="1800" b="1" dirty="0"/>
              <a:t>Phonics books</a:t>
            </a:r>
            <a:endParaRPr lang="en-GB" sz="1800" dirty="0"/>
          </a:p>
          <a:p>
            <a:r>
              <a:rPr lang="en-GB" sz="1600" dirty="0"/>
              <a:t>Relate to current sounds your child is learning or one they need to practise.</a:t>
            </a:r>
          </a:p>
          <a:p>
            <a:r>
              <a:rPr lang="en-GB" sz="1600" dirty="0"/>
              <a:t>Decodable words e.g. </a:t>
            </a:r>
            <a:r>
              <a:rPr lang="en-GB" sz="1600" dirty="0" err="1"/>
              <a:t>cvc</a:t>
            </a:r>
            <a:r>
              <a:rPr lang="en-GB" sz="1600" dirty="0"/>
              <a:t> words</a:t>
            </a:r>
          </a:p>
          <a:p>
            <a:r>
              <a:rPr lang="en-GB" sz="1600" dirty="0"/>
              <a:t>Develops using phonics knowledge to break and blend words</a:t>
            </a:r>
          </a:p>
          <a:p>
            <a:pPr marL="109728" indent="0">
              <a:buNone/>
            </a:pPr>
            <a:r>
              <a:rPr lang="en-GB" sz="1800" b="1" dirty="0"/>
              <a:t>Coloured band book</a:t>
            </a:r>
          </a:p>
          <a:p>
            <a:r>
              <a:rPr lang="en-GB" sz="1600" dirty="0"/>
              <a:t>Relate to the stage your child is on their reading journey</a:t>
            </a:r>
          </a:p>
          <a:p>
            <a:r>
              <a:rPr lang="en-GB" sz="1600" dirty="0"/>
              <a:t>Read with at least 90% accuracy</a:t>
            </a:r>
          </a:p>
          <a:p>
            <a:r>
              <a:rPr lang="en-GB" sz="1600" dirty="0"/>
              <a:t>Develops segmenting and blending skills, understanding of what they have read, expanding vocabulary</a:t>
            </a:r>
          </a:p>
          <a:p>
            <a:pPr marL="109728" indent="0">
              <a:buNone/>
            </a:pPr>
            <a:r>
              <a:rPr lang="en-GB" sz="1800" b="1" dirty="0"/>
              <a:t>Library book</a:t>
            </a:r>
            <a:endParaRPr lang="en-GB" sz="1800" dirty="0"/>
          </a:p>
          <a:p>
            <a:r>
              <a:rPr lang="en-GB" sz="1600" dirty="0"/>
              <a:t>Purely for joy </a:t>
            </a:r>
          </a:p>
          <a:p>
            <a:r>
              <a:rPr lang="en-GB" sz="1600" dirty="0"/>
              <a:t>Access to wide range of books</a:t>
            </a:r>
          </a:p>
          <a:p>
            <a:r>
              <a:rPr lang="en-GB" sz="1600" dirty="0"/>
              <a:t>Develops their imagination</a:t>
            </a:r>
          </a:p>
        </p:txBody>
      </p:sp>
      <p:sp>
        <p:nvSpPr>
          <p:cNvPr id="3" name="Title 2"/>
          <p:cNvSpPr>
            <a:spLocks noGrp="1"/>
          </p:cNvSpPr>
          <p:nvPr>
            <p:ph type="title"/>
          </p:nvPr>
        </p:nvSpPr>
        <p:spPr/>
        <p:txBody>
          <a:bodyPr/>
          <a:lstStyle/>
          <a:p>
            <a:r>
              <a:rPr lang="en-GB" dirty="0"/>
              <a:t>Book bands/ phonics books</a:t>
            </a:r>
          </a:p>
        </p:txBody>
      </p:sp>
      <p:sp>
        <p:nvSpPr>
          <p:cNvPr id="5" name="7-Point Star 4"/>
          <p:cNvSpPr/>
          <p:nvPr/>
        </p:nvSpPr>
        <p:spPr>
          <a:xfrm>
            <a:off x="6012160" y="1844824"/>
            <a:ext cx="3481089" cy="285293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a:p>
            <a:pPr algn="ctr"/>
            <a:endParaRPr lang="en-GB" sz="1100" dirty="0"/>
          </a:p>
          <a:p>
            <a:pPr algn="ctr"/>
            <a:r>
              <a:rPr lang="en-GB" sz="1100" dirty="0"/>
              <a:t>Reading: </a:t>
            </a:r>
          </a:p>
          <a:p>
            <a:pPr marL="171450" indent="-171450" algn="ctr">
              <a:buFont typeface="Arial" panose="020B0604020202020204" pitchFamily="34" charset="0"/>
              <a:buChar char="•"/>
            </a:pPr>
            <a:r>
              <a:rPr lang="en-GB" sz="1100" dirty="0"/>
              <a:t>Expands vocabulary</a:t>
            </a:r>
          </a:p>
          <a:p>
            <a:pPr marL="171450" indent="-171450" algn="ctr">
              <a:buFont typeface="Arial" panose="020B0604020202020204" pitchFamily="34" charset="0"/>
              <a:buChar char="•"/>
            </a:pPr>
            <a:r>
              <a:rPr lang="en-GB" sz="1100" dirty="0"/>
              <a:t>Develops imagination</a:t>
            </a:r>
          </a:p>
          <a:p>
            <a:pPr marL="171450" indent="-171450" algn="ctr">
              <a:buFont typeface="Arial" panose="020B0604020202020204" pitchFamily="34" charset="0"/>
              <a:buChar char="•"/>
            </a:pPr>
            <a:r>
              <a:rPr lang="en-GB" sz="1100" dirty="0"/>
              <a:t>Encourages concentration and focus</a:t>
            </a:r>
          </a:p>
          <a:p>
            <a:pPr marL="171450" indent="-171450" algn="ctr">
              <a:buFont typeface="Arial" panose="020B0604020202020204" pitchFamily="34" charset="0"/>
              <a:buChar char="•"/>
            </a:pPr>
            <a:r>
              <a:rPr lang="en-GB" sz="1100" dirty="0"/>
              <a:t>Promotes empathy</a:t>
            </a:r>
          </a:p>
          <a:p>
            <a:pPr marL="171450" indent="-171450" algn="ctr">
              <a:buFont typeface="Arial" panose="020B0604020202020204" pitchFamily="34" charset="0"/>
              <a:buChar char="•"/>
            </a:pPr>
            <a:r>
              <a:rPr lang="en-GB" sz="1100" dirty="0"/>
              <a:t>Provides a chance to access the whole curriculum</a:t>
            </a:r>
          </a:p>
          <a:p>
            <a:pPr marL="171450" indent="-171450" algn="ctr">
              <a:buFont typeface="Arial" panose="020B0604020202020204" pitchFamily="34" charset="0"/>
              <a:buChar char="•"/>
            </a:pPr>
            <a:r>
              <a:rPr lang="en-GB" sz="1100" dirty="0"/>
              <a:t>Develops expression</a:t>
            </a:r>
          </a:p>
          <a:p>
            <a:pPr marL="171450" indent="-171450" algn="ctr">
              <a:buFont typeface="Arial" panose="020B0604020202020204" pitchFamily="34" charset="0"/>
              <a:buChar char="•"/>
            </a:pPr>
            <a:r>
              <a:rPr lang="en-GB" sz="1100" dirty="0"/>
              <a:t>Teaches us about the world around us</a:t>
            </a:r>
          </a:p>
        </p:txBody>
      </p:sp>
    </p:spTree>
    <p:extLst>
      <p:ext uri="{BB962C8B-B14F-4D97-AF65-F5344CB8AC3E}">
        <p14:creationId xmlns:p14="http://schemas.microsoft.com/office/powerpoint/2010/main" val="3672694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Reading diary</a:t>
            </a:r>
          </a:p>
        </p:txBody>
      </p:sp>
      <p:sp>
        <p:nvSpPr>
          <p:cNvPr id="4" name="Rounded Rectangle 3"/>
          <p:cNvSpPr/>
          <p:nvPr/>
        </p:nvSpPr>
        <p:spPr>
          <a:xfrm rot="21113044">
            <a:off x="488938" y="1248388"/>
            <a:ext cx="3960440"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Read well this evening. Struggled with the word ‘brother’ but sounded it out. We had a chat about all the people in our family.</a:t>
            </a:r>
          </a:p>
        </p:txBody>
      </p:sp>
      <p:sp>
        <p:nvSpPr>
          <p:cNvPr id="5" name="Rounded Rectangle 4"/>
          <p:cNvSpPr/>
          <p:nvPr/>
        </p:nvSpPr>
        <p:spPr>
          <a:xfrm rot="1010824">
            <a:off x="4946317" y="589165"/>
            <a:ext cx="3960440"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little tired last night so we read this morning. We read to p7. Jane read really confidently and even managed to read the word ‘telescope’. Jane also recognised lots of tricky words!</a:t>
            </a:r>
          </a:p>
        </p:txBody>
      </p:sp>
      <p:sp>
        <p:nvSpPr>
          <p:cNvPr id="6" name="Rounded Rectangle 5"/>
          <p:cNvSpPr/>
          <p:nvPr/>
        </p:nvSpPr>
        <p:spPr>
          <a:xfrm rot="20849815">
            <a:off x="4946317" y="3868464"/>
            <a:ext cx="3960440"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John whizzed through this book. We chatted about all the new words and what they mean such as circus and carnival.  He was able to retell most of the key events in the story in his own words.</a:t>
            </a:r>
          </a:p>
        </p:txBody>
      </p:sp>
      <p:sp>
        <p:nvSpPr>
          <p:cNvPr id="7" name="Rounded Rectangle 6"/>
          <p:cNvSpPr/>
          <p:nvPr/>
        </p:nvSpPr>
        <p:spPr>
          <a:xfrm rot="443513">
            <a:off x="477436" y="4121694"/>
            <a:ext cx="3960440"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found this book really tricky. We sounded out the words together but really struggled. Can you help?</a:t>
            </a:r>
          </a:p>
        </p:txBody>
      </p:sp>
    </p:spTree>
    <p:extLst>
      <p:ext uri="{BB962C8B-B14F-4D97-AF65-F5344CB8AC3E}">
        <p14:creationId xmlns:p14="http://schemas.microsoft.com/office/powerpoint/2010/main" val="23436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Reading Bands</a:t>
            </a:r>
          </a:p>
        </p:txBody>
      </p:sp>
      <p:sp>
        <p:nvSpPr>
          <p:cNvPr id="2" name="Oval Callout 1"/>
          <p:cNvSpPr/>
          <p:nvPr/>
        </p:nvSpPr>
        <p:spPr>
          <a:xfrm>
            <a:off x="755576" y="1196752"/>
            <a:ext cx="2664296" cy="237140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book is too easy for my child!</a:t>
            </a:r>
          </a:p>
        </p:txBody>
      </p:sp>
      <p:sp>
        <p:nvSpPr>
          <p:cNvPr id="5" name="Oval Callout 4"/>
          <p:cNvSpPr/>
          <p:nvPr/>
        </p:nvSpPr>
        <p:spPr>
          <a:xfrm>
            <a:off x="3431704" y="2132856"/>
            <a:ext cx="2664296" cy="237140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When can my child move up?</a:t>
            </a:r>
          </a:p>
        </p:txBody>
      </p:sp>
      <p:sp>
        <p:nvSpPr>
          <p:cNvPr id="6" name="Oval Callout 5"/>
          <p:cNvSpPr/>
          <p:nvPr/>
        </p:nvSpPr>
        <p:spPr>
          <a:xfrm>
            <a:off x="6210400" y="724809"/>
            <a:ext cx="2664296" cy="2371402"/>
          </a:xfrm>
          <a:prstGeom prst="wedgeEllipseCallout">
            <a:avLst>
              <a:gd name="adj1" fmla="val 21659"/>
              <a:gd name="adj2" fmla="val 716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My child’s friend is on the next colour.</a:t>
            </a:r>
          </a:p>
        </p:txBody>
      </p:sp>
      <p:sp>
        <p:nvSpPr>
          <p:cNvPr id="7" name="Oval Callout 6"/>
          <p:cNvSpPr/>
          <p:nvPr/>
        </p:nvSpPr>
        <p:spPr>
          <a:xfrm>
            <a:off x="579512" y="4005064"/>
            <a:ext cx="2664296" cy="2371402"/>
          </a:xfrm>
          <a:prstGeom prst="wedgeEllipseCallout">
            <a:avLst>
              <a:gd name="adj1" fmla="val 46174"/>
              <a:gd name="adj2" fmla="val 478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My child has read this book already.</a:t>
            </a:r>
          </a:p>
        </p:txBody>
      </p:sp>
      <p:sp>
        <p:nvSpPr>
          <p:cNvPr id="8" name="Oval Callout 7"/>
          <p:cNvSpPr/>
          <p:nvPr/>
        </p:nvSpPr>
        <p:spPr>
          <a:xfrm>
            <a:off x="5724128" y="3811429"/>
            <a:ext cx="2664296" cy="2371402"/>
          </a:xfrm>
          <a:prstGeom prst="wedgeEllipseCallout">
            <a:avLst>
              <a:gd name="adj1" fmla="val -32574"/>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Bill is on yellow, is my child behind?</a:t>
            </a:r>
          </a:p>
        </p:txBody>
      </p:sp>
    </p:spTree>
    <p:extLst>
      <p:ext uri="{BB962C8B-B14F-4D97-AF65-F5344CB8AC3E}">
        <p14:creationId xmlns:p14="http://schemas.microsoft.com/office/powerpoint/2010/main" val="2847421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187984" y="1052736"/>
            <a:ext cx="5144195" cy="3600400"/>
          </a:xfrm>
          <a:prstGeom prst="rect">
            <a:avLst/>
          </a:prstGeom>
        </p:spPr>
      </p:pic>
      <p:sp>
        <p:nvSpPr>
          <p:cNvPr id="3" name="Title 2"/>
          <p:cNvSpPr>
            <a:spLocks noGrp="1"/>
          </p:cNvSpPr>
          <p:nvPr>
            <p:ph type="title"/>
          </p:nvPr>
        </p:nvSpPr>
        <p:spPr/>
        <p:txBody>
          <a:bodyPr>
            <a:normAutofit fontScale="90000"/>
          </a:bodyPr>
          <a:lstStyle/>
          <a:p>
            <a:r>
              <a:rPr lang="en-GB" dirty="0"/>
              <a:t>Links between decoding and comprehension</a:t>
            </a:r>
          </a:p>
        </p:txBody>
      </p:sp>
      <p:sp>
        <p:nvSpPr>
          <p:cNvPr id="2" name="TextBox 1"/>
          <p:cNvSpPr txBox="1"/>
          <p:nvPr/>
        </p:nvSpPr>
        <p:spPr>
          <a:xfrm>
            <a:off x="179512" y="1738736"/>
            <a:ext cx="4042792" cy="3693319"/>
          </a:xfrm>
          <a:prstGeom prst="rect">
            <a:avLst/>
          </a:prstGeom>
          <a:noFill/>
        </p:spPr>
        <p:txBody>
          <a:bodyPr wrap="square" rtlCol="0">
            <a:spAutoFit/>
          </a:bodyPr>
          <a:lstStyle/>
          <a:p>
            <a:pPr marL="285750" indent="-285750">
              <a:buFont typeface="Arial" panose="020B0604020202020204" pitchFamily="34" charset="0"/>
              <a:buChar char="•"/>
            </a:pPr>
            <a:r>
              <a:rPr lang="en-GB" dirty="0"/>
              <a:t>Comprehension: the understanding of the text by connecting ideas within and between sentences.</a:t>
            </a:r>
          </a:p>
          <a:p>
            <a:endParaRPr lang="en-GB" dirty="0"/>
          </a:p>
          <a:p>
            <a:pPr marL="285750" indent="-285750">
              <a:buFont typeface="Arial" panose="020B0604020202020204" pitchFamily="34" charset="0"/>
              <a:buChar char="•"/>
            </a:pPr>
            <a:r>
              <a:rPr lang="en-GB" dirty="0"/>
              <a:t>Decoding: applying phonics knowledge to correctly read written words.</a:t>
            </a:r>
          </a:p>
          <a:p>
            <a:endParaRPr lang="en-GB" dirty="0"/>
          </a:p>
          <a:p>
            <a:pPr marL="285750" indent="-285750">
              <a:buFont typeface="Arial" panose="020B0604020202020204" pitchFamily="34" charset="0"/>
              <a:buChar char="•"/>
            </a:pPr>
            <a:r>
              <a:rPr lang="en-GB" dirty="0"/>
              <a:t>Developing secure decoding skills, and in turn fluency and comprehension, opens a world of opportunities.</a:t>
            </a:r>
          </a:p>
        </p:txBody>
      </p:sp>
      <p:pic>
        <p:nvPicPr>
          <p:cNvPr id="1026" name="Picture 2" descr="138508_fi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890" y="4538732"/>
            <a:ext cx="3019425"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697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Phonics packs</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0800000">
            <a:off x="4596306" y="822658"/>
            <a:ext cx="3755605" cy="265818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74123" y="1980280"/>
            <a:ext cx="4446238" cy="3320955"/>
          </a:xfrm>
          <a:prstGeom prst="rect">
            <a:avLst/>
          </a:prstGeom>
        </p:spPr>
      </p:pic>
    </p:spTree>
    <p:extLst>
      <p:ext uri="{BB962C8B-B14F-4D97-AF65-F5344CB8AC3E}">
        <p14:creationId xmlns:p14="http://schemas.microsoft.com/office/powerpoint/2010/main" val="364968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GB" sz="2000" dirty="0"/>
              <a:t>Book talk refers to the discussion you might have about a book. </a:t>
            </a:r>
          </a:p>
          <a:p>
            <a:pPr>
              <a:lnSpc>
                <a:spcPct val="150000"/>
              </a:lnSpc>
            </a:pPr>
            <a:r>
              <a:rPr lang="en-GB" sz="2000" dirty="0"/>
              <a:t>Look at the front cover, the title, the pictures. Discuss what you think the book might be about. </a:t>
            </a:r>
          </a:p>
          <a:p>
            <a:pPr>
              <a:lnSpc>
                <a:spcPct val="150000"/>
              </a:lnSpc>
            </a:pPr>
            <a:r>
              <a:rPr lang="en-GB" sz="2000" dirty="0"/>
              <a:t>Who are the character?</a:t>
            </a:r>
          </a:p>
          <a:p>
            <a:pPr>
              <a:lnSpc>
                <a:spcPct val="150000"/>
              </a:lnSpc>
            </a:pPr>
            <a:r>
              <a:rPr lang="en-GB" sz="2000" dirty="0"/>
              <a:t>What might happen? How do you know?</a:t>
            </a:r>
          </a:p>
          <a:p>
            <a:pPr>
              <a:lnSpc>
                <a:spcPct val="150000"/>
              </a:lnSpc>
            </a:pPr>
            <a:r>
              <a:rPr lang="en-GB" sz="2000" dirty="0"/>
              <a:t>Retell the story in your own words.</a:t>
            </a:r>
          </a:p>
        </p:txBody>
      </p:sp>
      <p:sp>
        <p:nvSpPr>
          <p:cNvPr id="3" name="Title 2"/>
          <p:cNvSpPr>
            <a:spLocks noGrp="1"/>
          </p:cNvSpPr>
          <p:nvPr>
            <p:ph type="title"/>
          </p:nvPr>
        </p:nvSpPr>
        <p:spPr/>
        <p:txBody>
          <a:bodyPr/>
          <a:lstStyle/>
          <a:p>
            <a:r>
              <a:rPr lang="en-GB" dirty="0"/>
              <a:t>The Importance of Book Talk</a:t>
            </a:r>
          </a:p>
        </p:txBody>
      </p:sp>
      <p:sp>
        <p:nvSpPr>
          <p:cNvPr id="5" name="5-Point Star 4"/>
          <p:cNvSpPr/>
          <p:nvPr/>
        </p:nvSpPr>
        <p:spPr>
          <a:xfrm>
            <a:off x="5652120" y="3356992"/>
            <a:ext cx="3168352" cy="31683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It’s vital to develop children’s listening and speaking skills alongside reading</a:t>
            </a:r>
          </a:p>
        </p:txBody>
      </p:sp>
    </p:spTree>
    <p:extLst>
      <p:ext uri="{BB962C8B-B14F-4D97-AF65-F5344CB8AC3E}">
        <p14:creationId xmlns:p14="http://schemas.microsoft.com/office/powerpoint/2010/main" val="1996932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042792" cy="4525963"/>
          </a:xfrm>
        </p:spPr>
        <p:txBody>
          <a:bodyPr/>
          <a:lstStyle/>
          <a:p>
            <a:pPr>
              <a:lnSpc>
                <a:spcPct val="200000"/>
              </a:lnSpc>
            </a:pPr>
            <a:r>
              <a:rPr lang="en-GB" dirty="0"/>
              <a:t>1:1 reading</a:t>
            </a:r>
          </a:p>
          <a:p>
            <a:pPr>
              <a:lnSpc>
                <a:spcPct val="200000"/>
              </a:lnSpc>
            </a:pPr>
            <a:r>
              <a:rPr lang="en-GB" dirty="0"/>
              <a:t>Guided Reading</a:t>
            </a:r>
          </a:p>
          <a:p>
            <a:pPr>
              <a:lnSpc>
                <a:spcPct val="200000"/>
              </a:lnSpc>
            </a:pPr>
            <a:r>
              <a:rPr lang="en-GB" dirty="0"/>
              <a:t>Shared Reading</a:t>
            </a:r>
          </a:p>
          <a:p>
            <a:pPr>
              <a:lnSpc>
                <a:spcPct val="200000"/>
              </a:lnSpc>
            </a:pPr>
            <a:r>
              <a:rPr lang="en-GB" dirty="0"/>
              <a:t>Independent Reading</a:t>
            </a:r>
          </a:p>
        </p:txBody>
      </p:sp>
      <p:sp>
        <p:nvSpPr>
          <p:cNvPr id="3" name="Title 2"/>
          <p:cNvSpPr>
            <a:spLocks noGrp="1"/>
          </p:cNvSpPr>
          <p:nvPr>
            <p:ph type="title"/>
          </p:nvPr>
        </p:nvSpPr>
        <p:spPr>
          <a:xfrm>
            <a:off x="457200" y="274638"/>
            <a:ext cx="3682752" cy="1129010"/>
          </a:xfrm>
        </p:spPr>
        <p:txBody>
          <a:bodyPr>
            <a:normAutofit fontScale="90000"/>
          </a:bodyPr>
          <a:lstStyle/>
          <a:p>
            <a:r>
              <a:rPr lang="en-GB" dirty="0"/>
              <a:t>Reading at school </a:t>
            </a:r>
          </a:p>
        </p:txBody>
      </p:sp>
      <p:sp>
        <p:nvSpPr>
          <p:cNvPr id="4" name="Title 2"/>
          <p:cNvSpPr txBox="1">
            <a:spLocks/>
          </p:cNvSpPr>
          <p:nvPr/>
        </p:nvSpPr>
        <p:spPr>
          <a:xfrm>
            <a:off x="4067944" y="51354"/>
            <a:ext cx="4248472" cy="1143000"/>
          </a:xfrm>
          <a:prstGeom prst="rect">
            <a:avLst/>
          </a:prstGeom>
        </p:spPr>
        <p:txBody>
          <a:bodyPr vert="horz" rtlCol="0" anchor="ctr">
            <a:normAutofit fontScale="9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dirty="0"/>
              <a:t>Reading at Home</a:t>
            </a:r>
          </a:p>
        </p:txBody>
      </p:sp>
      <p:sp>
        <p:nvSpPr>
          <p:cNvPr id="5" name="Content Placeholder 1"/>
          <p:cNvSpPr txBox="1">
            <a:spLocks/>
          </p:cNvSpPr>
          <p:nvPr/>
        </p:nvSpPr>
        <p:spPr>
          <a:xfrm>
            <a:off x="3882752" y="1052736"/>
            <a:ext cx="4042792" cy="4525963"/>
          </a:xfrm>
          <a:prstGeom prst="rect">
            <a:avLst/>
          </a:prstGeom>
        </p:spPr>
        <p:txBody>
          <a:bodyPr vert="horz">
            <a:normAutofit fontScale="70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200000"/>
              </a:lnSpc>
            </a:pPr>
            <a:r>
              <a:rPr lang="en-GB" dirty="0"/>
              <a:t>Sharing books for pleasure.</a:t>
            </a:r>
          </a:p>
          <a:p>
            <a:pPr>
              <a:lnSpc>
                <a:spcPct val="200000"/>
              </a:lnSpc>
            </a:pPr>
            <a:r>
              <a:rPr lang="en-GB" dirty="0"/>
              <a:t>Bedtime Stories.</a:t>
            </a:r>
          </a:p>
          <a:p>
            <a:pPr>
              <a:lnSpc>
                <a:spcPct val="200000"/>
              </a:lnSpc>
            </a:pPr>
            <a:r>
              <a:rPr lang="en-GB" dirty="0"/>
              <a:t>1:1 reading of school reading book.</a:t>
            </a:r>
          </a:p>
          <a:p>
            <a:pPr>
              <a:lnSpc>
                <a:spcPct val="200000"/>
              </a:lnSpc>
            </a:pPr>
            <a:r>
              <a:rPr lang="en-GB" dirty="0"/>
              <a:t>Sharing newspapers, magazines and non-fiction texts. </a:t>
            </a:r>
          </a:p>
        </p:txBody>
      </p:sp>
      <p:sp>
        <p:nvSpPr>
          <p:cNvPr id="6" name="5-Point Star 4">
            <a:extLst>
              <a:ext uri="{FF2B5EF4-FFF2-40B4-BE49-F238E27FC236}">
                <a16:creationId xmlns:a16="http://schemas.microsoft.com/office/drawing/2014/main" id="{C6EA7734-DBCE-4AC0-B3A2-1924AA70F484}"/>
              </a:ext>
            </a:extLst>
          </p:cNvPr>
          <p:cNvSpPr/>
          <p:nvPr/>
        </p:nvSpPr>
        <p:spPr>
          <a:xfrm>
            <a:off x="6392788" y="3263300"/>
            <a:ext cx="3456384" cy="33123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Readers are made on the knees of their parents.</a:t>
            </a:r>
          </a:p>
        </p:txBody>
      </p:sp>
    </p:spTree>
    <p:extLst>
      <p:ext uri="{BB962C8B-B14F-4D97-AF65-F5344CB8AC3E}">
        <p14:creationId xmlns:p14="http://schemas.microsoft.com/office/powerpoint/2010/main" val="635515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624078" indent="-514350">
              <a:buFont typeface="+mj-lt"/>
              <a:buAutoNum type="arabicPeriod"/>
            </a:pPr>
            <a:r>
              <a:rPr lang="en-GB" dirty="0"/>
              <a:t>Encourage your child to hold the book and turn the pages themselves.</a:t>
            </a:r>
          </a:p>
          <a:p>
            <a:pPr marL="624078" indent="-514350">
              <a:buFont typeface="+mj-lt"/>
              <a:buAutoNum type="arabicPeriod"/>
            </a:pPr>
            <a:r>
              <a:rPr lang="en-GB" dirty="0"/>
              <a:t>Talk about the front cover. Can they find the title? Who is the author? What do they think the book is going to be about?</a:t>
            </a:r>
          </a:p>
          <a:p>
            <a:pPr marL="624078" indent="-514350">
              <a:buFont typeface="+mj-lt"/>
              <a:buAutoNum type="arabicPeriod"/>
            </a:pPr>
            <a:r>
              <a:rPr lang="en-GB" dirty="0"/>
              <a:t>Encourage your child to use their phonics, knowledge of tricky word and the pictures to read the words. Discuss the pictures together.</a:t>
            </a:r>
          </a:p>
          <a:p>
            <a:pPr marL="624078" indent="-514350">
              <a:buFont typeface="+mj-lt"/>
              <a:buAutoNum type="arabicPeriod"/>
            </a:pPr>
            <a:r>
              <a:rPr lang="en-GB" dirty="0"/>
              <a:t>After reading, discuss what the book was about and what their favourite part was. </a:t>
            </a:r>
          </a:p>
        </p:txBody>
      </p:sp>
      <p:sp>
        <p:nvSpPr>
          <p:cNvPr id="3" name="Title 2"/>
          <p:cNvSpPr>
            <a:spLocks noGrp="1"/>
          </p:cNvSpPr>
          <p:nvPr>
            <p:ph type="title"/>
          </p:nvPr>
        </p:nvSpPr>
        <p:spPr/>
        <p:txBody>
          <a:bodyPr/>
          <a:lstStyle/>
          <a:p>
            <a:r>
              <a:rPr lang="en-GB" dirty="0"/>
              <a:t>Reading at home</a:t>
            </a:r>
          </a:p>
        </p:txBody>
      </p:sp>
    </p:spTree>
    <p:extLst>
      <p:ext uri="{BB962C8B-B14F-4D97-AF65-F5344CB8AC3E}">
        <p14:creationId xmlns:p14="http://schemas.microsoft.com/office/powerpoint/2010/main" val="381325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170000"/>
              </a:lnSpc>
            </a:pPr>
            <a:r>
              <a:rPr lang="en-GB" sz="1600" dirty="0"/>
              <a:t>Practise little and often.</a:t>
            </a:r>
          </a:p>
          <a:p>
            <a:pPr>
              <a:lnSpc>
                <a:spcPct val="170000"/>
              </a:lnSpc>
            </a:pPr>
            <a:r>
              <a:rPr lang="en-GB" sz="1600" dirty="0"/>
              <a:t>Practise phonics flash cards and games.</a:t>
            </a:r>
          </a:p>
          <a:p>
            <a:pPr>
              <a:lnSpc>
                <a:spcPct val="170000"/>
              </a:lnSpc>
            </a:pPr>
            <a:r>
              <a:rPr lang="en-GB" sz="1600" dirty="0"/>
              <a:t>Discuss the world and children’s experiences to gain new vocabulary. </a:t>
            </a:r>
          </a:p>
          <a:p>
            <a:pPr>
              <a:lnSpc>
                <a:spcPct val="170000"/>
              </a:lnSpc>
            </a:pPr>
            <a:r>
              <a:rPr lang="en-GB" sz="1600" dirty="0"/>
              <a:t>Sharing books with your child often. Look at the pictures and talk about the book. Share bedtime stories/ magazines/ recipes/ all texts!</a:t>
            </a:r>
          </a:p>
          <a:p>
            <a:pPr>
              <a:lnSpc>
                <a:spcPct val="170000"/>
              </a:lnSpc>
            </a:pPr>
            <a:r>
              <a:rPr lang="en-GB" sz="1600" dirty="0"/>
              <a:t>Encouraging your child to form their letters correctly.</a:t>
            </a:r>
          </a:p>
          <a:p>
            <a:pPr>
              <a:lnSpc>
                <a:spcPct val="170000"/>
              </a:lnSpc>
            </a:pPr>
            <a:r>
              <a:rPr lang="en-GB" sz="1600" dirty="0"/>
              <a:t>Model correct speech and correct your child’s speech if they say something incorrectly.</a:t>
            </a:r>
          </a:p>
          <a:p>
            <a:pPr>
              <a:lnSpc>
                <a:spcPct val="170000"/>
              </a:lnSpc>
            </a:pPr>
            <a:r>
              <a:rPr lang="en-GB" sz="1600" dirty="0"/>
              <a:t>Play reading and writing games.</a:t>
            </a:r>
          </a:p>
          <a:p>
            <a:pPr>
              <a:lnSpc>
                <a:spcPct val="170000"/>
              </a:lnSpc>
            </a:pPr>
            <a:r>
              <a:rPr lang="en-GB" sz="1600" dirty="0"/>
              <a:t>Come and chat if you are worried or have questions!</a:t>
            </a:r>
          </a:p>
        </p:txBody>
      </p:sp>
      <p:sp>
        <p:nvSpPr>
          <p:cNvPr id="3" name="Title 2"/>
          <p:cNvSpPr>
            <a:spLocks noGrp="1"/>
          </p:cNvSpPr>
          <p:nvPr>
            <p:ph type="title"/>
          </p:nvPr>
        </p:nvSpPr>
        <p:spPr/>
        <p:txBody>
          <a:bodyPr/>
          <a:lstStyle/>
          <a:p>
            <a:r>
              <a:rPr lang="en-GB" dirty="0"/>
              <a:t>Top Tips</a:t>
            </a:r>
          </a:p>
        </p:txBody>
      </p:sp>
    </p:spTree>
    <p:extLst>
      <p:ext uri="{BB962C8B-B14F-4D97-AF65-F5344CB8AC3E}">
        <p14:creationId xmlns:p14="http://schemas.microsoft.com/office/powerpoint/2010/main" val="1456488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GB" sz="4400" dirty="0">
                <a:latin typeface="Comic Sans MS" panose="030F0702030302020204" pitchFamily="66" charset="0"/>
              </a:rPr>
              <a:t>‘Phonics refers to a method for teaching speakers of English to read and write their language’</a:t>
            </a:r>
          </a:p>
          <a:p>
            <a:pPr marL="0" indent="0" algn="ctr">
              <a:buNone/>
            </a:pPr>
            <a:endParaRPr lang="en-GB" sz="2400" dirty="0">
              <a:latin typeface="Comic Sans MS" panose="030F0702030302020204" pitchFamily="66" charset="0"/>
            </a:endParaRPr>
          </a:p>
          <a:p>
            <a:pPr marL="0" indent="0" algn="ctr">
              <a:buNone/>
            </a:pPr>
            <a:r>
              <a:rPr lang="en-GB" sz="2400" dirty="0">
                <a:latin typeface="Comic Sans MS" panose="030F0702030302020204" pitchFamily="66" charset="0"/>
              </a:rPr>
              <a:t>The National Literacy Trust </a:t>
            </a:r>
          </a:p>
          <a:p>
            <a:endParaRPr lang="en-GB" dirty="0"/>
          </a:p>
        </p:txBody>
      </p:sp>
      <p:sp>
        <p:nvSpPr>
          <p:cNvPr id="3" name="Title 2"/>
          <p:cNvSpPr>
            <a:spLocks noGrp="1"/>
          </p:cNvSpPr>
          <p:nvPr>
            <p:ph type="title"/>
          </p:nvPr>
        </p:nvSpPr>
        <p:spPr/>
        <p:txBody>
          <a:bodyPr>
            <a:normAutofit/>
          </a:bodyPr>
          <a:lstStyle/>
          <a:p>
            <a:r>
              <a:rPr lang="en-GB" dirty="0"/>
              <a:t>What is Phonics?</a:t>
            </a:r>
          </a:p>
        </p:txBody>
      </p:sp>
    </p:spTree>
    <p:extLst>
      <p:ext uri="{BB962C8B-B14F-4D97-AF65-F5344CB8AC3E}">
        <p14:creationId xmlns:p14="http://schemas.microsoft.com/office/powerpoint/2010/main" val="4187745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a:t>Don’t let them struggle for too long- count to three and then help them by:</a:t>
            </a:r>
          </a:p>
          <a:p>
            <a:pPr lvl="1">
              <a:lnSpc>
                <a:spcPct val="150000"/>
              </a:lnSpc>
            </a:pPr>
            <a:r>
              <a:rPr lang="en-GB" sz="2000" dirty="0"/>
              <a:t>Encouraging your child to look at the pictures.</a:t>
            </a:r>
          </a:p>
          <a:p>
            <a:pPr lvl="1">
              <a:lnSpc>
                <a:spcPct val="150000"/>
              </a:lnSpc>
            </a:pPr>
            <a:r>
              <a:rPr lang="en-GB" sz="2000" dirty="0"/>
              <a:t>Ask what sound the word starts with?</a:t>
            </a:r>
          </a:p>
          <a:p>
            <a:pPr lvl="1">
              <a:lnSpc>
                <a:spcPct val="150000"/>
              </a:lnSpc>
            </a:pPr>
            <a:r>
              <a:rPr lang="en-GB" sz="2000" dirty="0"/>
              <a:t>Re-read the sentence up to the point your child is stuck.</a:t>
            </a:r>
          </a:p>
          <a:p>
            <a:pPr lvl="1">
              <a:lnSpc>
                <a:spcPct val="150000"/>
              </a:lnSpc>
            </a:pPr>
            <a:r>
              <a:rPr lang="en-GB" sz="2000" dirty="0"/>
              <a:t>Write the word down and ask your child to add sound buttons.</a:t>
            </a:r>
          </a:p>
          <a:p>
            <a:pPr lvl="1">
              <a:lnSpc>
                <a:spcPct val="150000"/>
              </a:lnSpc>
            </a:pPr>
            <a:r>
              <a:rPr lang="en-GB" sz="2000" dirty="0"/>
              <a:t>Give the child the word.</a:t>
            </a:r>
          </a:p>
          <a:p>
            <a:pPr lvl="1">
              <a:lnSpc>
                <a:spcPct val="150000"/>
              </a:lnSpc>
            </a:pPr>
            <a:r>
              <a:rPr lang="en-GB" sz="2000" dirty="0"/>
              <a:t>Write any words your child struggles with and needs to learn in their reading diary. </a:t>
            </a:r>
          </a:p>
        </p:txBody>
      </p:sp>
      <p:sp>
        <p:nvSpPr>
          <p:cNvPr id="3" name="Title 2"/>
          <p:cNvSpPr>
            <a:spLocks noGrp="1"/>
          </p:cNvSpPr>
          <p:nvPr>
            <p:ph type="title"/>
          </p:nvPr>
        </p:nvSpPr>
        <p:spPr/>
        <p:txBody>
          <a:bodyPr>
            <a:normAutofit fontScale="90000"/>
          </a:bodyPr>
          <a:lstStyle/>
          <a:p>
            <a:r>
              <a:rPr lang="en-GB" dirty="0"/>
              <a:t>What can I do if my child is stuck?</a:t>
            </a:r>
          </a:p>
        </p:txBody>
      </p:sp>
    </p:spTree>
    <p:extLst>
      <p:ext uri="{BB962C8B-B14F-4D97-AF65-F5344CB8AC3E}">
        <p14:creationId xmlns:p14="http://schemas.microsoft.com/office/powerpoint/2010/main" val="3790088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6849" y="1274784"/>
            <a:ext cx="8229600" cy="4525963"/>
          </a:xfrm>
        </p:spPr>
        <p:txBody>
          <a:bodyPr/>
          <a:lstStyle/>
          <a:p>
            <a:r>
              <a:rPr lang="en-GB" dirty="0"/>
              <a:t>We use sound buttons as a visual aid to support segmenting and blending. </a:t>
            </a:r>
          </a:p>
          <a:p>
            <a:endParaRPr lang="en-GB" dirty="0"/>
          </a:p>
          <a:p>
            <a:endParaRPr lang="en-GB" dirty="0"/>
          </a:p>
        </p:txBody>
      </p:sp>
      <p:sp>
        <p:nvSpPr>
          <p:cNvPr id="3" name="Title 2"/>
          <p:cNvSpPr>
            <a:spLocks noGrp="1"/>
          </p:cNvSpPr>
          <p:nvPr>
            <p:ph type="title"/>
          </p:nvPr>
        </p:nvSpPr>
        <p:spPr/>
        <p:txBody>
          <a:bodyPr/>
          <a:lstStyle/>
          <a:p>
            <a:r>
              <a:rPr lang="en-GB" dirty="0"/>
              <a:t>Sound buttons</a:t>
            </a:r>
          </a:p>
        </p:txBody>
      </p:sp>
      <p:sp>
        <p:nvSpPr>
          <p:cNvPr id="4" name="TextBox 3"/>
          <p:cNvSpPr txBox="1"/>
          <p:nvPr/>
        </p:nvSpPr>
        <p:spPr>
          <a:xfrm>
            <a:off x="650302" y="2426846"/>
            <a:ext cx="3523254" cy="1200329"/>
          </a:xfrm>
          <a:prstGeom prst="rect">
            <a:avLst/>
          </a:prstGeom>
          <a:noFill/>
        </p:spPr>
        <p:txBody>
          <a:bodyPr wrap="square" rtlCol="0">
            <a:spAutoFit/>
          </a:bodyPr>
          <a:lstStyle/>
          <a:p>
            <a:pPr algn="ctr"/>
            <a:r>
              <a:rPr lang="en-GB" sz="7200" dirty="0">
                <a:latin typeface="Comic Sans MS" panose="030F0702030302020204" pitchFamily="66" charset="0"/>
              </a:rPr>
              <a:t>cat</a:t>
            </a:r>
          </a:p>
        </p:txBody>
      </p:sp>
      <p:sp>
        <p:nvSpPr>
          <p:cNvPr id="5" name="TextBox 4"/>
          <p:cNvSpPr txBox="1"/>
          <p:nvPr/>
        </p:nvSpPr>
        <p:spPr>
          <a:xfrm>
            <a:off x="655440" y="4111166"/>
            <a:ext cx="3523254" cy="1200329"/>
          </a:xfrm>
          <a:prstGeom prst="rect">
            <a:avLst/>
          </a:prstGeom>
          <a:noFill/>
        </p:spPr>
        <p:txBody>
          <a:bodyPr wrap="square" rtlCol="0">
            <a:spAutoFit/>
          </a:bodyPr>
          <a:lstStyle/>
          <a:p>
            <a:pPr algn="ctr"/>
            <a:r>
              <a:rPr lang="en-GB" sz="7200" dirty="0">
                <a:latin typeface="Comic Sans MS" panose="030F0702030302020204" pitchFamily="66" charset="0"/>
              </a:rPr>
              <a:t>church</a:t>
            </a:r>
          </a:p>
        </p:txBody>
      </p:sp>
      <p:sp>
        <p:nvSpPr>
          <p:cNvPr id="6" name="TextBox 5"/>
          <p:cNvSpPr txBox="1"/>
          <p:nvPr/>
        </p:nvSpPr>
        <p:spPr>
          <a:xfrm>
            <a:off x="4826766" y="2426845"/>
            <a:ext cx="3523254" cy="1200329"/>
          </a:xfrm>
          <a:prstGeom prst="rect">
            <a:avLst/>
          </a:prstGeom>
          <a:noFill/>
        </p:spPr>
        <p:txBody>
          <a:bodyPr wrap="square" rtlCol="0">
            <a:spAutoFit/>
          </a:bodyPr>
          <a:lstStyle/>
          <a:p>
            <a:pPr algn="ctr"/>
            <a:r>
              <a:rPr lang="en-GB" sz="7200" dirty="0">
                <a:latin typeface="Comic Sans MS" panose="030F0702030302020204" pitchFamily="66" charset="0"/>
              </a:rPr>
              <a:t>tap</a:t>
            </a:r>
          </a:p>
        </p:txBody>
      </p:sp>
      <p:sp>
        <p:nvSpPr>
          <p:cNvPr id="7" name="TextBox 6"/>
          <p:cNvSpPr txBox="1"/>
          <p:nvPr/>
        </p:nvSpPr>
        <p:spPr>
          <a:xfrm>
            <a:off x="4826766" y="4111166"/>
            <a:ext cx="3523254" cy="1200329"/>
          </a:xfrm>
          <a:prstGeom prst="rect">
            <a:avLst/>
          </a:prstGeom>
          <a:noFill/>
        </p:spPr>
        <p:txBody>
          <a:bodyPr wrap="square" rtlCol="0">
            <a:spAutoFit/>
          </a:bodyPr>
          <a:lstStyle/>
          <a:p>
            <a:pPr algn="ctr"/>
            <a:r>
              <a:rPr lang="en-GB" sz="7200" dirty="0">
                <a:latin typeface="Comic Sans MS" panose="030F0702030302020204" pitchFamily="66" charset="0"/>
              </a:rPr>
              <a:t>ship</a:t>
            </a:r>
          </a:p>
        </p:txBody>
      </p:sp>
      <p:sp>
        <p:nvSpPr>
          <p:cNvPr id="8" name="Oval 7"/>
          <p:cNvSpPr/>
          <p:nvPr/>
        </p:nvSpPr>
        <p:spPr>
          <a:xfrm>
            <a:off x="1907704" y="3537184"/>
            <a:ext cx="144016" cy="14401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Oval 8"/>
          <p:cNvSpPr/>
          <p:nvPr/>
        </p:nvSpPr>
        <p:spPr>
          <a:xfrm>
            <a:off x="2387566" y="3537184"/>
            <a:ext cx="144016" cy="14401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 name="Oval 9"/>
          <p:cNvSpPr/>
          <p:nvPr/>
        </p:nvSpPr>
        <p:spPr>
          <a:xfrm>
            <a:off x="2843808" y="3537184"/>
            <a:ext cx="144016" cy="14401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Oval 10"/>
          <p:cNvSpPr/>
          <p:nvPr/>
        </p:nvSpPr>
        <p:spPr>
          <a:xfrm>
            <a:off x="6084168" y="3538805"/>
            <a:ext cx="144016" cy="14401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Oval 11"/>
          <p:cNvSpPr/>
          <p:nvPr/>
        </p:nvSpPr>
        <p:spPr>
          <a:xfrm>
            <a:off x="6516216" y="3549906"/>
            <a:ext cx="144016" cy="14401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Oval 12"/>
          <p:cNvSpPr/>
          <p:nvPr/>
        </p:nvSpPr>
        <p:spPr>
          <a:xfrm>
            <a:off x="7020272" y="3552395"/>
            <a:ext cx="144016" cy="14401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Oval 13"/>
          <p:cNvSpPr/>
          <p:nvPr/>
        </p:nvSpPr>
        <p:spPr>
          <a:xfrm>
            <a:off x="6799751" y="5239487"/>
            <a:ext cx="144016" cy="14401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 name="Oval 14"/>
          <p:cNvSpPr/>
          <p:nvPr/>
        </p:nvSpPr>
        <p:spPr>
          <a:xfrm>
            <a:off x="7164288" y="5239487"/>
            <a:ext cx="144016" cy="14401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17" name="Straight Connector 16"/>
          <p:cNvCxnSpPr/>
          <p:nvPr/>
        </p:nvCxnSpPr>
        <p:spPr>
          <a:xfrm>
            <a:off x="3059832" y="5301208"/>
            <a:ext cx="720080"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051720" y="5301208"/>
            <a:ext cx="720080"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15616" y="5301208"/>
            <a:ext cx="720080"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68144" y="5301208"/>
            <a:ext cx="720080"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867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 Phonics Screening Check takes place at the end of year 1.</a:t>
            </a:r>
          </a:p>
          <a:p>
            <a:pPr marL="109728" indent="0">
              <a:buNone/>
            </a:pPr>
            <a:endParaRPr lang="en-GB" dirty="0"/>
          </a:p>
          <a:p>
            <a:r>
              <a:rPr lang="en-GB" dirty="0"/>
              <a:t>The phonics screening check assesses children’s ability to decode words. </a:t>
            </a:r>
          </a:p>
          <a:p>
            <a:pPr marL="109728" indent="0">
              <a:buNone/>
            </a:pPr>
            <a:endParaRPr lang="en-GB" dirty="0"/>
          </a:p>
          <a:p>
            <a:r>
              <a:rPr lang="en-GB" dirty="0"/>
              <a:t>The children will read 40 words. Some of these words will be alien or nonsense words. </a:t>
            </a:r>
          </a:p>
        </p:txBody>
      </p:sp>
      <p:sp>
        <p:nvSpPr>
          <p:cNvPr id="3" name="Title 2"/>
          <p:cNvSpPr>
            <a:spLocks noGrp="1"/>
          </p:cNvSpPr>
          <p:nvPr>
            <p:ph type="title"/>
          </p:nvPr>
        </p:nvSpPr>
        <p:spPr/>
        <p:txBody>
          <a:bodyPr>
            <a:normAutofit fontScale="90000"/>
          </a:bodyPr>
          <a:lstStyle/>
          <a:p>
            <a:r>
              <a:rPr lang="en-GB" dirty="0"/>
              <a:t>Year 1 Phonics Screening Check</a:t>
            </a:r>
          </a:p>
        </p:txBody>
      </p:sp>
      <p:pic>
        <p:nvPicPr>
          <p:cNvPr id="2050" name="Picture 2" descr="Image result for phonics screening 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4711468"/>
            <a:ext cx="2627784" cy="2370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661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000" dirty="0">
                <a:latin typeface="+mj-lt"/>
              </a:rPr>
              <a:t>Phonics Play-</a:t>
            </a:r>
          </a:p>
          <a:p>
            <a:r>
              <a:rPr lang="en-GB" sz="2000" dirty="0">
                <a:latin typeface="+mj-lt"/>
                <a:hlinkClick r:id="rId3"/>
              </a:rPr>
              <a:t>www.phonicsplay.co.uk</a:t>
            </a:r>
            <a:endParaRPr lang="en-GB" sz="2000" dirty="0">
              <a:latin typeface="+mj-lt"/>
            </a:endParaRPr>
          </a:p>
          <a:p>
            <a:endParaRPr lang="en-GB" sz="2000" dirty="0">
              <a:latin typeface="+mj-lt"/>
            </a:endParaRPr>
          </a:p>
          <a:p>
            <a:r>
              <a:rPr lang="en-GB" sz="2000" dirty="0">
                <a:latin typeface="+mj-lt"/>
              </a:rPr>
              <a:t>Letters and Sounds- </a:t>
            </a:r>
            <a:r>
              <a:rPr lang="en-GB" sz="2000" dirty="0">
                <a:latin typeface="+mj-lt"/>
                <a:hlinkClick r:id="rId4"/>
              </a:rPr>
              <a:t>http://www.letters-and-sounds.com/</a:t>
            </a:r>
            <a:endParaRPr lang="en-GB" sz="2000" dirty="0">
              <a:latin typeface="+mj-lt"/>
            </a:endParaRPr>
          </a:p>
          <a:p>
            <a:endParaRPr lang="en-GB" sz="2000" dirty="0">
              <a:latin typeface="+mj-lt"/>
            </a:endParaRPr>
          </a:p>
          <a:p>
            <a:r>
              <a:rPr lang="en-GB" sz="2000" dirty="0">
                <a:latin typeface="+mj-lt"/>
              </a:rPr>
              <a:t>Mr Thorne Does Phonics/ Geraldine the Giraffe Learns… (</a:t>
            </a:r>
            <a:r>
              <a:rPr lang="en-GB" sz="2000" dirty="0" err="1">
                <a:latin typeface="+mj-lt"/>
              </a:rPr>
              <a:t>Youtube</a:t>
            </a:r>
            <a:r>
              <a:rPr lang="en-GB" sz="2000" dirty="0">
                <a:latin typeface="+mj-lt"/>
              </a:rPr>
              <a:t>)</a:t>
            </a:r>
          </a:p>
          <a:p>
            <a:endParaRPr lang="en-GB" sz="2000" dirty="0">
              <a:latin typeface="+mj-lt"/>
            </a:endParaRPr>
          </a:p>
          <a:p>
            <a:r>
              <a:rPr lang="en-GB" sz="2000" dirty="0">
                <a:latin typeface="+mj-lt"/>
              </a:rPr>
              <a:t>Espresso</a:t>
            </a:r>
            <a:endParaRPr lang="en-GB" sz="2000" dirty="0">
              <a:latin typeface="SassoonCRInfant" panose="00000400000000000000" pitchFamily="2" charset="0"/>
            </a:endParaRPr>
          </a:p>
          <a:p>
            <a:endParaRPr lang="en-GB" sz="2400" dirty="0">
              <a:latin typeface="SassoonCRInfant" panose="00000400000000000000" pitchFamily="2" charset="0"/>
            </a:endParaRPr>
          </a:p>
          <a:p>
            <a:endParaRPr lang="en-GB" dirty="0"/>
          </a:p>
          <a:p>
            <a:endParaRPr lang="en-GB" dirty="0"/>
          </a:p>
        </p:txBody>
      </p:sp>
      <p:sp>
        <p:nvSpPr>
          <p:cNvPr id="3" name="Title 2"/>
          <p:cNvSpPr>
            <a:spLocks noGrp="1"/>
          </p:cNvSpPr>
          <p:nvPr>
            <p:ph type="title"/>
          </p:nvPr>
        </p:nvSpPr>
        <p:spPr/>
        <p:txBody>
          <a:bodyPr/>
          <a:lstStyle/>
          <a:p>
            <a:r>
              <a:rPr lang="en-GB" dirty="0"/>
              <a:t>Useful Resources</a:t>
            </a:r>
          </a:p>
        </p:txBody>
      </p:sp>
    </p:spTree>
    <p:extLst>
      <p:ext uri="{BB962C8B-B14F-4D97-AF65-F5344CB8AC3E}">
        <p14:creationId xmlns:p14="http://schemas.microsoft.com/office/powerpoint/2010/main" val="1500309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GB" sz="2400" dirty="0"/>
              <a:t>Teach Your Monster to Read app </a:t>
            </a:r>
          </a:p>
          <a:p>
            <a:pPr>
              <a:lnSpc>
                <a:spcPct val="150000"/>
              </a:lnSpc>
            </a:pPr>
            <a:r>
              <a:rPr lang="en-GB" sz="2400" dirty="0"/>
              <a:t>Mr Thorne Does Phonics: Letters &amp; Sounds </a:t>
            </a:r>
          </a:p>
          <a:p>
            <a:pPr>
              <a:lnSpc>
                <a:spcPct val="150000"/>
              </a:lnSpc>
            </a:pPr>
            <a:r>
              <a:rPr lang="en-GB" sz="2400" dirty="0"/>
              <a:t> </a:t>
            </a:r>
            <a:r>
              <a:rPr lang="en-GB" sz="2400" dirty="0" err="1"/>
              <a:t>Alphablocks</a:t>
            </a:r>
            <a:r>
              <a:rPr lang="en-GB" sz="2400" dirty="0"/>
              <a:t> (free) – excellent for initial sounds and blending</a:t>
            </a:r>
          </a:p>
          <a:p>
            <a:endParaRPr lang="en-GB" dirty="0"/>
          </a:p>
        </p:txBody>
      </p:sp>
      <p:sp>
        <p:nvSpPr>
          <p:cNvPr id="3" name="Title 2"/>
          <p:cNvSpPr>
            <a:spLocks noGrp="1"/>
          </p:cNvSpPr>
          <p:nvPr>
            <p:ph type="title"/>
          </p:nvPr>
        </p:nvSpPr>
        <p:spPr/>
        <p:txBody>
          <a:bodyPr/>
          <a:lstStyle/>
          <a:p>
            <a:r>
              <a:rPr lang="en-GB" dirty="0"/>
              <a:t>Useful apps</a:t>
            </a:r>
          </a:p>
        </p:txBody>
      </p:sp>
      <p:pic>
        <p:nvPicPr>
          <p:cNvPr id="1026" name="Picture 2" descr="Image result for ip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7455">
            <a:off x="5317014" y="3726240"/>
            <a:ext cx="1988140" cy="281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178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quotes about the value of parent support in 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8640"/>
            <a:ext cx="3951226" cy="31609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quotes about the value of parent support in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8359" y="198242"/>
            <a:ext cx="3381251" cy="34467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quotes about the value of parental involve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7133" y="3377540"/>
            <a:ext cx="4176464" cy="3280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7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30 minute daily focus but referred to throughout the day in a variety of activities.</a:t>
            </a:r>
          </a:p>
          <a:p>
            <a:endParaRPr lang="en-GB" dirty="0"/>
          </a:p>
          <a:p>
            <a:r>
              <a:rPr lang="en-GB" dirty="0"/>
              <a:t>At KPA, we use Storytime Phonics which follows the Government Letters and Sounds programme. </a:t>
            </a:r>
          </a:p>
          <a:p>
            <a:pPr marL="109728" indent="0">
              <a:buNone/>
            </a:pPr>
            <a:r>
              <a:rPr lang="en-GB" dirty="0"/>
              <a:t> </a:t>
            </a:r>
          </a:p>
          <a:p>
            <a:r>
              <a:rPr lang="en-GB" dirty="0"/>
              <a:t>Recap, Teach, Practise, Apply.</a:t>
            </a:r>
          </a:p>
        </p:txBody>
      </p:sp>
      <p:sp>
        <p:nvSpPr>
          <p:cNvPr id="3" name="Title 2"/>
          <p:cNvSpPr>
            <a:spLocks noGrp="1"/>
          </p:cNvSpPr>
          <p:nvPr>
            <p:ph type="title"/>
          </p:nvPr>
        </p:nvSpPr>
        <p:spPr/>
        <p:txBody>
          <a:bodyPr/>
          <a:lstStyle/>
          <a:p>
            <a:r>
              <a:rPr lang="en-GB" dirty="0"/>
              <a:t>Phonics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711759">
            <a:off x="6036679" y="4870576"/>
            <a:ext cx="2452888" cy="1832096"/>
          </a:xfrm>
          <a:prstGeom prst="rect">
            <a:avLst/>
          </a:prstGeom>
        </p:spPr>
      </p:pic>
    </p:spTree>
    <p:extLst>
      <p:ext uri="{BB962C8B-B14F-4D97-AF65-F5344CB8AC3E}">
        <p14:creationId xmlns:p14="http://schemas.microsoft.com/office/powerpoint/2010/main" val="380318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GB" sz="2400" dirty="0">
                <a:latin typeface="Comic Sans MS" panose="030F0702030302020204" pitchFamily="66" charset="0"/>
              </a:rPr>
              <a:t>Children are taught from the beginning to use phonic terminology that may be unfamiliar to you.</a:t>
            </a:r>
          </a:p>
          <a:p>
            <a:endParaRPr lang="en-GB" sz="2400" dirty="0">
              <a:latin typeface="Comic Sans MS" panose="030F0702030302020204" pitchFamily="66" charset="0"/>
            </a:endParaRPr>
          </a:p>
          <a:p>
            <a:r>
              <a:rPr lang="en-GB" sz="2400" dirty="0">
                <a:latin typeface="Comic Sans MS" panose="030F0702030302020204" pitchFamily="66" charset="0"/>
              </a:rPr>
              <a:t>A </a:t>
            </a:r>
            <a:r>
              <a:rPr lang="en-GB" sz="2400" b="1" dirty="0">
                <a:latin typeface="Comic Sans MS" panose="030F0702030302020204" pitchFamily="66" charset="0"/>
              </a:rPr>
              <a:t>phoneme</a:t>
            </a:r>
            <a:r>
              <a:rPr lang="en-GB" sz="2400" dirty="0">
                <a:latin typeface="Comic Sans MS" panose="030F0702030302020204" pitchFamily="66" charset="0"/>
              </a:rPr>
              <a:t> is the smallest unit of sound in a word.</a:t>
            </a:r>
          </a:p>
          <a:p>
            <a:endParaRPr lang="en-GB" sz="2400" dirty="0">
              <a:latin typeface="Comic Sans MS" panose="030F0702030302020204" pitchFamily="66" charset="0"/>
            </a:endParaRPr>
          </a:p>
          <a:p>
            <a:r>
              <a:rPr lang="en-GB" sz="2400" dirty="0">
                <a:latin typeface="Comic Sans MS" panose="030F0702030302020204" pitchFamily="66" charset="0"/>
              </a:rPr>
              <a:t>A </a:t>
            </a:r>
            <a:r>
              <a:rPr lang="en-GB" sz="2400" b="1" dirty="0">
                <a:latin typeface="Comic Sans MS" panose="030F0702030302020204" pitchFamily="66" charset="0"/>
              </a:rPr>
              <a:t>grapheme</a:t>
            </a:r>
            <a:r>
              <a:rPr lang="en-GB" sz="2400" dirty="0">
                <a:latin typeface="Comic Sans MS" panose="030F0702030302020204" pitchFamily="66" charset="0"/>
              </a:rPr>
              <a:t> is the letter, or letters, representing a phoneme (e.g. t, </a:t>
            </a:r>
            <a:r>
              <a:rPr lang="en-GB" sz="2400" dirty="0" err="1">
                <a:latin typeface="Comic Sans MS" panose="030F0702030302020204" pitchFamily="66" charset="0"/>
              </a:rPr>
              <a:t>ai</a:t>
            </a:r>
            <a:r>
              <a:rPr lang="en-GB" sz="2400" dirty="0">
                <a:latin typeface="Comic Sans MS" panose="030F0702030302020204" pitchFamily="66" charset="0"/>
              </a:rPr>
              <a:t> and </a:t>
            </a:r>
            <a:r>
              <a:rPr lang="en-GB" sz="2400" dirty="0" err="1">
                <a:latin typeface="Comic Sans MS" panose="030F0702030302020204" pitchFamily="66" charset="0"/>
              </a:rPr>
              <a:t>igh</a:t>
            </a:r>
            <a:r>
              <a:rPr lang="en-GB" sz="2400" dirty="0">
                <a:latin typeface="Comic Sans MS" panose="030F0702030302020204" pitchFamily="66" charset="0"/>
              </a:rPr>
              <a:t>). </a:t>
            </a:r>
          </a:p>
          <a:p>
            <a:endParaRPr lang="en-GB" sz="2400" dirty="0">
              <a:latin typeface="Comic Sans MS" panose="030F0702030302020204" pitchFamily="66" charset="0"/>
            </a:endParaRPr>
          </a:p>
          <a:p>
            <a:r>
              <a:rPr lang="en-GB" sz="2400" b="1" dirty="0">
                <a:latin typeface="Comic Sans MS" panose="030F0702030302020204" pitchFamily="66" charset="0"/>
              </a:rPr>
              <a:t>Digraphs</a:t>
            </a:r>
            <a:r>
              <a:rPr lang="en-GB" sz="2400" dirty="0">
                <a:latin typeface="Comic Sans MS" panose="030F0702030302020204" pitchFamily="66" charset="0"/>
              </a:rPr>
              <a:t> have two letters (e.g. </a:t>
            </a:r>
            <a:r>
              <a:rPr lang="en-GB" sz="2400" dirty="0" err="1">
                <a:latin typeface="Comic Sans MS" panose="030F0702030302020204" pitchFamily="66" charset="0"/>
              </a:rPr>
              <a:t>sh</a:t>
            </a:r>
            <a:r>
              <a:rPr lang="en-GB" sz="2400" dirty="0">
                <a:latin typeface="Comic Sans MS" panose="030F0702030302020204" pitchFamily="66" charset="0"/>
              </a:rPr>
              <a:t>, </a:t>
            </a:r>
            <a:r>
              <a:rPr lang="en-GB" sz="2400" dirty="0" err="1">
                <a:latin typeface="Comic Sans MS" panose="030F0702030302020204" pitchFamily="66" charset="0"/>
              </a:rPr>
              <a:t>ck</a:t>
            </a:r>
            <a:r>
              <a:rPr lang="en-GB" sz="2400" dirty="0">
                <a:latin typeface="Comic Sans MS" panose="030F0702030302020204" pitchFamily="66" charset="0"/>
              </a:rPr>
              <a:t>, </a:t>
            </a:r>
            <a:r>
              <a:rPr lang="en-GB" sz="2400" dirty="0" err="1">
                <a:latin typeface="Comic Sans MS" panose="030F0702030302020204" pitchFamily="66" charset="0"/>
              </a:rPr>
              <a:t>th</a:t>
            </a:r>
            <a:r>
              <a:rPr lang="en-GB" sz="2400" dirty="0">
                <a:latin typeface="Comic Sans MS" panose="030F0702030302020204" pitchFamily="66" charset="0"/>
              </a:rPr>
              <a:t> and </a:t>
            </a:r>
            <a:r>
              <a:rPr lang="en-GB" sz="2400" dirty="0" err="1">
                <a:latin typeface="Comic Sans MS" panose="030F0702030302020204" pitchFamily="66" charset="0"/>
              </a:rPr>
              <a:t>ll</a:t>
            </a:r>
            <a:r>
              <a:rPr lang="en-GB" sz="2400" dirty="0">
                <a:latin typeface="Comic Sans MS" panose="030F0702030302020204" pitchFamily="66" charset="0"/>
              </a:rPr>
              <a:t>).</a:t>
            </a:r>
          </a:p>
          <a:p>
            <a:endParaRPr lang="en-GB" sz="2400" dirty="0">
              <a:latin typeface="Comic Sans MS" panose="030F0702030302020204" pitchFamily="66" charset="0"/>
            </a:endParaRPr>
          </a:p>
          <a:p>
            <a:r>
              <a:rPr lang="en-GB" sz="2400" dirty="0">
                <a:latin typeface="Comic Sans MS" panose="030F0702030302020204" pitchFamily="66" charset="0"/>
              </a:rPr>
              <a:t>A </a:t>
            </a:r>
            <a:r>
              <a:rPr lang="en-GB" sz="2400" b="1" dirty="0">
                <a:latin typeface="Comic Sans MS" panose="030F0702030302020204" pitchFamily="66" charset="0"/>
              </a:rPr>
              <a:t>vowel digraph </a:t>
            </a:r>
            <a:r>
              <a:rPr lang="en-GB" sz="2400" dirty="0">
                <a:latin typeface="Comic Sans MS" panose="030F0702030302020204" pitchFamily="66" charset="0"/>
              </a:rPr>
              <a:t>contains at least one vowel (e.g. </a:t>
            </a:r>
            <a:r>
              <a:rPr lang="en-GB" sz="2400" dirty="0" err="1">
                <a:latin typeface="Comic Sans MS" panose="030F0702030302020204" pitchFamily="66" charset="0"/>
              </a:rPr>
              <a:t>ai</a:t>
            </a:r>
            <a:r>
              <a:rPr lang="en-GB" sz="2400" dirty="0">
                <a:latin typeface="Comic Sans MS" panose="030F0702030302020204" pitchFamily="66" charset="0"/>
              </a:rPr>
              <a:t>, </a:t>
            </a:r>
            <a:r>
              <a:rPr lang="en-GB" sz="2400" dirty="0" err="1">
                <a:latin typeface="Comic Sans MS" panose="030F0702030302020204" pitchFamily="66" charset="0"/>
              </a:rPr>
              <a:t>ee</a:t>
            </a:r>
            <a:r>
              <a:rPr lang="en-GB" sz="2400" dirty="0">
                <a:latin typeface="Comic Sans MS" panose="030F0702030302020204" pitchFamily="66" charset="0"/>
              </a:rPr>
              <a:t>, </a:t>
            </a:r>
            <a:r>
              <a:rPr lang="en-GB" sz="2400" dirty="0" err="1">
                <a:latin typeface="Comic Sans MS" panose="030F0702030302020204" pitchFamily="66" charset="0"/>
              </a:rPr>
              <a:t>ar</a:t>
            </a:r>
            <a:r>
              <a:rPr lang="en-GB" sz="2400" dirty="0">
                <a:latin typeface="Comic Sans MS" panose="030F0702030302020204" pitchFamily="66" charset="0"/>
              </a:rPr>
              <a:t> and </a:t>
            </a:r>
            <a:r>
              <a:rPr lang="en-GB" sz="2400" dirty="0" err="1">
                <a:latin typeface="Comic Sans MS" panose="030F0702030302020204" pitchFamily="66" charset="0"/>
              </a:rPr>
              <a:t>oy</a:t>
            </a:r>
            <a:r>
              <a:rPr lang="en-GB" sz="2400" dirty="0">
                <a:latin typeface="Comic Sans MS" panose="030F0702030302020204" pitchFamily="66" charset="0"/>
              </a:rPr>
              <a:t>).</a:t>
            </a:r>
          </a:p>
          <a:p>
            <a:endParaRPr lang="en-GB" sz="2400" dirty="0">
              <a:latin typeface="Comic Sans MS" panose="030F0702030302020204" pitchFamily="66" charset="0"/>
            </a:endParaRPr>
          </a:p>
          <a:p>
            <a:r>
              <a:rPr lang="en-GB" sz="2400" b="1" dirty="0" err="1">
                <a:latin typeface="Comic Sans MS" panose="030F0702030302020204" pitchFamily="66" charset="0"/>
              </a:rPr>
              <a:t>Trigraphs</a:t>
            </a:r>
            <a:r>
              <a:rPr lang="en-GB" sz="2400" dirty="0">
                <a:latin typeface="Comic Sans MS" panose="030F0702030302020204" pitchFamily="66" charset="0"/>
              </a:rPr>
              <a:t> have three letters (e.g. </a:t>
            </a:r>
            <a:r>
              <a:rPr lang="en-GB" sz="2400" dirty="0" err="1">
                <a:latin typeface="Comic Sans MS" panose="030F0702030302020204" pitchFamily="66" charset="0"/>
              </a:rPr>
              <a:t>igh</a:t>
            </a:r>
            <a:r>
              <a:rPr lang="en-GB" sz="2400" dirty="0">
                <a:latin typeface="Comic Sans MS" panose="030F0702030302020204" pitchFamily="66" charset="0"/>
              </a:rPr>
              <a:t>).</a:t>
            </a:r>
          </a:p>
          <a:p>
            <a:endParaRPr lang="en-GB" sz="2400" dirty="0">
              <a:latin typeface="Comic Sans MS" panose="030F0702030302020204" pitchFamily="66" charset="0"/>
            </a:endParaRPr>
          </a:p>
          <a:p>
            <a:r>
              <a:rPr lang="en-GB" sz="2400" dirty="0">
                <a:latin typeface="Comic Sans MS" panose="030F0702030302020204" pitchFamily="66" charset="0"/>
              </a:rPr>
              <a:t>A </a:t>
            </a:r>
            <a:r>
              <a:rPr lang="en-GB" sz="2400" b="1" dirty="0">
                <a:latin typeface="Comic Sans MS" panose="030F0702030302020204" pitchFamily="66" charset="0"/>
              </a:rPr>
              <a:t>split digraph </a:t>
            </a:r>
            <a:r>
              <a:rPr lang="en-GB" sz="2400" dirty="0">
                <a:latin typeface="Comic Sans MS" panose="030F0702030302020204" pitchFamily="66" charset="0"/>
              </a:rPr>
              <a:t>(e.g. sl</a:t>
            </a:r>
            <a:r>
              <a:rPr lang="en-GB" sz="2400" dirty="0">
                <a:solidFill>
                  <a:srgbClr val="FF0000"/>
                </a:solidFill>
                <a:latin typeface="Comic Sans MS" panose="030F0702030302020204" pitchFamily="66" charset="0"/>
              </a:rPr>
              <a:t>i</a:t>
            </a:r>
            <a:r>
              <a:rPr lang="en-GB" sz="2400" dirty="0">
                <a:latin typeface="Comic Sans MS" panose="030F0702030302020204" pitchFamily="66" charset="0"/>
              </a:rPr>
              <a:t>d</a:t>
            </a:r>
            <a:r>
              <a:rPr lang="en-GB" sz="2400" dirty="0">
                <a:solidFill>
                  <a:srgbClr val="FF0000"/>
                </a:solidFill>
                <a:latin typeface="Comic Sans MS" panose="030F0702030302020204" pitchFamily="66" charset="0"/>
              </a:rPr>
              <a:t>e</a:t>
            </a:r>
            <a:r>
              <a:rPr lang="en-GB" sz="2400" dirty="0">
                <a:latin typeface="Comic Sans MS" panose="030F0702030302020204" pitchFamily="66" charset="0"/>
              </a:rPr>
              <a:t> and l</a:t>
            </a:r>
            <a:r>
              <a:rPr lang="en-GB" sz="2400" dirty="0">
                <a:solidFill>
                  <a:srgbClr val="FF0000"/>
                </a:solidFill>
                <a:latin typeface="Comic Sans MS" panose="030F0702030302020204" pitchFamily="66" charset="0"/>
              </a:rPr>
              <a:t>i</a:t>
            </a:r>
            <a:r>
              <a:rPr lang="en-GB" sz="2400" dirty="0">
                <a:latin typeface="Comic Sans MS" panose="030F0702030302020204" pitchFamily="66" charset="0"/>
              </a:rPr>
              <a:t>k</a:t>
            </a:r>
            <a:r>
              <a:rPr lang="en-GB" sz="2400" dirty="0">
                <a:solidFill>
                  <a:srgbClr val="FF0000"/>
                </a:solidFill>
                <a:latin typeface="Comic Sans MS" panose="030F0702030302020204" pitchFamily="66" charset="0"/>
              </a:rPr>
              <a:t>e</a:t>
            </a:r>
            <a:r>
              <a:rPr lang="en-GB" sz="2400" dirty="0">
                <a:latin typeface="Comic Sans MS" panose="030F0702030302020204" pitchFamily="66" charset="0"/>
              </a:rPr>
              <a:t>). </a:t>
            </a:r>
          </a:p>
          <a:p>
            <a:endParaRPr lang="en-GB" dirty="0"/>
          </a:p>
        </p:txBody>
      </p:sp>
      <p:sp>
        <p:nvSpPr>
          <p:cNvPr id="3" name="Title 2"/>
          <p:cNvSpPr>
            <a:spLocks noGrp="1"/>
          </p:cNvSpPr>
          <p:nvPr>
            <p:ph type="title"/>
          </p:nvPr>
        </p:nvSpPr>
        <p:spPr/>
        <p:txBody>
          <a:bodyPr/>
          <a:lstStyle/>
          <a:p>
            <a:r>
              <a:rPr lang="en-GB" dirty="0"/>
              <a:t>Terminology</a:t>
            </a:r>
          </a:p>
        </p:txBody>
      </p:sp>
    </p:spTree>
    <p:extLst>
      <p:ext uri="{BB962C8B-B14F-4D97-AF65-F5344CB8AC3E}">
        <p14:creationId xmlns:p14="http://schemas.microsoft.com/office/powerpoint/2010/main" val="3650812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sz="2800" dirty="0">
                <a:latin typeface="Comic Sans MS" panose="030F0702030302020204" pitchFamily="66" charset="0"/>
              </a:rPr>
              <a:t>Your child has been learning to:</a:t>
            </a:r>
          </a:p>
          <a:p>
            <a:pPr lvl="1"/>
            <a:r>
              <a:rPr lang="en-GB" sz="2800" dirty="0">
                <a:latin typeface="Comic Sans MS" panose="030F0702030302020204" pitchFamily="66" charset="0"/>
              </a:rPr>
              <a:t>Have fun with sounds</a:t>
            </a:r>
          </a:p>
          <a:p>
            <a:pPr lvl="1"/>
            <a:r>
              <a:rPr lang="en-GB" sz="2800" dirty="0">
                <a:latin typeface="Comic Sans MS" panose="030F0702030302020204" pitchFamily="66" charset="0"/>
              </a:rPr>
              <a:t>Listen carefully</a:t>
            </a:r>
          </a:p>
          <a:p>
            <a:pPr lvl="1"/>
            <a:r>
              <a:rPr lang="en-GB" sz="2800" dirty="0">
                <a:latin typeface="Comic Sans MS" panose="030F0702030302020204" pitchFamily="66" charset="0"/>
              </a:rPr>
              <a:t>Develop their vocabulary</a:t>
            </a:r>
          </a:p>
          <a:p>
            <a:pPr lvl="1"/>
            <a:r>
              <a:rPr lang="en-GB" sz="2800" dirty="0">
                <a:latin typeface="Comic Sans MS" panose="030F0702030302020204" pitchFamily="66" charset="0"/>
              </a:rPr>
              <a:t>Speak confidently to you, other adults and children</a:t>
            </a:r>
          </a:p>
          <a:p>
            <a:pPr lvl="1"/>
            <a:r>
              <a:rPr lang="en-GB" sz="2800" dirty="0">
                <a:latin typeface="Comic Sans MS" panose="030F0702030302020204" pitchFamily="66" charset="0"/>
              </a:rPr>
              <a:t>Tune into sounds</a:t>
            </a:r>
          </a:p>
          <a:p>
            <a:pPr lvl="1"/>
            <a:r>
              <a:rPr lang="en-GB" sz="2800" dirty="0">
                <a:latin typeface="Comic Sans MS" panose="030F0702030302020204" pitchFamily="66" charset="0"/>
              </a:rPr>
              <a:t>Listen and remember sounds</a:t>
            </a:r>
          </a:p>
          <a:p>
            <a:pPr lvl="1"/>
            <a:r>
              <a:rPr lang="en-GB" sz="2800" dirty="0">
                <a:latin typeface="Comic Sans MS" panose="030F0702030302020204" pitchFamily="66" charset="0"/>
              </a:rPr>
              <a:t>Understand that spoken words are made up of different sounds. </a:t>
            </a:r>
          </a:p>
          <a:p>
            <a:endParaRPr lang="en-GB" dirty="0"/>
          </a:p>
        </p:txBody>
      </p:sp>
      <p:sp>
        <p:nvSpPr>
          <p:cNvPr id="3" name="Title 2"/>
          <p:cNvSpPr>
            <a:spLocks noGrp="1"/>
          </p:cNvSpPr>
          <p:nvPr>
            <p:ph type="title"/>
          </p:nvPr>
        </p:nvSpPr>
        <p:spPr/>
        <p:txBody>
          <a:bodyPr/>
          <a:lstStyle/>
          <a:p>
            <a:r>
              <a:rPr lang="en-GB" dirty="0"/>
              <a:t>Phonics- phase 1</a:t>
            </a:r>
          </a:p>
        </p:txBody>
      </p:sp>
      <p:sp>
        <p:nvSpPr>
          <p:cNvPr id="4" name="5-Point Star 3"/>
          <p:cNvSpPr/>
          <p:nvPr/>
        </p:nvSpPr>
        <p:spPr>
          <a:xfrm>
            <a:off x="5664696" y="116632"/>
            <a:ext cx="3456384" cy="30568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Listening and spoken language skills continue alongside all other phases of learning to read.</a:t>
            </a:r>
          </a:p>
        </p:txBody>
      </p:sp>
    </p:spTree>
    <p:extLst>
      <p:ext uri="{BB962C8B-B14F-4D97-AF65-F5344CB8AC3E}">
        <p14:creationId xmlns:p14="http://schemas.microsoft.com/office/powerpoint/2010/main" val="395316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754760" cy="4525963"/>
          </a:xfrm>
        </p:spPr>
        <p:txBody>
          <a:bodyPr>
            <a:normAutofit lnSpcReduction="10000"/>
          </a:bodyPr>
          <a:lstStyle/>
          <a:p>
            <a:r>
              <a:rPr lang="en-GB" b="1" dirty="0"/>
              <a:t>Phase 2</a:t>
            </a:r>
          </a:p>
          <a:p>
            <a:r>
              <a:rPr lang="en-GB" b="1" dirty="0"/>
              <a:t>Set 1:</a:t>
            </a:r>
            <a:r>
              <a:rPr lang="en-GB" dirty="0"/>
              <a:t> s, a, t, p</a:t>
            </a:r>
            <a:br>
              <a:rPr lang="en-GB" dirty="0"/>
            </a:br>
            <a:r>
              <a:rPr lang="en-GB" b="1" dirty="0"/>
              <a:t>Set 2:</a:t>
            </a:r>
            <a:r>
              <a:rPr lang="en-GB" dirty="0"/>
              <a:t> </a:t>
            </a:r>
            <a:r>
              <a:rPr lang="en-GB" dirty="0" err="1"/>
              <a:t>i</a:t>
            </a:r>
            <a:r>
              <a:rPr lang="en-GB" dirty="0"/>
              <a:t>, n, m, d</a:t>
            </a:r>
            <a:br>
              <a:rPr lang="en-GB" dirty="0"/>
            </a:br>
            <a:r>
              <a:rPr lang="en-GB" b="1" dirty="0"/>
              <a:t>Set 3:</a:t>
            </a:r>
            <a:r>
              <a:rPr lang="en-GB" dirty="0"/>
              <a:t> g, o, c, k</a:t>
            </a:r>
            <a:br>
              <a:rPr lang="en-GB" dirty="0"/>
            </a:br>
            <a:r>
              <a:rPr lang="en-GB" b="1" dirty="0"/>
              <a:t>Set 4:</a:t>
            </a:r>
            <a:r>
              <a:rPr lang="en-GB" dirty="0"/>
              <a:t> ck, e, u, r</a:t>
            </a:r>
            <a:br>
              <a:rPr lang="en-GB" dirty="0"/>
            </a:br>
            <a:r>
              <a:rPr lang="en-GB" b="1" dirty="0"/>
              <a:t>Set 5:</a:t>
            </a:r>
            <a:r>
              <a:rPr lang="en-GB" dirty="0"/>
              <a:t> h, b, f, ff, l, </a:t>
            </a:r>
            <a:r>
              <a:rPr lang="en-GB" dirty="0" err="1"/>
              <a:t>ll</a:t>
            </a:r>
            <a:r>
              <a:rPr lang="en-GB" dirty="0"/>
              <a:t>, ss</a:t>
            </a:r>
          </a:p>
          <a:p>
            <a:endParaRPr lang="en-GB" dirty="0"/>
          </a:p>
          <a:p>
            <a:r>
              <a:rPr lang="en-GB" dirty="0"/>
              <a:t>https://www.youtube.com/watch?v=BqhXUW_v-1s</a:t>
            </a:r>
          </a:p>
        </p:txBody>
      </p:sp>
      <p:sp>
        <p:nvSpPr>
          <p:cNvPr id="3" name="Title 2"/>
          <p:cNvSpPr>
            <a:spLocks noGrp="1"/>
          </p:cNvSpPr>
          <p:nvPr>
            <p:ph type="title"/>
          </p:nvPr>
        </p:nvSpPr>
        <p:spPr/>
        <p:txBody>
          <a:bodyPr/>
          <a:lstStyle/>
          <a:p>
            <a:r>
              <a:rPr lang="en-GB" dirty="0"/>
              <a:t>Phonics- phase 2 and 3</a:t>
            </a:r>
          </a:p>
        </p:txBody>
      </p:sp>
      <p:sp>
        <p:nvSpPr>
          <p:cNvPr id="4" name="Content Placeholder 1"/>
          <p:cNvSpPr txBox="1">
            <a:spLocks/>
          </p:cNvSpPr>
          <p:nvPr/>
        </p:nvSpPr>
        <p:spPr>
          <a:xfrm>
            <a:off x="4355976" y="1484784"/>
            <a:ext cx="4392488"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GB" b="1" dirty="0"/>
              <a:t>Phase 3</a:t>
            </a:r>
          </a:p>
          <a:p>
            <a:r>
              <a:rPr lang="en-GB" b="1" dirty="0"/>
              <a:t>Set 6:</a:t>
            </a:r>
            <a:r>
              <a:rPr lang="en-GB" dirty="0"/>
              <a:t> j, v, w, x</a:t>
            </a:r>
          </a:p>
          <a:p>
            <a:r>
              <a:rPr lang="en-GB" b="1" dirty="0"/>
              <a:t>Set 7:</a:t>
            </a:r>
            <a:r>
              <a:rPr lang="en-GB" dirty="0"/>
              <a:t> y, z, </a:t>
            </a:r>
            <a:r>
              <a:rPr lang="en-GB" dirty="0" err="1"/>
              <a:t>zz</a:t>
            </a:r>
            <a:r>
              <a:rPr lang="en-GB" dirty="0"/>
              <a:t>, </a:t>
            </a:r>
            <a:r>
              <a:rPr lang="en-GB" dirty="0" err="1"/>
              <a:t>qu</a:t>
            </a:r>
            <a:endParaRPr lang="en-GB" dirty="0"/>
          </a:p>
          <a:p>
            <a:r>
              <a:rPr lang="en-GB" b="1" dirty="0"/>
              <a:t>Consonant digraphs:</a:t>
            </a:r>
            <a:r>
              <a:rPr lang="en-GB" dirty="0"/>
              <a:t> </a:t>
            </a:r>
            <a:r>
              <a:rPr lang="en-GB" dirty="0" err="1"/>
              <a:t>ch</a:t>
            </a:r>
            <a:r>
              <a:rPr lang="en-GB" dirty="0"/>
              <a:t>, </a:t>
            </a:r>
            <a:r>
              <a:rPr lang="en-GB" dirty="0" err="1"/>
              <a:t>sh</a:t>
            </a:r>
            <a:r>
              <a:rPr lang="en-GB" dirty="0"/>
              <a:t>, </a:t>
            </a:r>
            <a:r>
              <a:rPr lang="en-GB" dirty="0" err="1"/>
              <a:t>th</a:t>
            </a:r>
            <a:r>
              <a:rPr lang="en-GB" dirty="0"/>
              <a:t>, ng</a:t>
            </a:r>
          </a:p>
          <a:p>
            <a:r>
              <a:rPr lang="en-GB" b="1" dirty="0"/>
              <a:t>Vowel digraphs:</a:t>
            </a:r>
            <a:r>
              <a:rPr lang="en-GB" dirty="0"/>
              <a:t> </a:t>
            </a:r>
            <a:r>
              <a:rPr lang="en-GB" dirty="0" err="1"/>
              <a:t>ai</a:t>
            </a:r>
            <a:r>
              <a:rPr lang="en-GB" dirty="0"/>
              <a:t>, </a:t>
            </a:r>
            <a:r>
              <a:rPr lang="en-GB" dirty="0" err="1"/>
              <a:t>ee</a:t>
            </a:r>
            <a:r>
              <a:rPr lang="en-GB" dirty="0"/>
              <a:t>, </a:t>
            </a:r>
            <a:r>
              <a:rPr lang="en-GB" dirty="0" err="1"/>
              <a:t>igh</a:t>
            </a:r>
            <a:r>
              <a:rPr lang="en-GB" dirty="0"/>
              <a:t>, </a:t>
            </a:r>
            <a:r>
              <a:rPr lang="en-GB" dirty="0" err="1"/>
              <a:t>oa</a:t>
            </a:r>
            <a:r>
              <a:rPr lang="en-GB" dirty="0"/>
              <a:t>, </a:t>
            </a:r>
            <a:r>
              <a:rPr lang="en-GB" dirty="0" err="1"/>
              <a:t>oo</a:t>
            </a:r>
            <a:r>
              <a:rPr lang="en-GB" dirty="0"/>
              <a:t>, </a:t>
            </a:r>
            <a:r>
              <a:rPr lang="en-GB" dirty="0" err="1"/>
              <a:t>ar</a:t>
            </a:r>
            <a:r>
              <a:rPr lang="en-GB" dirty="0"/>
              <a:t>, or, ur, </a:t>
            </a:r>
            <a:r>
              <a:rPr lang="en-GB" dirty="0" err="1"/>
              <a:t>ow</a:t>
            </a:r>
            <a:r>
              <a:rPr lang="en-GB" dirty="0"/>
              <a:t>, </a:t>
            </a:r>
            <a:r>
              <a:rPr lang="en-GB" dirty="0" err="1"/>
              <a:t>oi</a:t>
            </a:r>
            <a:r>
              <a:rPr lang="en-GB" dirty="0"/>
              <a:t>, ear, air, </a:t>
            </a:r>
            <a:r>
              <a:rPr lang="en-GB" dirty="0" err="1"/>
              <a:t>ure</a:t>
            </a:r>
            <a:r>
              <a:rPr lang="en-GB" dirty="0"/>
              <a:t>, </a:t>
            </a:r>
            <a:r>
              <a:rPr lang="en-GB" dirty="0" err="1"/>
              <a:t>er</a:t>
            </a:r>
            <a:endParaRPr lang="en-GB" dirty="0"/>
          </a:p>
        </p:txBody>
      </p:sp>
    </p:spTree>
    <p:extLst>
      <p:ext uri="{BB962C8B-B14F-4D97-AF65-F5344CB8AC3E}">
        <p14:creationId xmlns:p14="http://schemas.microsoft.com/office/powerpoint/2010/main" val="3079044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618856" cy="4525963"/>
          </a:xfrm>
        </p:spPr>
        <p:txBody>
          <a:bodyPr>
            <a:normAutofit fontScale="85000" lnSpcReduction="10000"/>
          </a:bodyPr>
          <a:lstStyle/>
          <a:p>
            <a:r>
              <a:rPr lang="en-US" dirty="0"/>
              <a:t>In Phase 4-</a:t>
            </a:r>
          </a:p>
          <a:p>
            <a:r>
              <a:rPr lang="en-US" dirty="0"/>
              <a:t>No new graphemes.</a:t>
            </a:r>
          </a:p>
          <a:p>
            <a:r>
              <a:rPr lang="en-US" dirty="0"/>
              <a:t>Aim is to consolidate the children's knowledge.</a:t>
            </a:r>
          </a:p>
          <a:p>
            <a:r>
              <a:rPr lang="en-US" dirty="0"/>
              <a:t> Focus on reading adjacent consonants, such as trap, string and milk.</a:t>
            </a:r>
          </a:p>
          <a:p>
            <a:endParaRPr lang="en-US" dirty="0"/>
          </a:p>
          <a:p>
            <a:r>
              <a:rPr lang="en-US" dirty="0"/>
              <a:t>In phase 3 they learn to read CVC words (mat, sun, van). Now they are taught to read and write CVCC words (jump, gulp, lift). </a:t>
            </a:r>
            <a:endParaRPr lang="en-GB" dirty="0"/>
          </a:p>
        </p:txBody>
      </p:sp>
      <p:sp>
        <p:nvSpPr>
          <p:cNvPr id="3" name="Title 2"/>
          <p:cNvSpPr>
            <a:spLocks noGrp="1"/>
          </p:cNvSpPr>
          <p:nvPr>
            <p:ph type="title"/>
          </p:nvPr>
        </p:nvSpPr>
        <p:spPr/>
        <p:txBody>
          <a:bodyPr/>
          <a:lstStyle/>
          <a:p>
            <a:r>
              <a:rPr lang="en-GB" dirty="0"/>
              <a:t>Phonics- Phase 4</a:t>
            </a:r>
          </a:p>
        </p:txBody>
      </p:sp>
      <p:sp>
        <p:nvSpPr>
          <p:cNvPr id="5" name="Content Placeholder 1"/>
          <p:cNvSpPr txBox="1">
            <a:spLocks/>
          </p:cNvSpPr>
          <p:nvPr/>
        </p:nvSpPr>
        <p:spPr>
          <a:xfrm>
            <a:off x="3635896" y="1484784"/>
            <a:ext cx="4618856"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GB" dirty="0"/>
          </a:p>
        </p:txBody>
      </p:sp>
      <p:sp>
        <p:nvSpPr>
          <p:cNvPr id="6" name="Content Placeholder 1"/>
          <p:cNvSpPr txBox="1">
            <a:spLocks/>
          </p:cNvSpPr>
          <p:nvPr/>
        </p:nvSpPr>
        <p:spPr>
          <a:xfrm>
            <a:off x="5436096" y="1602005"/>
            <a:ext cx="3466728"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GB" dirty="0"/>
          </a:p>
        </p:txBody>
      </p:sp>
      <p:sp>
        <p:nvSpPr>
          <p:cNvPr id="7" name="Content Placeholder 1"/>
          <p:cNvSpPr txBox="1">
            <a:spLocks/>
          </p:cNvSpPr>
          <p:nvPr/>
        </p:nvSpPr>
        <p:spPr>
          <a:xfrm>
            <a:off x="5436096" y="1633728"/>
            <a:ext cx="3394720" cy="4525963"/>
          </a:xfrm>
          <a:prstGeom prst="rect">
            <a:avLst/>
          </a:prstGeom>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t>Tricky Words:</a:t>
            </a:r>
          </a:p>
          <a:p>
            <a:pPr lvl="1"/>
            <a:r>
              <a:rPr lang="en-US" dirty="0"/>
              <a:t>said</a:t>
            </a:r>
          </a:p>
          <a:p>
            <a:pPr lvl="1"/>
            <a:r>
              <a:rPr lang="en-US" dirty="0"/>
              <a:t>have</a:t>
            </a:r>
          </a:p>
          <a:p>
            <a:pPr lvl="1"/>
            <a:r>
              <a:rPr lang="en-US" dirty="0"/>
              <a:t>like</a:t>
            </a:r>
          </a:p>
          <a:p>
            <a:pPr lvl="1"/>
            <a:r>
              <a:rPr lang="en-US" dirty="0"/>
              <a:t>so</a:t>
            </a:r>
          </a:p>
          <a:p>
            <a:pPr lvl="1"/>
            <a:r>
              <a:rPr lang="en-US" dirty="0"/>
              <a:t>do</a:t>
            </a:r>
          </a:p>
          <a:p>
            <a:pPr lvl="1"/>
            <a:r>
              <a:rPr lang="en-US" dirty="0"/>
              <a:t>some</a:t>
            </a:r>
          </a:p>
          <a:p>
            <a:pPr lvl="1"/>
            <a:r>
              <a:rPr lang="en-US" dirty="0"/>
              <a:t>come</a:t>
            </a:r>
          </a:p>
          <a:p>
            <a:pPr lvl="1"/>
            <a:r>
              <a:rPr lang="en-US" dirty="0"/>
              <a:t>were</a:t>
            </a:r>
          </a:p>
          <a:p>
            <a:pPr lvl="1"/>
            <a:r>
              <a:rPr lang="en-US" dirty="0"/>
              <a:t>there</a:t>
            </a:r>
          </a:p>
          <a:p>
            <a:pPr lvl="1"/>
            <a:r>
              <a:rPr lang="en-US" dirty="0"/>
              <a:t>little</a:t>
            </a:r>
          </a:p>
          <a:p>
            <a:pPr lvl="1"/>
            <a:r>
              <a:rPr lang="en-US" dirty="0"/>
              <a:t>one</a:t>
            </a:r>
          </a:p>
          <a:p>
            <a:pPr lvl="1"/>
            <a:r>
              <a:rPr lang="en-US" dirty="0"/>
              <a:t>when</a:t>
            </a:r>
          </a:p>
          <a:p>
            <a:pPr lvl="1"/>
            <a:r>
              <a:rPr lang="en-US" dirty="0"/>
              <a:t>out</a:t>
            </a:r>
          </a:p>
          <a:p>
            <a:pPr lvl="1"/>
            <a:r>
              <a:rPr lang="en-US" dirty="0"/>
              <a:t>what</a:t>
            </a:r>
          </a:p>
          <a:p>
            <a:endParaRPr lang="en-GB" dirty="0"/>
          </a:p>
        </p:txBody>
      </p:sp>
    </p:spTree>
    <p:extLst>
      <p:ext uri="{BB962C8B-B14F-4D97-AF65-F5344CB8AC3E}">
        <p14:creationId xmlns:p14="http://schemas.microsoft.com/office/powerpoint/2010/main" val="3746302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In phase 5 new graphemes are taught: </a:t>
            </a:r>
          </a:p>
          <a:p>
            <a:r>
              <a:rPr lang="en-GB" dirty="0"/>
              <a:t>ay, </a:t>
            </a:r>
            <a:r>
              <a:rPr lang="en-GB" dirty="0" err="1"/>
              <a:t>ou</a:t>
            </a:r>
            <a:r>
              <a:rPr lang="en-GB" dirty="0"/>
              <a:t>, </a:t>
            </a:r>
            <a:r>
              <a:rPr lang="en-GB" dirty="0" err="1"/>
              <a:t>ie</a:t>
            </a:r>
            <a:r>
              <a:rPr lang="en-GB" dirty="0"/>
              <a:t>, </a:t>
            </a:r>
            <a:r>
              <a:rPr lang="en-GB" dirty="0" err="1"/>
              <a:t>ea</a:t>
            </a:r>
            <a:endParaRPr lang="en-GB" dirty="0"/>
          </a:p>
          <a:p>
            <a:r>
              <a:rPr lang="en-GB" dirty="0" err="1"/>
              <a:t>oy</a:t>
            </a:r>
            <a:r>
              <a:rPr lang="en-GB" dirty="0"/>
              <a:t>, </a:t>
            </a:r>
            <a:r>
              <a:rPr lang="en-GB" dirty="0" err="1"/>
              <a:t>ir</a:t>
            </a:r>
            <a:r>
              <a:rPr lang="en-GB" dirty="0"/>
              <a:t>, </a:t>
            </a:r>
            <a:r>
              <a:rPr lang="en-GB" dirty="0" err="1"/>
              <a:t>ue</a:t>
            </a:r>
            <a:r>
              <a:rPr lang="en-GB" dirty="0"/>
              <a:t>, aw</a:t>
            </a:r>
          </a:p>
          <a:p>
            <a:r>
              <a:rPr lang="en-GB" dirty="0" err="1"/>
              <a:t>wh</a:t>
            </a:r>
            <a:r>
              <a:rPr lang="en-GB" dirty="0"/>
              <a:t>, </a:t>
            </a:r>
            <a:r>
              <a:rPr lang="en-GB" dirty="0" err="1"/>
              <a:t>ph</a:t>
            </a:r>
            <a:r>
              <a:rPr lang="en-GB" dirty="0"/>
              <a:t>, </a:t>
            </a:r>
            <a:r>
              <a:rPr lang="en-GB" dirty="0" err="1"/>
              <a:t>ew</a:t>
            </a:r>
            <a:r>
              <a:rPr lang="en-GB" dirty="0"/>
              <a:t>, </a:t>
            </a:r>
            <a:r>
              <a:rPr lang="en-GB" dirty="0" err="1"/>
              <a:t>oe</a:t>
            </a:r>
            <a:r>
              <a:rPr lang="en-GB" dirty="0"/>
              <a:t>, au, </a:t>
            </a:r>
            <a:r>
              <a:rPr lang="en-GB" dirty="0" err="1"/>
              <a:t>ey</a:t>
            </a:r>
            <a:endParaRPr lang="en-GB" dirty="0"/>
          </a:p>
          <a:p>
            <a:r>
              <a:rPr lang="en-GB" dirty="0" err="1"/>
              <a:t>a_e</a:t>
            </a:r>
            <a:r>
              <a:rPr lang="en-GB" dirty="0"/>
              <a:t>, </a:t>
            </a:r>
            <a:r>
              <a:rPr lang="en-GB" dirty="0" err="1"/>
              <a:t>e_e</a:t>
            </a:r>
            <a:r>
              <a:rPr lang="en-GB" dirty="0"/>
              <a:t>, </a:t>
            </a:r>
            <a:r>
              <a:rPr lang="en-GB" dirty="0" err="1"/>
              <a:t>i_e</a:t>
            </a:r>
            <a:r>
              <a:rPr lang="en-GB" dirty="0"/>
              <a:t>, </a:t>
            </a:r>
            <a:r>
              <a:rPr lang="en-GB" dirty="0" err="1"/>
              <a:t>o_e</a:t>
            </a:r>
            <a:r>
              <a:rPr lang="en-GB" dirty="0"/>
              <a:t>, </a:t>
            </a:r>
            <a:r>
              <a:rPr lang="en-GB" dirty="0" err="1"/>
              <a:t>u_e</a:t>
            </a:r>
            <a:endParaRPr lang="en-GB" dirty="0"/>
          </a:p>
          <a:p>
            <a:endParaRPr lang="en-GB" dirty="0"/>
          </a:p>
          <a:p>
            <a:r>
              <a:rPr lang="en-GB" dirty="0"/>
              <a:t>Phase 5 teaches more graphemes and phonemes but also teaches alternative pronunciations. </a:t>
            </a:r>
          </a:p>
        </p:txBody>
      </p:sp>
      <p:sp>
        <p:nvSpPr>
          <p:cNvPr id="3" name="Title 2"/>
          <p:cNvSpPr>
            <a:spLocks noGrp="1"/>
          </p:cNvSpPr>
          <p:nvPr>
            <p:ph type="title"/>
          </p:nvPr>
        </p:nvSpPr>
        <p:spPr/>
        <p:txBody>
          <a:bodyPr/>
          <a:lstStyle/>
          <a:p>
            <a:r>
              <a:rPr lang="en-GB" dirty="0"/>
              <a:t>Phonics- Phase 5</a:t>
            </a:r>
          </a:p>
        </p:txBody>
      </p:sp>
    </p:spTree>
    <p:extLst>
      <p:ext uri="{BB962C8B-B14F-4D97-AF65-F5344CB8AC3E}">
        <p14:creationId xmlns:p14="http://schemas.microsoft.com/office/powerpoint/2010/main" val="332777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58975-7948-DC3D-DF57-37AC78173F34}"/>
              </a:ext>
            </a:extLst>
          </p:cNvPr>
          <p:cNvSpPr>
            <a:spLocks noGrp="1"/>
          </p:cNvSpPr>
          <p:nvPr>
            <p:ph type="ctrTitle"/>
          </p:nvPr>
        </p:nvSpPr>
        <p:spPr>
          <a:xfrm>
            <a:off x="-746969" y="-32860"/>
            <a:ext cx="7772400" cy="1102519"/>
          </a:xfrm>
        </p:spPr>
        <p:txBody>
          <a:bodyPr/>
          <a:lstStyle/>
          <a:p>
            <a:r>
              <a:rPr lang="en-GB" dirty="0"/>
              <a:t>Alternative spellings…</a:t>
            </a:r>
          </a:p>
        </p:txBody>
      </p:sp>
      <p:sp>
        <p:nvSpPr>
          <p:cNvPr id="4" name="TextBox 3">
            <a:extLst>
              <a:ext uri="{FF2B5EF4-FFF2-40B4-BE49-F238E27FC236}">
                <a16:creationId xmlns:a16="http://schemas.microsoft.com/office/drawing/2014/main" id="{E1F87F14-3B26-86E9-EE1C-3552FDF8DA9E}"/>
              </a:ext>
            </a:extLst>
          </p:cNvPr>
          <p:cNvSpPr txBox="1"/>
          <p:nvPr/>
        </p:nvSpPr>
        <p:spPr>
          <a:xfrm>
            <a:off x="4009430" y="2932711"/>
            <a:ext cx="1382316" cy="1015663"/>
          </a:xfrm>
          <a:prstGeom prst="rect">
            <a:avLst/>
          </a:prstGeom>
          <a:noFill/>
        </p:spPr>
        <p:txBody>
          <a:bodyPr wrap="square" rtlCol="0">
            <a:spAutoFit/>
          </a:bodyPr>
          <a:lstStyle/>
          <a:p>
            <a:r>
              <a:rPr lang="en-GB" sz="6000" dirty="0">
                <a:latin typeface="Comic Sans MS" panose="030F0702030302020204" pitchFamily="66" charset="0"/>
              </a:rPr>
              <a:t>ai</a:t>
            </a:r>
          </a:p>
        </p:txBody>
      </p:sp>
      <p:sp>
        <p:nvSpPr>
          <p:cNvPr id="5" name="TextBox 4">
            <a:extLst>
              <a:ext uri="{FF2B5EF4-FFF2-40B4-BE49-F238E27FC236}">
                <a16:creationId xmlns:a16="http://schemas.microsoft.com/office/drawing/2014/main" id="{C5269AE1-8B02-FCB1-D2CF-3641F7EE41D6}"/>
              </a:ext>
            </a:extLst>
          </p:cNvPr>
          <p:cNvSpPr txBox="1"/>
          <p:nvPr/>
        </p:nvSpPr>
        <p:spPr>
          <a:xfrm>
            <a:off x="1748433" y="1959769"/>
            <a:ext cx="1382316" cy="1015663"/>
          </a:xfrm>
          <a:prstGeom prst="rect">
            <a:avLst/>
          </a:prstGeom>
          <a:noFill/>
        </p:spPr>
        <p:txBody>
          <a:bodyPr wrap="square" rtlCol="0">
            <a:spAutoFit/>
          </a:bodyPr>
          <a:lstStyle/>
          <a:p>
            <a:r>
              <a:rPr lang="en-GB" sz="6000" dirty="0">
                <a:latin typeface="Comic Sans MS" panose="030F0702030302020204" pitchFamily="66" charset="0"/>
              </a:rPr>
              <a:t>ei</a:t>
            </a:r>
          </a:p>
        </p:txBody>
      </p:sp>
      <p:sp>
        <p:nvSpPr>
          <p:cNvPr id="6" name="TextBox 5">
            <a:extLst>
              <a:ext uri="{FF2B5EF4-FFF2-40B4-BE49-F238E27FC236}">
                <a16:creationId xmlns:a16="http://schemas.microsoft.com/office/drawing/2014/main" id="{A90F5992-5F48-08F1-15B9-AA2A31D86A07}"/>
              </a:ext>
            </a:extLst>
          </p:cNvPr>
          <p:cNvSpPr txBox="1"/>
          <p:nvPr/>
        </p:nvSpPr>
        <p:spPr>
          <a:xfrm>
            <a:off x="1315343" y="3429000"/>
            <a:ext cx="1382316" cy="1015663"/>
          </a:xfrm>
          <a:prstGeom prst="rect">
            <a:avLst/>
          </a:prstGeom>
          <a:noFill/>
        </p:spPr>
        <p:txBody>
          <a:bodyPr wrap="square" rtlCol="0">
            <a:spAutoFit/>
          </a:bodyPr>
          <a:lstStyle/>
          <a:p>
            <a:r>
              <a:rPr lang="en-GB" sz="6000" dirty="0">
                <a:latin typeface="Comic Sans MS" panose="030F0702030302020204" pitchFamily="66" charset="0"/>
              </a:rPr>
              <a:t>a-e</a:t>
            </a:r>
          </a:p>
        </p:txBody>
      </p:sp>
      <p:sp>
        <p:nvSpPr>
          <p:cNvPr id="7" name="TextBox 6">
            <a:extLst>
              <a:ext uri="{FF2B5EF4-FFF2-40B4-BE49-F238E27FC236}">
                <a16:creationId xmlns:a16="http://schemas.microsoft.com/office/drawing/2014/main" id="{0A8CB421-D636-907A-31B1-061D781DD553}"/>
              </a:ext>
            </a:extLst>
          </p:cNvPr>
          <p:cNvSpPr txBox="1"/>
          <p:nvPr/>
        </p:nvSpPr>
        <p:spPr>
          <a:xfrm>
            <a:off x="3368277" y="4401941"/>
            <a:ext cx="2023468" cy="1015663"/>
          </a:xfrm>
          <a:prstGeom prst="rect">
            <a:avLst/>
          </a:prstGeom>
          <a:noFill/>
        </p:spPr>
        <p:txBody>
          <a:bodyPr wrap="square" rtlCol="0">
            <a:spAutoFit/>
          </a:bodyPr>
          <a:lstStyle/>
          <a:p>
            <a:r>
              <a:rPr lang="en-GB" sz="6000" dirty="0" err="1">
                <a:latin typeface="Comic Sans MS" panose="030F0702030302020204" pitchFamily="66" charset="0"/>
              </a:rPr>
              <a:t>eigh</a:t>
            </a:r>
            <a:endParaRPr lang="en-GB" sz="6000" dirty="0">
              <a:latin typeface="Comic Sans MS" panose="030F0702030302020204" pitchFamily="66" charset="0"/>
            </a:endParaRPr>
          </a:p>
        </p:txBody>
      </p:sp>
      <p:sp>
        <p:nvSpPr>
          <p:cNvPr id="8" name="TextBox 7">
            <a:extLst>
              <a:ext uri="{FF2B5EF4-FFF2-40B4-BE49-F238E27FC236}">
                <a16:creationId xmlns:a16="http://schemas.microsoft.com/office/drawing/2014/main" id="{B0487DDE-2373-36CB-B391-BCFFD282562C}"/>
              </a:ext>
            </a:extLst>
          </p:cNvPr>
          <p:cNvSpPr txBox="1"/>
          <p:nvPr/>
        </p:nvSpPr>
        <p:spPr>
          <a:xfrm>
            <a:off x="6602611" y="3744023"/>
            <a:ext cx="1382316" cy="1015663"/>
          </a:xfrm>
          <a:prstGeom prst="rect">
            <a:avLst/>
          </a:prstGeom>
          <a:noFill/>
        </p:spPr>
        <p:txBody>
          <a:bodyPr wrap="square" rtlCol="0">
            <a:spAutoFit/>
          </a:bodyPr>
          <a:lstStyle/>
          <a:p>
            <a:r>
              <a:rPr lang="en-GB" sz="6000" dirty="0">
                <a:latin typeface="Comic Sans MS" panose="030F0702030302020204" pitchFamily="66" charset="0"/>
              </a:rPr>
              <a:t>a</a:t>
            </a:r>
          </a:p>
        </p:txBody>
      </p:sp>
      <p:sp>
        <p:nvSpPr>
          <p:cNvPr id="9" name="TextBox 8">
            <a:extLst>
              <a:ext uri="{FF2B5EF4-FFF2-40B4-BE49-F238E27FC236}">
                <a16:creationId xmlns:a16="http://schemas.microsoft.com/office/drawing/2014/main" id="{5C0A792A-D600-9B24-9AE4-A786695B88DE}"/>
              </a:ext>
            </a:extLst>
          </p:cNvPr>
          <p:cNvSpPr txBox="1"/>
          <p:nvPr/>
        </p:nvSpPr>
        <p:spPr>
          <a:xfrm>
            <a:off x="6588323" y="1625110"/>
            <a:ext cx="1382316" cy="1015663"/>
          </a:xfrm>
          <a:prstGeom prst="rect">
            <a:avLst/>
          </a:prstGeom>
          <a:noFill/>
        </p:spPr>
        <p:txBody>
          <a:bodyPr wrap="square" rtlCol="0">
            <a:spAutoFit/>
          </a:bodyPr>
          <a:lstStyle/>
          <a:p>
            <a:r>
              <a:rPr lang="en-GB" sz="6000" dirty="0">
                <a:latin typeface="Comic Sans MS" panose="030F0702030302020204" pitchFamily="66" charset="0"/>
              </a:rPr>
              <a:t>ay</a:t>
            </a:r>
          </a:p>
        </p:txBody>
      </p:sp>
      <p:sp>
        <p:nvSpPr>
          <p:cNvPr id="10" name="TextBox 9">
            <a:extLst>
              <a:ext uri="{FF2B5EF4-FFF2-40B4-BE49-F238E27FC236}">
                <a16:creationId xmlns:a16="http://schemas.microsoft.com/office/drawing/2014/main" id="{13C4E905-E930-CD23-D122-C2E5AE899786}"/>
              </a:ext>
            </a:extLst>
          </p:cNvPr>
          <p:cNvSpPr txBox="1"/>
          <p:nvPr/>
        </p:nvSpPr>
        <p:spPr>
          <a:xfrm>
            <a:off x="3880842" y="1463481"/>
            <a:ext cx="1382316" cy="1015663"/>
          </a:xfrm>
          <a:prstGeom prst="rect">
            <a:avLst/>
          </a:prstGeom>
          <a:noFill/>
        </p:spPr>
        <p:txBody>
          <a:bodyPr wrap="square" rtlCol="0">
            <a:spAutoFit/>
          </a:bodyPr>
          <a:lstStyle/>
          <a:p>
            <a:r>
              <a:rPr lang="en-GB" sz="6000" dirty="0">
                <a:latin typeface="Comic Sans MS" panose="030F0702030302020204" pitchFamily="66" charset="0"/>
              </a:rPr>
              <a:t>ea</a:t>
            </a:r>
          </a:p>
        </p:txBody>
      </p:sp>
      <p:cxnSp>
        <p:nvCxnSpPr>
          <p:cNvPr id="12" name="Straight Arrow Connector 11">
            <a:extLst>
              <a:ext uri="{FF2B5EF4-FFF2-40B4-BE49-F238E27FC236}">
                <a16:creationId xmlns:a16="http://schemas.microsoft.com/office/drawing/2014/main" id="{B5B38364-22BA-B1EB-9CA4-3F7B101BDBA9}"/>
              </a:ext>
            </a:extLst>
          </p:cNvPr>
          <p:cNvCxnSpPr>
            <a:cxnSpLocks/>
            <a:stCxn id="4" idx="3"/>
          </p:cNvCxnSpPr>
          <p:nvPr/>
        </p:nvCxnSpPr>
        <p:spPr>
          <a:xfrm flipV="1">
            <a:off x="5391746" y="2527054"/>
            <a:ext cx="1311771" cy="91348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2B0D2676-9641-1811-93D3-4152BF9AB728}"/>
              </a:ext>
            </a:extLst>
          </p:cNvPr>
          <p:cNvCxnSpPr>
            <a:cxnSpLocks/>
          </p:cNvCxnSpPr>
          <p:nvPr/>
        </p:nvCxnSpPr>
        <p:spPr>
          <a:xfrm flipH="1">
            <a:off x="2821335" y="3653481"/>
            <a:ext cx="1001465" cy="35463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1C342AB8-DF65-D456-62FE-5660D72F6A3A}"/>
              </a:ext>
            </a:extLst>
          </p:cNvPr>
          <p:cNvCxnSpPr>
            <a:cxnSpLocks/>
          </p:cNvCxnSpPr>
          <p:nvPr/>
        </p:nvCxnSpPr>
        <p:spPr>
          <a:xfrm>
            <a:off x="4947940" y="3579788"/>
            <a:ext cx="1508224" cy="61831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17053485-DD7C-EA4C-AE24-4A5F966BBC8F}"/>
              </a:ext>
            </a:extLst>
          </p:cNvPr>
          <p:cNvCxnSpPr>
            <a:cxnSpLocks/>
          </p:cNvCxnSpPr>
          <p:nvPr/>
        </p:nvCxnSpPr>
        <p:spPr>
          <a:xfrm>
            <a:off x="4286696" y="3891807"/>
            <a:ext cx="40631" cy="6126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BAEEAE15-0B83-0746-3635-A71C3AF92A47}"/>
              </a:ext>
            </a:extLst>
          </p:cNvPr>
          <p:cNvCxnSpPr>
            <a:cxnSpLocks/>
          </p:cNvCxnSpPr>
          <p:nvPr/>
        </p:nvCxnSpPr>
        <p:spPr>
          <a:xfrm flipH="1" flipV="1">
            <a:off x="2481113" y="2729882"/>
            <a:ext cx="1316237" cy="71095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a16="http://schemas.microsoft.com/office/drawing/2014/main" id="{1601E908-DCE4-5581-0363-91AEBC0F90F1}"/>
              </a:ext>
            </a:extLst>
          </p:cNvPr>
          <p:cNvCxnSpPr>
            <a:cxnSpLocks/>
          </p:cNvCxnSpPr>
          <p:nvPr/>
        </p:nvCxnSpPr>
        <p:spPr>
          <a:xfrm flipV="1">
            <a:off x="4327327" y="2278909"/>
            <a:ext cx="0" cy="75626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191498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10dadb4-62c1-4fd3-aef3-0db6a8571ffe">
      <Terms xmlns="http://schemas.microsoft.com/office/infopath/2007/PartnerControls"/>
    </lcf76f155ced4ddcb4097134ff3c332f>
    <TaxCatchAll xmlns="a7dfae58-1177-4b9a-bd0b-fba4f9cbc9f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7" ma:contentTypeDescription="Create a new document." ma:contentTypeScope="" ma:versionID="fee053f7af41ca86ca91d6e875ba8581">
  <xsd:schema xmlns:xsd="http://www.w3.org/2001/XMLSchema" xmlns:xs="http://www.w3.org/2001/XMLSchema" xmlns:p="http://schemas.microsoft.com/office/2006/metadata/properties" xmlns:ns2="810dadb4-62c1-4fd3-aef3-0db6a8571ffe" xmlns:ns3="a7dfae58-1177-4b9a-bd0b-fba4f9cbc9fc" targetNamespace="http://schemas.microsoft.com/office/2006/metadata/properties" ma:root="true" ma:fieldsID="0f0d2825fdf8ca261b71b10aa8c5dd7c" ns2:_="" ns3:_="">
    <xsd:import namespace="810dadb4-62c1-4fd3-aef3-0db6a8571ffe"/>
    <xsd:import namespace="a7dfae58-1177-4b9a-bd0b-fba4f9cbc9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f9669f0-08e4-405f-9108-8bda5cfa18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dfae58-1177-4b9a-bd0b-fba4f9cbc9f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05ad60e-727a-44dc-b40e-41be5ae10f51}" ma:internalName="TaxCatchAll" ma:showField="CatchAllData" ma:web="a7dfae58-1177-4b9a-bd0b-fba4f9cbc9f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6C832-F78A-4623-8160-5D9B58F197FC}">
  <ds:schemaRefs>
    <ds:schemaRef ds:uri="http://schemas.microsoft.com/sharepoint/v3/contenttype/forms"/>
  </ds:schemaRefs>
</ds:datastoreItem>
</file>

<file path=customXml/itemProps2.xml><?xml version="1.0" encoding="utf-8"?>
<ds:datastoreItem xmlns:ds="http://schemas.openxmlformats.org/officeDocument/2006/customXml" ds:itemID="{DBD48221-B2F2-4CC6-8102-F6780A0967EB}">
  <ds:schemaRefs>
    <ds:schemaRef ds:uri="http://purl.org/dc/dcmitype/"/>
    <ds:schemaRef ds:uri="http://schemas.microsoft.com/office/2006/documentManagement/types"/>
    <ds:schemaRef ds:uri="http://purl.org/dc/elements/1.1/"/>
    <ds:schemaRef ds:uri="http://www.w3.org/XML/1998/namespace"/>
    <ds:schemaRef ds:uri="http://schemas.openxmlformats.org/package/2006/metadata/core-properties"/>
    <ds:schemaRef ds:uri="http://purl.org/dc/terms/"/>
    <ds:schemaRef ds:uri="a7dfae58-1177-4b9a-bd0b-fba4f9cbc9fc"/>
    <ds:schemaRef ds:uri="810dadb4-62c1-4fd3-aef3-0db6a8571ff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8B0DD7B5-2AD4-4174-8DCF-5677245CF9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0dadb4-62c1-4fd3-aef3-0db6a8571ffe"/>
    <ds:schemaRef ds:uri="a7dfae58-1177-4b9a-bd0b-fba4f9cbc9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Concourse</Template>
  <TotalTime>1699</TotalTime>
  <Words>4642</Words>
  <Application>Microsoft Office PowerPoint</Application>
  <PresentationFormat>On-screen Show (4:3)</PresentationFormat>
  <Paragraphs>328</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Comic Sans MS</vt:lpstr>
      <vt:lpstr>Lucida Sans Unicode</vt:lpstr>
      <vt:lpstr>SassoonCRInfant</vt:lpstr>
      <vt:lpstr>Verdana</vt:lpstr>
      <vt:lpstr>Wingdings 2</vt:lpstr>
      <vt:lpstr>Wingdings 3</vt:lpstr>
      <vt:lpstr>Concourse</vt:lpstr>
      <vt:lpstr>Early Reading and Phonics Workshop </vt:lpstr>
      <vt:lpstr>What is Phonics?</vt:lpstr>
      <vt:lpstr>Phonics</vt:lpstr>
      <vt:lpstr>Terminology</vt:lpstr>
      <vt:lpstr>Phonics- phase 1</vt:lpstr>
      <vt:lpstr>Phonics- phase 2 and 3</vt:lpstr>
      <vt:lpstr>Phonics- Phase 4</vt:lpstr>
      <vt:lpstr>Phonics- Phase 5</vt:lpstr>
      <vt:lpstr>Alternative spellings…</vt:lpstr>
      <vt:lpstr>Words Walls</vt:lpstr>
      <vt:lpstr>Book bands/ phonics books</vt:lpstr>
      <vt:lpstr>Reading diary</vt:lpstr>
      <vt:lpstr>Reading Bands</vt:lpstr>
      <vt:lpstr>Links between decoding and comprehension</vt:lpstr>
      <vt:lpstr>Phonics packs</vt:lpstr>
      <vt:lpstr>The Importance of Book Talk</vt:lpstr>
      <vt:lpstr>Reading at school </vt:lpstr>
      <vt:lpstr>Reading at home</vt:lpstr>
      <vt:lpstr>Top Tips</vt:lpstr>
      <vt:lpstr>What can I do if my child is stuck?</vt:lpstr>
      <vt:lpstr>Sound buttons</vt:lpstr>
      <vt:lpstr>Year 1 Phonics Screening Check</vt:lpstr>
      <vt:lpstr>Useful Resources</vt:lpstr>
      <vt:lpstr>Useful apps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Reading and Phonics Workshop</dc:title>
  <dc:creator>Elizabeth Austin</dc:creator>
  <cp:lastModifiedBy>Chloe Gibson</cp:lastModifiedBy>
  <cp:revision>49</cp:revision>
  <cp:lastPrinted>2019-09-25T14:33:03Z</cp:lastPrinted>
  <dcterms:created xsi:type="dcterms:W3CDTF">2016-11-09T11:29:08Z</dcterms:created>
  <dcterms:modified xsi:type="dcterms:W3CDTF">2024-09-20T06:51:54Z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