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13"/>
  </p:notesMasterIdLst>
  <p:handoutMasterIdLst>
    <p:handoutMasterId r:id="rId14"/>
  </p:handoutMasterIdLst>
  <p:sldIdLst>
    <p:sldId id="281" r:id="rId5"/>
    <p:sldId id="282" r:id="rId6"/>
    <p:sldId id="283" r:id="rId7"/>
    <p:sldId id="278" r:id="rId8"/>
    <p:sldId id="284" r:id="rId9"/>
    <p:sldId id="285" r:id="rId10"/>
    <p:sldId id="279" r:id="rId11"/>
    <p:sldId id="28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 Duncan" initials="KD" lastIdx="1" clrIdx="0">
    <p:extLst>
      <p:ext uri="{19B8F6BF-5375-455C-9EA6-DF929625EA0E}">
        <p15:presenceInfo xmlns:p15="http://schemas.microsoft.com/office/powerpoint/2012/main" userId="Katy Dunc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3" autoAdjust="0"/>
    <p:restoredTop sz="76829" autoAdjust="0"/>
  </p:normalViewPr>
  <p:slideViewPr>
    <p:cSldViewPr snapToGrid="0" snapToObjects="1">
      <p:cViewPr varScale="1">
        <p:scale>
          <a:sx n="66" d="100"/>
          <a:sy n="66" d="100"/>
        </p:scale>
        <p:origin x="1963"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EFA93314-A9AF-4640-91CD-974F96F69A34}" type="datetimeFigureOut">
              <a:rPr lang="en-GB" smtClean="0"/>
              <a:t>06/09/2021</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C759B3D6-38E4-4975-A9C2-B71E9DC08583}" type="slidenum">
              <a:rPr lang="en-GB" smtClean="0"/>
              <a:t>‹#›</a:t>
            </a:fld>
            <a:endParaRPr lang="en-GB" dirty="0"/>
          </a:p>
        </p:txBody>
      </p:sp>
    </p:spTree>
    <p:extLst>
      <p:ext uri="{BB962C8B-B14F-4D97-AF65-F5344CB8AC3E}">
        <p14:creationId xmlns:p14="http://schemas.microsoft.com/office/powerpoint/2010/main" val="3270932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2A69EB9-23C7-754B-9FA5-228D23A61DDC}" type="datetimeFigureOut">
              <a:rPr lang="en-US" smtClean="0"/>
              <a:pPr/>
              <a:t>9/6/2021</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BCC2FB2-A8EF-D846-BED9-ED60E07C5AFB}" type="slidenum">
              <a:rPr lang="en-US" smtClean="0"/>
              <a:pPr/>
              <a:t>‹#›</a:t>
            </a:fld>
            <a:endParaRPr lang="en-US" dirty="0"/>
          </a:p>
        </p:txBody>
      </p:sp>
    </p:spTree>
    <p:extLst>
      <p:ext uri="{BB962C8B-B14F-4D97-AF65-F5344CB8AC3E}">
        <p14:creationId xmlns:p14="http://schemas.microsoft.com/office/powerpoint/2010/main" val="29444083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BCC2FB2-A8EF-D846-BED9-ED60E07C5AFB}" type="slidenum">
              <a:rPr lang="en-US" smtClean="0"/>
              <a:pPr/>
              <a:t>4</a:t>
            </a:fld>
            <a:endParaRPr lang="en-US" dirty="0"/>
          </a:p>
        </p:txBody>
      </p:sp>
    </p:spTree>
    <p:extLst>
      <p:ext uri="{BB962C8B-B14F-4D97-AF65-F5344CB8AC3E}">
        <p14:creationId xmlns:p14="http://schemas.microsoft.com/office/powerpoint/2010/main" val="337709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BCC2FB2-A8EF-D846-BED9-ED60E07C5AFB}" type="slidenum">
              <a:rPr lang="en-US" smtClean="0"/>
              <a:pPr/>
              <a:t>7</a:t>
            </a:fld>
            <a:endParaRPr lang="en-US" dirty="0"/>
          </a:p>
        </p:txBody>
      </p:sp>
    </p:spTree>
    <p:extLst>
      <p:ext uri="{BB962C8B-B14F-4D97-AF65-F5344CB8AC3E}">
        <p14:creationId xmlns:p14="http://schemas.microsoft.com/office/powerpoint/2010/main" val="3710597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What does it need???</a:t>
            </a:r>
          </a:p>
        </p:txBody>
      </p:sp>
      <p:sp>
        <p:nvSpPr>
          <p:cNvPr id="4" name="Slide Number Placeholder 3"/>
          <p:cNvSpPr>
            <a:spLocks noGrp="1"/>
          </p:cNvSpPr>
          <p:nvPr>
            <p:ph type="sldNum" sz="quarter" idx="10"/>
          </p:nvPr>
        </p:nvSpPr>
        <p:spPr/>
        <p:txBody>
          <a:bodyPr/>
          <a:lstStyle/>
          <a:p>
            <a:fld id="{BBCC2FB2-A8EF-D846-BED9-ED60E07C5AFB}" type="slidenum">
              <a:rPr lang="en-US" smtClean="0"/>
              <a:pPr/>
              <a:t>8</a:t>
            </a:fld>
            <a:endParaRPr lang="en-US" dirty="0"/>
          </a:p>
        </p:txBody>
      </p:sp>
    </p:spTree>
    <p:extLst>
      <p:ext uri="{BB962C8B-B14F-4D97-AF65-F5344CB8AC3E}">
        <p14:creationId xmlns:p14="http://schemas.microsoft.com/office/powerpoint/2010/main" val="1395133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56421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149562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1349238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3267286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32470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836714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2284880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50852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249866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167099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Drag picture to placeholder or click icon to add</a:t>
            </a:r>
            <a:endParaRPr lang="en-US" dirty="0"/>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a:defRPr>
                <a:latin typeface="News Gothic MT"/>
              </a:defRPr>
            </a:lvl1pPr>
          </a:lstStyle>
          <a:p>
            <a:fld id="{B01F9CA3-105E-4857-9057-6DB6197DA786}" type="datetimeFigureOut">
              <a:rPr lang="en-US" smtClean="0"/>
              <a:pPr/>
              <a:t>9/6/2021</a:t>
            </a:fld>
            <a:endParaRPr lang="en-US" dirty="0"/>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a:defRPr>
                <a:latin typeface="News Gothic MT"/>
              </a:defRPr>
            </a:lvl1p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a:defRPr>
                <a:latin typeface="News Gothic MT"/>
              </a:defRPr>
            </a:lvl1pPr>
          </a:lstStyle>
          <a:p>
            <a:fld id="{7F5CE407-6216-4202-80E4-A30DC2F709B2}" type="slidenum">
              <a:rPr lang="en-US" smtClean="0"/>
              <a:pPr/>
              <a:t>‹#›</a:t>
            </a:fld>
            <a:endParaRPr lang="en-US" dirty="0"/>
          </a:p>
        </p:txBody>
      </p:sp>
    </p:spTree>
    <p:extLst>
      <p:ext uri="{BB962C8B-B14F-4D97-AF65-F5344CB8AC3E}">
        <p14:creationId xmlns:p14="http://schemas.microsoft.com/office/powerpoint/2010/main" val="2593605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97484" y="274639"/>
            <a:ext cx="5889315" cy="114300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12" name="Picture 11"/>
          <p:cNvPicPr>
            <a:picLocks noChangeAspect="1"/>
          </p:cNvPicPr>
          <p:nvPr/>
        </p:nvPicPr>
        <p:blipFill>
          <a:blip r:embed="rId14" cstate="print">
            <a:clrChange>
              <a:clrFrom>
                <a:srgbClr val="000000"/>
              </a:clrFrom>
              <a:clrTo>
                <a:srgbClr val="000000">
                  <a:alpha val="0"/>
                </a:srgbClr>
              </a:clrTo>
            </a:clrChange>
          </a:blip>
          <a:stretch>
            <a:fillRect/>
          </a:stretch>
        </p:blipFill>
        <p:spPr>
          <a:xfrm>
            <a:off x="81640" y="319994"/>
            <a:ext cx="2578328" cy="1059891"/>
          </a:xfrm>
          <a:prstGeom prst="rect">
            <a:avLst/>
          </a:prstGeom>
        </p:spPr>
      </p:pic>
    </p:spTree>
    <p:extLst>
      <p:ext uri="{BB962C8B-B14F-4D97-AF65-F5344CB8AC3E}">
        <p14:creationId xmlns:p14="http://schemas.microsoft.com/office/powerpoint/2010/main" val="50693933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kern="1200">
          <a:solidFill>
            <a:srgbClr val="FFFFFF"/>
          </a:solidFill>
          <a:latin typeface="News Gothic M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News Gothic MT"/>
          <a:ea typeface="+mn-ea"/>
          <a:cs typeface="+mn-cs"/>
        </a:defRPr>
      </a:lvl1pPr>
      <a:lvl2pPr marL="742950" indent="-285750" algn="l" defTabSz="457200" rtl="0" eaLnBrk="1" latinLnBrk="0" hangingPunct="1">
        <a:spcBef>
          <a:spcPct val="20000"/>
        </a:spcBef>
        <a:buFont typeface="Arial"/>
        <a:buChar char="–"/>
        <a:defRPr sz="2800" kern="1200">
          <a:solidFill>
            <a:srgbClr val="FFFFFF"/>
          </a:solidFill>
          <a:latin typeface="News Gothic MT"/>
          <a:ea typeface="+mn-ea"/>
          <a:cs typeface="+mn-cs"/>
        </a:defRPr>
      </a:lvl2pPr>
      <a:lvl3pPr marL="1143000" indent="-228600" algn="l" defTabSz="457200" rtl="0" eaLnBrk="1" latinLnBrk="0" hangingPunct="1">
        <a:spcBef>
          <a:spcPct val="20000"/>
        </a:spcBef>
        <a:buFont typeface="Arial"/>
        <a:buChar char="•"/>
        <a:defRPr sz="2400" kern="1200">
          <a:solidFill>
            <a:srgbClr val="FFFFFF"/>
          </a:solidFill>
          <a:latin typeface="News Gothic MT"/>
          <a:ea typeface="+mn-ea"/>
          <a:cs typeface="+mn-cs"/>
        </a:defRPr>
      </a:lvl3pPr>
      <a:lvl4pPr marL="1600200" indent="-228600" algn="l" defTabSz="457200" rtl="0" eaLnBrk="1" latinLnBrk="0" hangingPunct="1">
        <a:spcBef>
          <a:spcPct val="20000"/>
        </a:spcBef>
        <a:buFont typeface="Arial"/>
        <a:buChar char="–"/>
        <a:defRPr sz="2000" kern="1200">
          <a:solidFill>
            <a:srgbClr val="FFFFFF"/>
          </a:solidFill>
          <a:latin typeface="News Gothic M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News Gothic M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commons.wikimedia.org/wiki/File:No_littering.sv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9BC46-F2E1-4345-A2C4-AD31CCF8E29D}"/>
              </a:ext>
            </a:extLst>
          </p:cNvPr>
          <p:cNvSpPr>
            <a:spLocks noGrp="1"/>
          </p:cNvSpPr>
          <p:nvPr>
            <p:ph type="title"/>
          </p:nvPr>
        </p:nvSpPr>
        <p:spPr>
          <a:xfrm>
            <a:off x="457200" y="274639"/>
            <a:ext cx="8229599" cy="1143000"/>
          </a:xfrm>
        </p:spPr>
        <p:txBody>
          <a:bodyPr>
            <a:normAutofit/>
          </a:bodyPr>
          <a:lstStyle/>
          <a:p>
            <a:r>
              <a:rPr lang="en-US" sz="4800" u="sng" dirty="0">
                <a:latin typeface="+mj-lt"/>
              </a:rPr>
              <a:t>What is persuasive writing?</a:t>
            </a:r>
          </a:p>
        </p:txBody>
      </p:sp>
      <p:sp>
        <p:nvSpPr>
          <p:cNvPr id="3" name="Content Placeholder 2">
            <a:extLst>
              <a:ext uri="{FF2B5EF4-FFF2-40B4-BE49-F238E27FC236}">
                <a16:creationId xmlns:a16="http://schemas.microsoft.com/office/drawing/2014/main" id="{EEEB6DDB-FA7C-4655-9636-919EE3AE74D8}"/>
              </a:ext>
            </a:extLst>
          </p:cNvPr>
          <p:cNvSpPr>
            <a:spLocks noGrp="1"/>
          </p:cNvSpPr>
          <p:nvPr>
            <p:ph idx="1"/>
          </p:nvPr>
        </p:nvSpPr>
        <p:spPr/>
        <p:txBody>
          <a:bodyPr>
            <a:normAutofit fontScale="92500" lnSpcReduction="20000"/>
          </a:bodyPr>
          <a:lstStyle/>
          <a:p>
            <a:r>
              <a:rPr lang="en-US" dirty="0">
                <a:latin typeface="+mj-lt"/>
              </a:rPr>
              <a:t>To convince someone</a:t>
            </a:r>
          </a:p>
          <a:p>
            <a:r>
              <a:rPr lang="en-US" dirty="0">
                <a:latin typeface="+mj-lt"/>
              </a:rPr>
              <a:t>To explain what we think, feel, or believe</a:t>
            </a:r>
          </a:p>
          <a:p>
            <a:r>
              <a:rPr lang="en-US" dirty="0">
                <a:latin typeface="+mj-lt"/>
              </a:rPr>
              <a:t>To make someone believe what you believe, to act or do something, change someone's mind about a topic that is important to you.</a:t>
            </a:r>
          </a:p>
          <a:p>
            <a:endParaRPr lang="en-US" dirty="0">
              <a:latin typeface="+mj-lt"/>
            </a:endParaRPr>
          </a:p>
          <a:p>
            <a:pPr marL="0" indent="0" algn="ctr">
              <a:buNone/>
            </a:pPr>
            <a:r>
              <a:rPr lang="en-GB" dirty="0">
                <a:latin typeface="+mj-lt"/>
              </a:rPr>
              <a:t>When you are writing to persuade, you are trying to convince your reader to do something or to buy something. You can do this by using your words to encourage or influence them. </a:t>
            </a:r>
          </a:p>
          <a:p>
            <a:endParaRPr lang="en-US" dirty="0">
              <a:latin typeface="+mj-lt"/>
            </a:endParaRPr>
          </a:p>
          <a:p>
            <a:endParaRPr lang="en-US" dirty="0">
              <a:latin typeface="+mj-lt"/>
            </a:endParaRPr>
          </a:p>
        </p:txBody>
      </p:sp>
    </p:spTree>
    <p:extLst>
      <p:ext uri="{BB962C8B-B14F-4D97-AF65-F5344CB8AC3E}">
        <p14:creationId xmlns:p14="http://schemas.microsoft.com/office/powerpoint/2010/main" val="929032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6C9BF-1EF8-4ECC-9064-78F5C1E65134}"/>
              </a:ext>
            </a:extLst>
          </p:cNvPr>
          <p:cNvSpPr>
            <a:spLocks noGrp="1"/>
          </p:cNvSpPr>
          <p:nvPr>
            <p:ph type="title"/>
          </p:nvPr>
        </p:nvSpPr>
        <p:spPr>
          <a:xfrm>
            <a:off x="457200" y="274639"/>
            <a:ext cx="8229600" cy="1143000"/>
          </a:xfrm>
        </p:spPr>
        <p:txBody>
          <a:bodyPr>
            <a:normAutofit/>
          </a:bodyPr>
          <a:lstStyle/>
          <a:p>
            <a:r>
              <a:rPr lang="en-US" sz="4800" u="sng" dirty="0">
                <a:latin typeface="+mj-lt"/>
              </a:rPr>
              <a:t>How do we write persuasively?</a:t>
            </a:r>
          </a:p>
        </p:txBody>
      </p:sp>
      <p:sp>
        <p:nvSpPr>
          <p:cNvPr id="3" name="Content Placeholder 2">
            <a:extLst>
              <a:ext uri="{FF2B5EF4-FFF2-40B4-BE49-F238E27FC236}">
                <a16:creationId xmlns:a16="http://schemas.microsoft.com/office/drawing/2014/main" id="{B48AF670-BBE3-4227-BE37-507DBA1267BD}"/>
              </a:ext>
            </a:extLst>
          </p:cNvPr>
          <p:cNvSpPr>
            <a:spLocks noGrp="1"/>
          </p:cNvSpPr>
          <p:nvPr>
            <p:ph idx="1"/>
          </p:nvPr>
        </p:nvSpPr>
        <p:spPr/>
        <p:txBody>
          <a:bodyPr/>
          <a:lstStyle/>
          <a:p>
            <a:r>
              <a:rPr lang="en-US" dirty="0">
                <a:latin typeface="+mj-lt"/>
              </a:rPr>
              <a:t>Repeat your key points</a:t>
            </a:r>
          </a:p>
          <a:p>
            <a:r>
              <a:rPr lang="en-US" dirty="0">
                <a:latin typeface="+mj-lt"/>
              </a:rPr>
              <a:t>Rhetorical questions to make the reader think</a:t>
            </a:r>
          </a:p>
          <a:p>
            <a:r>
              <a:rPr lang="en-US" dirty="0">
                <a:latin typeface="+mj-lt"/>
              </a:rPr>
              <a:t>Powerful statements/exclamations</a:t>
            </a:r>
          </a:p>
          <a:p>
            <a:r>
              <a:rPr lang="en-US" dirty="0">
                <a:latin typeface="+mj-lt"/>
              </a:rPr>
              <a:t>Modal verbs (should, must, will)</a:t>
            </a:r>
          </a:p>
          <a:p>
            <a:r>
              <a:rPr lang="en-US" dirty="0">
                <a:latin typeface="+mj-lt"/>
              </a:rPr>
              <a:t>Powerful adjectives and expanded noun phrases</a:t>
            </a:r>
          </a:p>
          <a:p>
            <a:r>
              <a:rPr lang="en-US" dirty="0">
                <a:latin typeface="+mj-lt"/>
              </a:rPr>
              <a:t>Bossy verbs (go, pick up, throw)</a:t>
            </a:r>
          </a:p>
        </p:txBody>
      </p:sp>
    </p:spTree>
    <p:extLst>
      <p:ext uri="{BB962C8B-B14F-4D97-AF65-F5344CB8AC3E}">
        <p14:creationId xmlns:p14="http://schemas.microsoft.com/office/powerpoint/2010/main" val="1466698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ADBDF-936C-41C7-A543-740DDC69A966}"/>
              </a:ext>
            </a:extLst>
          </p:cNvPr>
          <p:cNvSpPr>
            <a:spLocks noGrp="1"/>
          </p:cNvSpPr>
          <p:nvPr>
            <p:ph type="title"/>
          </p:nvPr>
        </p:nvSpPr>
        <p:spPr>
          <a:xfrm>
            <a:off x="457200" y="274639"/>
            <a:ext cx="8229599" cy="1143000"/>
          </a:xfrm>
        </p:spPr>
        <p:txBody>
          <a:bodyPr>
            <a:normAutofit/>
          </a:bodyPr>
          <a:lstStyle/>
          <a:p>
            <a:r>
              <a:rPr lang="en-US" sz="4800" u="sng" dirty="0">
                <a:latin typeface="+mj-lt"/>
              </a:rPr>
              <a:t>Layout of persuasive writing</a:t>
            </a:r>
          </a:p>
        </p:txBody>
      </p:sp>
      <p:sp>
        <p:nvSpPr>
          <p:cNvPr id="3" name="Content Placeholder 2">
            <a:extLst>
              <a:ext uri="{FF2B5EF4-FFF2-40B4-BE49-F238E27FC236}">
                <a16:creationId xmlns:a16="http://schemas.microsoft.com/office/drawing/2014/main" id="{12C36BF7-FC1C-4C96-842F-4CEB95E437EA}"/>
              </a:ext>
            </a:extLst>
          </p:cNvPr>
          <p:cNvSpPr>
            <a:spLocks noGrp="1"/>
          </p:cNvSpPr>
          <p:nvPr>
            <p:ph idx="1"/>
          </p:nvPr>
        </p:nvSpPr>
        <p:spPr/>
        <p:txBody>
          <a:bodyPr>
            <a:normAutofit lnSpcReduction="10000"/>
          </a:bodyPr>
          <a:lstStyle/>
          <a:p>
            <a:pPr marL="0" indent="0">
              <a:buNone/>
            </a:pPr>
            <a:r>
              <a:rPr lang="en-US" b="1" dirty="0">
                <a:latin typeface="+mj-lt"/>
              </a:rPr>
              <a:t>Introduction </a:t>
            </a:r>
            <a:r>
              <a:rPr lang="en-US" dirty="0">
                <a:latin typeface="+mj-lt"/>
              </a:rPr>
              <a:t>–  Grab the reader’s attention and clearly state your opinion. Tell the reader the main reasons that you are going to talk about.</a:t>
            </a:r>
          </a:p>
          <a:p>
            <a:pPr marL="0" indent="0">
              <a:buNone/>
            </a:pPr>
            <a:br>
              <a:rPr lang="en-US" dirty="0">
                <a:latin typeface="+mj-lt"/>
              </a:rPr>
            </a:br>
            <a:r>
              <a:rPr lang="en-US" b="1" dirty="0">
                <a:latin typeface="+mj-lt"/>
              </a:rPr>
              <a:t>Main body </a:t>
            </a:r>
            <a:r>
              <a:rPr lang="en-US" dirty="0">
                <a:latin typeface="+mj-lt"/>
              </a:rPr>
              <a:t>– Give reasons for your opinions and explain these in detail.</a:t>
            </a:r>
          </a:p>
          <a:p>
            <a:pPr marL="0" indent="0">
              <a:buNone/>
            </a:pPr>
            <a:endParaRPr lang="en-US" dirty="0">
              <a:latin typeface="+mj-lt"/>
            </a:endParaRPr>
          </a:p>
          <a:p>
            <a:pPr marL="0" indent="0">
              <a:buNone/>
            </a:pPr>
            <a:r>
              <a:rPr lang="en-US" b="1" dirty="0">
                <a:latin typeface="+mj-lt"/>
              </a:rPr>
              <a:t>Conclusion</a:t>
            </a:r>
            <a:r>
              <a:rPr lang="en-US" dirty="0">
                <a:latin typeface="+mj-lt"/>
              </a:rPr>
              <a:t>- Remind the reader of your opinion and leave them with something to think about.</a:t>
            </a:r>
          </a:p>
        </p:txBody>
      </p:sp>
    </p:spTree>
    <p:extLst>
      <p:ext uri="{BB962C8B-B14F-4D97-AF65-F5344CB8AC3E}">
        <p14:creationId xmlns:p14="http://schemas.microsoft.com/office/powerpoint/2010/main" val="134312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9643" y="150122"/>
            <a:ext cx="8214852" cy="1903530"/>
          </a:xfrm>
        </p:spPr>
        <p:txBody>
          <a:bodyPr>
            <a:normAutofit/>
          </a:bodyPr>
          <a:lstStyle/>
          <a:p>
            <a:r>
              <a:rPr lang="en-US" sz="4800" u="sng" dirty="0">
                <a:solidFill>
                  <a:schemeClr val="bg1"/>
                </a:solidFill>
                <a:latin typeface="+mj-lt"/>
              </a:rPr>
              <a:t>Your task </a:t>
            </a:r>
          </a:p>
        </p:txBody>
      </p:sp>
      <p:sp>
        <p:nvSpPr>
          <p:cNvPr id="2" name="TextBox 1">
            <a:extLst>
              <a:ext uri="{FF2B5EF4-FFF2-40B4-BE49-F238E27FC236}">
                <a16:creationId xmlns:a16="http://schemas.microsoft.com/office/drawing/2014/main" id="{550D7061-BEEB-C64E-898B-6851D4BE5323}"/>
              </a:ext>
            </a:extLst>
          </p:cNvPr>
          <p:cNvSpPr txBox="1"/>
          <p:nvPr/>
        </p:nvSpPr>
        <p:spPr>
          <a:xfrm>
            <a:off x="662102" y="1230241"/>
            <a:ext cx="8214852" cy="5016758"/>
          </a:xfrm>
          <a:prstGeom prst="rect">
            <a:avLst/>
          </a:prstGeom>
          <a:noFill/>
        </p:spPr>
        <p:txBody>
          <a:bodyPr wrap="square" rtlCol="0">
            <a:spAutoFit/>
          </a:bodyPr>
          <a:lstStyle/>
          <a:p>
            <a:r>
              <a:rPr lang="en-US" sz="4000" dirty="0">
                <a:solidFill>
                  <a:schemeClr val="bg1"/>
                </a:solidFill>
                <a:latin typeface="+mj-lt"/>
              </a:rPr>
              <a:t>Your job today is to: </a:t>
            </a:r>
          </a:p>
          <a:p>
            <a:endParaRPr lang="en-US" sz="4000" dirty="0">
              <a:solidFill>
                <a:schemeClr val="bg1"/>
              </a:solidFill>
              <a:latin typeface="+mj-lt"/>
            </a:endParaRPr>
          </a:p>
          <a:p>
            <a:r>
              <a:rPr lang="en-US" sz="4000" dirty="0">
                <a:solidFill>
                  <a:schemeClr val="bg1"/>
                </a:solidFill>
                <a:latin typeface="+mj-lt"/>
              </a:rPr>
              <a:t>Write persuasively about why people shouldn’t litter and what we can do to stop it. You are going to plan your writing before break using a brainstorm or bullet points and then you will write persuasively after break.</a:t>
            </a:r>
          </a:p>
        </p:txBody>
      </p:sp>
      <p:pic>
        <p:nvPicPr>
          <p:cNvPr id="6" name="Picture 5">
            <a:extLst>
              <a:ext uri="{FF2B5EF4-FFF2-40B4-BE49-F238E27FC236}">
                <a16:creationId xmlns:a16="http://schemas.microsoft.com/office/drawing/2014/main" id="{D78EE922-48D9-4003-A729-C803850EC52C}"/>
              </a:ext>
            </a:extLst>
          </p:cNvPr>
          <p:cNvPicPr>
            <a:picLocks noChangeAspect="1"/>
          </p:cNvPicPr>
          <p:nvPr/>
        </p:nvPicPr>
        <p:blipFill>
          <a:blip r:embed="rId3" cstate="email">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743700" y="135841"/>
            <a:ext cx="2233246" cy="2233246"/>
          </a:xfrm>
          <a:prstGeom prst="rect">
            <a:avLst/>
          </a:prstGeom>
        </p:spPr>
      </p:pic>
      <p:sp>
        <p:nvSpPr>
          <p:cNvPr id="7" name="TextBox 6">
            <a:extLst>
              <a:ext uri="{FF2B5EF4-FFF2-40B4-BE49-F238E27FC236}">
                <a16:creationId xmlns:a16="http://schemas.microsoft.com/office/drawing/2014/main" id="{88E3ADE2-03A9-43EF-BC5F-4F91188A474F}"/>
              </a:ext>
            </a:extLst>
          </p:cNvPr>
          <p:cNvSpPr txBox="1"/>
          <p:nvPr/>
        </p:nvSpPr>
        <p:spPr>
          <a:xfrm>
            <a:off x="7860323" y="6911905"/>
            <a:ext cx="1143000" cy="646331"/>
          </a:xfrm>
          <a:prstGeom prst="rect">
            <a:avLst/>
          </a:prstGeom>
          <a:noFill/>
        </p:spPr>
        <p:txBody>
          <a:bodyPr wrap="square" rtlCol="0">
            <a:spAutoFit/>
          </a:bodyPr>
          <a:lstStyle/>
          <a:p>
            <a:r>
              <a:rPr lang="en-GB" sz="900">
                <a:latin typeface="+mj-lt"/>
                <a:hlinkClick r:id="rId4" tooltip="http://commons.wikimedia.org/wiki/File:No_littering.svg"/>
              </a:rPr>
              <a:t>This Photo</a:t>
            </a:r>
            <a:r>
              <a:rPr lang="en-GB" sz="900">
                <a:latin typeface="+mj-lt"/>
              </a:rPr>
              <a:t> by Unknown Author is licensed under </a:t>
            </a:r>
            <a:r>
              <a:rPr lang="en-GB" sz="900">
                <a:latin typeface="+mj-lt"/>
                <a:hlinkClick r:id="rId5" tooltip="https://creativecommons.org/licenses/by-sa/3.0/"/>
              </a:rPr>
              <a:t>CC BY-SA</a:t>
            </a:r>
            <a:endParaRPr lang="en-GB" sz="900">
              <a:latin typeface="+mj-lt"/>
            </a:endParaRPr>
          </a:p>
        </p:txBody>
      </p:sp>
    </p:spTree>
    <p:extLst>
      <p:ext uri="{BB962C8B-B14F-4D97-AF65-F5344CB8AC3E}">
        <p14:creationId xmlns:p14="http://schemas.microsoft.com/office/powerpoint/2010/main" val="2847566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E1C13-44B7-41C3-A69C-0E7DAA4FD845}"/>
              </a:ext>
            </a:extLst>
          </p:cNvPr>
          <p:cNvSpPr>
            <a:spLocks noGrp="1"/>
          </p:cNvSpPr>
          <p:nvPr>
            <p:ph type="title"/>
          </p:nvPr>
        </p:nvSpPr>
        <p:spPr>
          <a:xfrm>
            <a:off x="457200" y="274639"/>
            <a:ext cx="8229599" cy="1143000"/>
          </a:xfrm>
        </p:spPr>
        <p:txBody>
          <a:bodyPr>
            <a:normAutofit fontScale="90000"/>
          </a:bodyPr>
          <a:lstStyle/>
          <a:p>
            <a:r>
              <a:rPr lang="en-US" u="sng" dirty="0">
                <a:latin typeface="+mj-lt"/>
              </a:rPr>
              <a:t>Miss Chhibber’s example introduction</a:t>
            </a:r>
          </a:p>
        </p:txBody>
      </p:sp>
      <p:sp>
        <p:nvSpPr>
          <p:cNvPr id="3" name="Content Placeholder 2">
            <a:extLst>
              <a:ext uri="{FF2B5EF4-FFF2-40B4-BE49-F238E27FC236}">
                <a16:creationId xmlns:a16="http://schemas.microsoft.com/office/drawing/2014/main" id="{FD953F39-255A-4CAD-8CA1-2BD274C7A643}"/>
              </a:ext>
            </a:extLst>
          </p:cNvPr>
          <p:cNvSpPr>
            <a:spLocks noGrp="1"/>
          </p:cNvSpPr>
          <p:nvPr>
            <p:ph idx="1"/>
          </p:nvPr>
        </p:nvSpPr>
        <p:spPr/>
        <p:txBody>
          <a:bodyPr>
            <a:normAutofit/>
          </a:bodyPr>
          <a:lstStyle/>
          <a:p>
            <a:pPr marL="0" indent="0">
              <a:buNone/>
            </a:pPr>
            <a:r>
              <a:rPr lang="en-US" dirty="0">
                <a:latin typeface="+mj-lt"/>
              </a:rPr>
              <a:t>It is so important to stop littering and to start recycling. Firstly, when you litter, animals can get caught in the rubbish and get hurt. Secondly, litter makes our area and environment look dirty.  Finally, litter goes into landfills and hurts the planet when it is burned so we should try to recycle instead. In this piece of writing, I will explain why you should stop littering.</a:t>
            </a:r>
          </a:p>
        </p:txBody>
      </p:sp>
    </p:spTree>
    <p:extLst>
      <p:ext uri="{BB962C8B-B14F-4D97-AF65-F5344CB8AC3E}">
        <p14:creationId xmlns:p14="http://schemas.microsoft.com/office/powerpoint/2010/main" val="1039461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29BC3-BB1D-4AAF-97A7-F878681B23FE}"/>
              </a:ext>
            </a:extLst>
          </p:cNvPr>
          <p:cNvSpPr>
            <a:spLocks noGrp="1"/>
          </p:cNvSpPr>
          <p:nvPr>
            <p:ph type="title"/>
          </p:nvPr>
        </p:nvSpPr>
        <p:spPr>
          <a:xfrm>
            <a:off x="457200" y="274639"/>
            <a:ext cx="8229599" cy="1143000"/>
          </a:xfrm>
        </p:spPr>
        <p:txBody>
          <a:bodyPr>
            <a:normAutofit fontScale="90000"/>
          </a:bodyPr>
          <a:lstStyle/>
          <a:p>
            <a:r>
              <a:rPr lang="en-US" u="sng" dirty="0">
                <a:latin typeface="+mj-lt"/>
              </a:rPr>
              <a:t>Miss Chhibber’s example conclusion</a:t>
            </a:r>
          </a:p>
        </p:txBody>
      </p:sp>
      <p:sp>
        <p:nvSpPr>
          <p:cNvPr id="3" name="Content Placeholder 2">
            <a:extLst>
              <a:ext uri="{FF2B5EF4-FFF2-40B4-BE49-F238E27FC236}">
                <a16:creationId xmlns:a16="http://schemas.microsoft.com/office/drawing/2014/main" id="{4CDC2C19-A73F-4646-A684-2ECF789D6DA1}"/>
              </a:ext>
            </a:extLst>
          </p:cNvPr>
          <p:cNvSpPr>
            <a:spLocks noGrp="1"/>
          </p:cNvSpPr>
          <p:nvPr>
            <p:ph idx="1"/>
          </p:nvPr>
        </p:nvSpPr>
        <p:spPr/>
        <p:txBody>
          <a:bodyPr/>
          <a:lstStyle/>
          <a:p>
            <a:pPr marL="0" indent="0">
              <a:buNone/>
            </a:pPr>
            <a:r>
              <a:rPr lang="en-US" dirty="0">
                <a:latin typeface="+mj-lt"/>
              </a:rPr>
              <a:t>In conclusion, you must stop littering to save the animals, keep our area clean and save the planet. Just imagine how disgusting our planet will be in 100 years time if we don’t solve this problem of littering now. I wouldn’t want to live in that disgusting world, would you?</a:t>
            </a:r>
          </a:p>
        </p:txBody>
      </p:sp>
    </p:spTree>
    <p:extLst>
      <p:ext uri="{BB962C8B-B14F-4D97-AF65-F5344CB8AC3E}">
        <p14:creationId xmlns:p14="http://schemas.microsoft.com/office/powerpoint/2010/main" val="3865196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4574" y="924206"/>
            <a:ext cx="8214852" cy="1903530"/>
          </a:xfrm>
        </p:spPr>
        <p:txBody>
          <a:bodyPr>
            <a:normAutofit/>
          </a:bodyPr>
          <a:lstStyle/>
          <a:p>
            <a:r>
              <a:rPr lang="en-US" sz="4000" dirty="0">
                <a:solidFill>
                  <a:schemeClr val="bg1"/>
                </a:solidFill>
              </a:rPr>
              <a:t>Word bank</a:t>
            </a:r>
          </a:p>
        </p:txBody>
      </p:sp>
      <p:sp>
        <p:nvSpPr>
          <p:cNvPr id="4" name="TextBox 3">
            <a:extLst>
              <a:ext uri="{FF2B5EF4-FFF2-40B4-BE49-F238E27FC236}">
                <a16:creationId xmlns:a16="http://schemas.microsoft.com/office/drawing/2014/main" id="{92F8242E-1492-6246-B58C-EDBCA6480273}"/>
              </a:ext>
            </a:extLst>
          </p:cNvPr>
          <p:cNvSpPr txBox="1"/>
          <p:nvPr/>
        </p:nvSpPr>
        <p:spPr>
          <a:xfrm flipH="1">
            <a:off x="464574" y="2136338"/>
            <a:ext cx="8214852" cy="4247317"/>
          </a:xfrm>
          <a:prstGeom prst="rect">
            <a:avLst/>
          </a:prstGeom>
          <a:noFill/>
        </p:spPr>
        <p:txBody>
          <a:bodyPr wrap="square" rtlCol="0">
            <a:spAutoFit/>
          </a:bodyPr>
          <a:lstStyle/>
          <a:p>
            <a:r>
              <a:rPr lang="en-US" dirty="0">
                <a:solidFill>
                  <a:schemeClr val="bg1"/>
                </a:solidFill>
              </a:rPr>
              <a:t>littering			cardboard		environment</a:t>
            </a:r>
          </a:p>
          <a:p>
            <a:endParaRPr lang="en-US" dirty="0">
              <a:solidFill>
                <a:schemeClr val="bg1"/>
              </a:solidFill>
            </a:endParaRPr>
          </a:p>
          <a:p>
            <a:r>
              <a:rPr lang="en-US" dirty="0">
                <a:solidFill>
                  <a:schemeClr val="bg1"/>
                </a:solidFill>
              </a:rPr>
              <a:t>plastic			cans			glass</a:t>
            </a:r>
          </a:p>
          <a:p>
            <a:endParaRPr lang="en-US" dirty="0">
              <a:solidFill>
                <a:schemeClr val="bg1"/>
              </a:solidFill>
            </a:endParaRPr>
          </a:p>
          <a:p>
            <a:r>
              <a:rPr lang="en-US" dirty="0">
                <a:solidFill>
                  <a:schemeClr val="bg1"/>
                </a:solidFill>
              </a:rPr>
              <a:t>rubbish			landfill			paper</a:t>
            </a:r>
          </a:p>
          <a:p>
            <a:endParaRPr lang="en-US" dirty="0">
              <a:solidFill>
                <a:schemeClr val="bg1"/>
              </a:solidFill>
            </a:endParaRPr>
          </a:p>
          <a:p>
            <a:r>
              <a:rPr lang="en-US" dirty="0">
                <a:solidFill>
                  <a:schemeClr val="bg1"/>
                </a:solidFill>
              </a:rPr>
              <a:t>recycle			tip			environment</a:t>
            </a:r>
          </a:p>
          <a:p>
            <a:endParaRPr lang="en-US" dirty="0">
              <a:solidFill>
                <a:schemeClr val="bg1"/>
              </a:solidFill>
            </a:endParaRPr>
          </a:p>
          <a:p>
            <a:r>
              <a:rPr lang="en-US" dirty="0">
                <a:solidFill>
                  <a:schemeClr val="bg1"/>
                </a:solidFill>
              </a:rPr>
              <a:t>bins		                 bottles		                  impact</a:t>
            </a:r>
          </a:p>
          <a:p>
            <a:endParaRPr lang="en-US" dirty="0">
              <a:solidFill>
                <a:schemeClr val="bg1"/>
              </a:solidFill>
            </a:endParaRPr>
          </a:p>
          <a:p>
            <a:r>
              <a:rPr lang="en-US" dirty="0">
                <a:solidFill>
                  <a:schemeClr val="bg1"/>
                </a:solidFill>
              </a:rPr>
              <a:t>harmful			animals			encourage </a:t>
            </a:r>
          </a:p>
          <a:p>
            <a:endParaRPr lang="en-US" dirty="0">
              <a:solidFill>
                <a:schemeClr val="bg1"/>
              </a:solidFill>
            </a:endParaRPr>
          </a:p>
          <a:p>
            <a:r>
              <a:rPr lang="en-US" dirty="0">
                <a:solidFill>
                  <a:schemeClr val="bg1"/>
                </a:solidFill>
              </a:rPr>
              <a:t>Earth			wildlife		                 waste</a:t>
            </a:r>
          </a:p>
          <a:p>
            <a:endParaRPr lang="en-US" dirty="0">
              <a:solidFill>
                <a:schemeClr val="bg1"/>
              </a:solidFill>
            </a:endParaRPr>
          </a:p>
          <a:p>
            <a:r>
              <a:rPr lang="en-US" dirty="0">
                <a:solidFill>
                  <a:schemeClr val="bg1"/>
                </a:solidFill>
              </a:rPr>
              <a:t>		</a:t>
            </a:r>
            <a:r>
              <a:rPr lang="en-US" dirty="0"/>
              <a:t>	</a:t>
            </a:r>
          </a:p>
        </p:txBody>
      </p:sp>
    </p:spTree>
    <p:extLst>
      <p:ext uri="{BB962C8B-B14F-4D97-AF65-F5344CB8AC3E}">
        <p14:creationId xmlns:p14="http://schemas.microsoft.com/office/powerpoint/2010/main" val="1208506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9285" y="337278"/>
            <a:ext cx="8214852" cy="1903530"/>
          </a:xfrm>
        </p:spPr>
        <p:txBody>
          <a:bodyPr>
            <a:normAutofit/>
          </a:bodyPr>
          <a:lstStyle/>
          <a:p>
            <a:r>
              <a:rPr lang="en-US" sz="4000" dirty="0">
                <a:solidFill>
                  <a:schemeClr val="bg1"/>
                </a:solidFill>
              </a:rPr>
              <a:t>Success Criteria</a:t>
            </a:r>
          </a:p>
        </p:txBody>
      </p:sp>
      <p:graphicFrame>
        <p:nvGraphicFramePr>
          <p:cNvPr id="2" name="Table 4">
            <a:extLst>
              <a:ext uri="{FF2B5EF4-FFF2-40B4-BE49-F238E27FC236}">
                <a16:creationId xmlns:a16="http://schemas.microsoft.com/office/drawing/2014/main" id="{4DAED2FA-A7D8-1E46-9695-2D8B6366B4D8}"/>
              </a:ext>
            </a:extLst>
          </p:cNvPr>
          <p:cNvGraphicFramePr>
            <a:graphicFrameLocks noGrp="1"/>
          </p:cNvGraphicFramePr>
          <p:nvPr>
            <p:extLst>
              <p:ext uri="{D42A27DB-BD31-4B8C-83A1-F6EECF244321}">
                <p14:modId xmlns:p14="http://schemas.microsoft.com/office/powerpoint/2010/main" val="2116812890"/>
              </p:ext>
            </p:extLst>
          </p:nvPr>
        </p:nvGraphicFramePr>
        <p:xfrm>
          <a:off x="1479151" y="1289043"/>
          <a:ext cx="6945564" cy="4314957"/>
        </p:xfrm>
        <a:graphic>
          <a:graphicData uri="http://schemas.openxmlformats.org/drawingml/2006/table">
            <a:tbl>
              <a:tblPr firstRow="1" bandRow="1">
                <a:tableStyleId>{5C22544A-7EE6-4342-B048-85BDC9FD1C3A}</a:tableStyleId>
              </a:tblPr>
              <a:tblGrid>
                <a:gridCol w="3472782">
                  <a:extLst>
                    <a:ext uri="{9D8B030D-6E8A-4147-A177-3AD203B41FA5}">
                      <a16:colId xmlns:a16="http://schemas.microsoft.com/office/drawing/2014/main" val="4114108850"/>
                    </a:ext>
                  </a:extLst>
                </a:gridCol>
                <a:gridCol w="3472782">
                  <a:extLst>
                    <a:ext uri="{9D8B030D-6E8A-4147-A177-3AD203B41FA5}">
                      <a16:colId xmlns:a16="http://schemas.microsoft.com/office/drawing/2014/main" val="2859170864"/>
                    </a:ext>
                  </a:extLst>
                </a:gridCol>
              </a:tblGrid>
              <a:tr h="377054">
                <a:tc>
                  <a:txBody>
                    <a:bodyPr/>
                    <a:lstStyle/>
                    <a:p>
                      <a:pPr algn="ctr"/>
                      <a:r>
                        <a:rPr lang="en-US" dirty="0"/>
                        <a:t>Year 2</a:t>
                      </a:r>
                    </a:p>
                  </a:txBody>
                  <a:tcPr/>
                </a:tc>
                <a:tc>
                  <a:txBody>
                    <a:bodyPr/>
                    <a:lstStyle/>
                    <a:p>
                      <a:pPr algn="ctr"/>
                      <a:r>
                        <a:rPr lang="en-US" dirty="0"/>
                        <a:t>Year 3</a:t>
                      </a:r>
                    </a:p>
                  </a:txBody>
                  <a:tcPr/>
                </a:tc>
                <a:extLst>
                  <a:ext uri="{0D108BD9-81ED-4DB2-BD59-A6C34878D82A}">
                    <a16:rowId xmlns:a16="http://schemas.microsoft.com/office/drawing/2014/main" val="3732498856"/>
                  </a:ext>
                </a:extLst>
              </a:tr>
              <a:tr h="348730">
                <a:tc>
                  <a:txBody>
                    <a:bodyPr/>
                    <a:lstStyle/>
                    <a:p>
                      <a:r>
                        <a:rPr lang="en-US" dirty="0"/>
                        <a:t>interesting title</a:t>
                      </a:r>
                    </a:p>
                  </a:txBody>
                  <a:tcPr/>
                </a:tc>
                <a:tc>
                  <a:txBody>
                    <a:bodyPr/>
                    <a:lstStyle/>
                    <a:p>
                      <a:r>
                        <a:rPr lang="en-US" dirty="0"/>
                        <a:t>interesting title</a:t>
                      </a:r>
                    </a:p>
                  </a:txBody>
                  <a:tcPr/>
                </a:tc>
                <a:extLst>
                  <a:ext uri="{0D108BD9-81ED-4DB2-BD59-A6C34878D82A}">
                    <a16:rowId xmlns:a16="http://schemas.microsoft.com/office/drawing/2014/main" val="84644966"/>
                  </a:ext>
                </a:extLst>
              </a:tr>
              <a:tr h="371743">
                <a:tc>
                  <a:txBody>
                    <a:bodyPr/>
                    <a:lstStyle/>
                    <a:p>
                      <a:r>
                        <a:rPr lang="en-US" dirty="0"/>
                        <a:t>written for your audience</a:t>
                      </a:r>
                    </a:p>
                  </a:txBody>
                  <a:tcPr/>
                </a:tc>
                <a:tc>
                  <a:txBody>
                    <a:bodyPr/>
                    <a:lstStyle/>
                    <a:p>
                      <a:r>
                        <a:rPr lang="en-US" dirty="0"/>
                        <a:t>written for your audience</a:t>
                      </a:r>
                    </a:p>
                  </a:txBody>
                  <a:tcPr/>
                </a:tc>
                <a:extLst>
                  <a:ext uri="{0D108BD9-81ED-4DB2-BD59-A6C34878D82A}">
                    <a16:rowId xmlns:a16="http://schemas.microsoft.com/office/drawing/2014/main" val="2607972617"/>
                  </a:ext>
                </a:extLst>
              </a:tr>
              <a:tr h="348730">
                <a:tc>
                  <a:txBody>
                    <a:bodyPr/>
                    <a:lstStyle/>
                    <a:p>
                      <a:r>
                        <a:rPr lang="en-US" dirty="0"/>
                        <a:t>introduction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attention-grabbing introduction</a:t>
                      </a:r>
                    </a:p>
                  </a:txBody>
                  <a:tcPr/>
                </a:tc>
                <a:extLst>
                  <a:ext uri="{0D108BD9-81ED-4DB2-BD59-A6C34878D82A}">
                    <a16:rowId xmlns:a16="http://schemas.microsoft.com/office/drawing/2014/main" val="3242520135"/>
                  </a:ext>
                </a:extLst>
              </a:tr>
              <a:tr h="348730">
                <a:tc>
                  <a:txBody>
                    <a:bodyPr/>
                    <a:lstStyle/>
                    <a:p>
                      <a:r>
                        <a:rPr lang="en-US" dirty="0"/>
                        <a:t>topic sentences</a:t>
                      </a:r>
                    </a:p>
                  </a:txBody>
                  <a:tcPr/>
                </a:tc>
                <a:tc>
                  <a:txBody>
                    <a:bodyPr/>
                    <a:lstStyle/>
                    <a:p>
                      <a:r>
                        <a:rPr lang="en-US" dirty="0"/>
                        <a:t>paragraphs</a:t>
                      </a:r>
                    </a:p>
                  </a:txBody>
                  <a:tcPr/>
                </a:tc>
                <a:extLst>
                  <a:ext uri="{0D108BD9-81ED-4DB2-BD59-A6C34878D82A}">
                    <a16:rowId xmlns:a16="http://schemas.microsoft.com/office/drawing/2014/main" val="4090699739"/>
                  </a:ext>
                </a:extLst>
              </a:tr>
              <a:tr h="348730">
                <a:tc>
                  <a:txBody>
                    <a:bodyPr/>
                    <a:lstStyle/>
                    <a:p>
                      <a:r>
                        <a:rPr lang="en-US" dirty="0"/>
                        <a:t>some persuasive language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some persuasive language</a:t>
                      </a:r>
                    </a:p>
                  </a:txBody>
                  <a:tcPr/>
                </a:tc>
                <a:extLst>
                  <a:ext uri="{0D108BD9-81ED-4DB2-BD59-A6C34878D82A}">
                    <a16:rowId xmlns:a16="http://schemas.microsoft.com/office/drawing/2014/main" val="2277385602"/>
                  </a:ext>
                </a:extLst>
              </a:tr>
              <a:tr h="348730">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some persuasive devices</a:t>
                      </a:r>
                    </a:p>
                  </a:txBody>
                  <a:tcPr/>
                </a:tc>
                <a:extLst>
                  <a:ext uri="{0D108BD9-81ED-4DB2-BD59-A6C34878D82A}">
                    <a16:rowId xmlns:a16="http://schemas.microsoft.com/office/drawing/2014/main" val="272964643"/>
                  </a:ext>
                </a:extLst>
              </a:tr>
              <a:tr h="348730">
                <a:tc>
                  <a:txBody>
                    <a:bodyPr/>
                    <a:lstStyle/>
                    <a:p>
                      <a:r>
                        <a:rPr lang="en-US" dirty="0"/>
                        <a:t>opinions explained with facts and details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opinions explained with facts and details</a:t>
                      </a:r>
                    </a:p>
                  </a:txBody>
                  <a:tcPr/>
                </a:tc>
                <a:extLst>
                  <a:ext uri="{0D108BD9-81ED-4DB2-BD59-A6C34878D82A}">
                    <a16:rowId xmlns:a16="http://schemas.microsoft.com/office/drawing/2014/main" val="502471898"/>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conclusion that gives my opinion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conclusion that gives my opinion</a:t>
                      </a:r>
                    </a:p>
                  </a:txBody>
                  <a:tcPr/>
                </a:tc>
                <a:extLst>
                  <a:ext uri="{0D108BD9-81ED-4DB2-BD59-A6C34878D82A}">
                    <a16:rowId xmlns:a16="http://schemas.microsoft.com/office/drawing/2014/main" val="321797405"/>
                  </a:ext>
                </a:extLst>
              </a:tr>
              <a:tr h="348730">
                <a:tc>
                  <a:txBody>
                    <a:bodyPr/>
                    <a:lstStyle/>
                    <a:p>
                      <a:r>
                        <a:rPr lang="en-US" dirty="0"/>
                        <a:t>Year 2 punctuation </a:t>
                      </a:r>
                    </a:p>
                  </a:txBody>
                  <a:tcPr/>
                </a:tc>
                <a:tc>
                  <a:txBody>
                    <a:bodyPr/>
                    <a:lstStyle/>
                    <a:p>
                      <a:r>
                        <a:rPr lang="en-US" dirty="0"/>
                        <a:t>Year 3 punctuation</a:t>
                      </a:r>
                    </a:p>
                  </a:txBody>
                  <a:tcPr/>
                </a:tc>
                <a:extLst>
                  <a:ext uri="{0D108BD9-81ED-4DB2-BD59-A6C34878D82A}">
                    <a16:rowId xmlns:a16="http://schemas.microsoft.com/office/drawing/2014/main" val="3829873762"/>
                  </a:ext>
                </a:extLst>
              </a:tr>
              <a:tr h="34873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30261479"/>
                  </a:ext>
                </a:extLst>
              </a:tr>
            </a:tbl>
          </a:graphicData>
        </a:graphic>
      </p:graphicFrame>
    </p:spTree>
    <p:extLst>
      <p:ext uri="{BB962C8B-B14F-4D97-AF65-F5344CB8AC3E}">
        <p14:creationId xmlns:p14="http://schemas.microsoft.com/office/powerpoint/2010/main" val="3757105632"/>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FEA755-6CD2-49D3-84DF-6FBAB116FFA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FFA0B07-633A-41F4-983E-FA5B7F977FBD}">
  <ds:schemaRefs>
    <ds:schemaRef ds:uri="http://schemas.microsoft.com/sharepoint/v3/contenttype/forms"/>
  </ds:schemaRefs>
</ds:datastoreItem>
</file>

<file path=customXml/itemProps3.xml><?xml version="1.0" encoding="utf-8"?>
<ds:datastoreItem xmlns:ds="http://schemas.openxmlformats.org/officeDocument/2006/customXml" ds:itemID="{E02978F9-0240-4745-80D4-0F37D5CF6A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0dadb4-62c1-4fd3-aef3-0db6a8571f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522</Words>
  <Application>Microsoft Office PowerPoint</Application>
  <PresentationFormat>On-screen Show (4:3)</PresentationFormat>
  <Paragraphs>67</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News Gothic MT</vt:lpstr>
      <vt:lpstr>Default Theme</vt:lpstr>
      <vt:lpstr>What is persuasive writing?</vt:lpstr>
      <vt:lpstr>How do we write persuasively?</vt:lpstr>
      <vt:lpstr>Layout of persuasive writing</vt:lpstr>
      <vt:lpstr>PowerPoint Presentation</vt:lpstr>
      <vt:lpstr>Miss Chhibber’s example introduction</vt:lpstr>
      <vt:lpstr>Miss Chhibber’s example conclusion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Network Meeting</dc:title>
  <dc:creator>365 Pro Plus</dc:creator>
  <cp:lastModifiedBy>A Chhibber</cp:lastModifiedBy>
  <cp:revision>155</cp:revision>
  <cp:lastPrinted>2021-03-24T09:25:00Z</cp:lastPrinted>
  <dcterms:created xsi:type="dcterms:W3CDTF">2020-11-08T10:58:12Z</dcterms:created>
  <dcterms:modified xsi:type="dcterms:W3CDTF">2021-09-06T08:59:11Z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