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69202" autoAdjust="0"/>
  </p:normalViewPr>
  <p:slideViewPr>
    <p:cSldViewPr snapToGrid="0">
      <p:cViewPr varScale="1">
        <p:scale>
          <a:sx n="59" d="100"/>
          <a:sy n="59" d="100"/>
        </p:scale>
        <p:origin x="1618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FF664B-4D46-4157-A0A9-278592FA328A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4D57B3-2202-4A30-AF4C-5167BCEB1F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904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spca.org.uk/adviceandwelfare/litter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https://www.rspca.org.uk/adviceandwelfare/litter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Read the text on the webpage once through to allow children to listen and ask questions, then a second time to encourage them to talk about the article with a partner, then a third and final time to encourage them to make points of the most important points of the article.</a:t>
            </a:r>
          </a:p>
          <a:p>
            <a:r>
              <a:rPr lang="en-US" dirty="0"/>
              <a:t>Scribe this on flipchart paper.</a:t>
            </a:r>
          </a:p>
          <a:p>
            <a:endParaRPr lang="en-US" dirty="0"/>
          </a:p>
          <a:p>
            <a:r>
              <a:rPr lang="en-US" dirty="0"/>
              <a:t>Then watch Come Outside: Rubbish- to enrich the </a:t>
            </a:r>
            <a:r>
              <a:rPr lang="en-US" dirty="0" err="1"/>
              <a:t>childrens</a:t>
            </a:r>
            <a:r>
              <a:rPr lang="en-US" dirty="0"/>
              <a:t> understanding of this issue</a:t>
            </a:r>
          </a:p>
          <a:p>
            <a:r>
              <a:rPr lang="en-US" dirty="0"/>
              <a:t>https://www.youtube.com/watch?v=OfoAtbDiduQ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4D57B3-2202-4A30-AF4C-5167BCEB1FC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462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After each video- discuss the following questions-</a:t>
            </a:r>
          </a:p>
          <a:p>
            <a:r>
              <a:rPr lang="en-US" dirty="0"/>
              <a:t>What was the video about?</a:t>
            </a:r>
          </a:p>
          <a:p>
            <a:r>
              <a:rPr lang="en-US" dirty="0"/>
              <a:t>What was it encouraging people to do?</a:t>
            </a:r>
          </a:p>
          <a:p>
            <a:r>
              <a:rPr lang="en-US" dirty="0"/>
              <a:t>How did it do this?</a:t>
            </a:r>
          </a:p>
          <a:p>
            <a:endParaRPr lang="en-US" dirty="0"/>
          </a:p>
          <a:p>
            <a:r>
              <a:rPr lang="en-US" dirty="0"/>
              <a:t>Scribe on flipchart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4D57B3-2202-4A30-AF4C-5167BCEB1FC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4741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Using the notes and discussions tell children in mixed partners, they will be creating a poster to highlight the problem of littering in their own community, including in and around the school itself. </a:t>
            </a:r>
          </a:p>
          <a:p>
            <a:endParaRPr lang="en-US" dirty="0"/>
          </a:p>
          <a:p>
            <a:r>
              <a:rPr lang="en-US" dirty="0"/>
              <a:t>Discuss with children what it means to be persuasive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4D57B3-2202-4A30-AF4C-5167BCEB1FC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786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675EF-899B-4F7A-A42E-ED5EC31332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BA2225-D745-4A15-A88F-569BAA0E70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EFB23-2417-46D6-941C-FA370B6CB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9EC6-094C-41B7-B532-66450A1152FE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02940-E01E-4F68-BFB3-8FAFE2F91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EF22A9-D839-41E2-8D67-05E91F270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A9069-D506-47CE-B5F2-75B8F00FE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742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89DD-6029-4895-88BE-2E4D0582F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734B7B-E054-4925-A967-8A38A23916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79D1B-FD61-4995-AF83-8BF9EC4F4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9EC6-094C-41B7-B532-66450A1152FE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8706DC-F609-4EB1-BFEC-907866922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4005A0-8E3A-4C53-8EAE-297787AE9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A9069-D506-47CE-B5F2-75B8F00FE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166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0934FB-3E9A-4F60-81DF-9680389A92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44B1A2-6867-4739-AF30-01CA9663EE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E5F628-9E7D-4B68-8179-2AB1DD79B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9EC6-094C-41B7-B532-66450A1152FE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B3E4C3-4E34-46FD-AE15-3AAF7DF65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0A7C8-08AC-4DED-8DF4-0D9CAFA2C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A9069-D506-47CE-B5F2-75B8F00FE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641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E86D1-F59E-4456-AEDB-DFC45FDF1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9B23D-C49D-434A-872D-403164D09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42D0DC-09E9-400C-A4DE-267604A2D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9EC6-094C-41B7-B532-66450A1152FE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41582-C136-4B47-9ACF-56DBA7942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4E0115-48F4-430E-9306-7ECB0F4C0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A9069-D506-47CE-B5F2-75B8F00FE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0626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31F6A-7444-4904-8C48-E9A411786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6B36E2-686B-4131-BC0A-23F0D16DB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77F041-9356-4DA6-BA5B-5CA46B18E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9EC6-094C-41B7-B532-66450A1152FE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269066-674F-4691-A126-3BD40C29D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40997-98EF-4029-8746-66B3E03E8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A9069-D506-47CE-B5F2-75B8F00FE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360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D2B09-AC99-46A7-807E-11620ED22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8EBAF-295D-4F63-BE55-43CC0BA341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6B8ED-E82A-49A2-AF63-7AB29CBCD8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B81793-2A04-4843-A27E-323CCD7B9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9EC6-094C-41B7-B532-66450A1152FE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8861B5-464A-4892-807D-54AEC9AC4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AF2EFB-43AF-44B5-95CC-AAEEC6979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A9069-D506-47CE-B5F2-75B8F00FE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0232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FDE03-5163-43F2-9465-11B9DC2E2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4E2F25-C518-434F-BE61-6F46EAF9B3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C34956-597D-4A67-9CB1-5FA15F11CF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2F03BB-E4B3-4782-BBC7-C6BA1E41A2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4E7158-A757-42A2-AAF7-7373187057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B9140E-C82E-415C-9C49-02802D4B2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9EC6-094C-41B7-B532-66450A1152FE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200716-8FD9-456F-B698-8EE449244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3615E1-6ED6-4745-AC49-0696CD5CE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A9069-D506-47CE-B5F2-75B8F00FE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467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585A2-AB94-42F2-B939-0A3E46178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8284C6-9934-42BC-BB6D-35C2BFED7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9EC6-094C-41B7-B532-66450A1152FE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A42E43-DA9B-42AA-B7DA-D523207BF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8B4257-CB8F-44A0-83BA-B5882FA42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A9069-D506-47CE-B5F2-75B8F00FE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754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E77451-1CBF-4F0E-B930-A8DCE7ED5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9EC6-094C-41B7-B532-66450A1152FE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94AE9C-8DEA-4B89-A577-0EBDD63CB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F40C96-474F-4D9F-9AB3-F4EEEACC2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A9069-D506-47CE-B5F2-75B8F00FE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627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FEE3C-37DF-4228-911A-30BC587EA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01BD4-55E8-40F2-A12F-A17A6ACBE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AA3653-06F0-42B6-B4BD-2851604987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9B5EB3-9931-44AB-ACDB-5FC9EA095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9EC6-094C-41B7-B532-66450A1152FE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293059-AC64-4E13-997A-9720EC7FC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15F643-43E0-489D-8B7E-E6F9D9CED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A9069-D506-47CE-B5F2-75B8F00FE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5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8C84A-4F5D-476A-B904-31A7AF6B9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C4C7B1-44FE-4CE6-9D07-A26B25C8E5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4FB281-49E0-4EC6-8A1B-E87C4EA5B4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5DB7F9-9571-4416-B871-EF628A1D0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9EC6-094C-41B7-B532-66450A1152FE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4883F7-5B62-4FBD-B290-B1E3C21DB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632C80-B6AB-4729-88E7-942A4465D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A9069-D506-47CE-B5F2-75B8F00FE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955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0000"/>
                <a:lumOff val="40000"/>
              </a:schemeClr>
            </a:gs>
            <a:gs pos="74000">
              <a:schemeClr val="accent2">
                <a:lumMod val="60000"/>
                <a:lumOff val="40000"/>
              </a:schemeClr>
            </a:gs>
            <a:gs pos="83000">
              <a:schemeClr val="accent2">
                <a:lumMod val="40000"/>
                <a:lumOff val="60000"/>
              </a:schemeClr>
            </a:gs>
            <a:gs pos="100000">
              <a:schemeClr val="accent2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353157-CFEE-4372-A14F-ACB971DF9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EB9AD4-AE41-4919-95A0-04059827DA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7D9371-1FAE-46AF-BA3E-FF5616A552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99EC6-094C-41B7-B532-66450A1152FE}" type="datetimeFigureOut">
              <a:rPr lang="en-GB" smtClean="0"/>
              <a:t>05/09/2021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05E111-5274-4687-A9DD-3051101A09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90ABAD-82B9-47C3-B415-BFE275C839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A9069-D506-47CE-B5F2-75B8F00FE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08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spca.org.uk/adviceandwelfare/litte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OfoAtbDiduQ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d-j95j_7Po&amp;list=PLh5nUY_5Tn79OLq1aN2t1Q0b1t6d9ss1Z&amp;index=6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6k0EQMw5Zss&amp;list=PLh5nUY_5Tn78ETkuneBqj8btIaCjXL2k_&amp;index=6" TargetMode="External"/><Relationship Id="rId4" Type="http://schemas.openxmlformats.org/officeDocument/2006/relationships/hyperlink" Target="https://www.youtube.com/watch?v=vL6f4SNLUlI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dfreephotos.com/vector-images/diverse-group-of-students-working-on-project-vector-clipart.png.php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reativecommons.org/licenses/by-sa/3.0/" TargetMode="External"/><Relationship Id="rId5" Type="http://schemas.openxmlformats.org/officeDocument/2006/relationships/hyperlink" Target="https://commons.wikimedia.org/wiki/Category:Litter_signs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41E1C-18F9-4519-85B6-3FC46E8BE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Encouraging active citizenship in the local community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074225-5B2E-43F4-9891-D51E0B83D4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Comic Sans MS" panose="030F0702030302020204" pitchFamily="66" charset="0"/>
              </a:rPr>
              <a:t>The Secret Sky Garden</a:t>
            </a:r>
            <a:endParaRPr lang="en-GB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602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6EFAE-651C-4EA9-B9D6-55B430F10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Let’s look at the problem of littering on wildlife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36CA-1CDD-4400-B6E4-C4CF984EA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hlinkClick r:id="rId3"/>
            </a:endParaRPr>
          </a:p>
          <a:p>
            <a:pPr marL="0" indent="0">
              <a:buNone/>
            </a:pPr>
            <a:r>
              <a:rPr lang="en-US" dirty="0">
                <a:hlinkClick r:id="rId3"/>
              </a:rPr>
              <a:t>https://www.rspca.org.uk/adviceandwelfare/litter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Come Outside: Rubbish</a:t>
            </a:r>
          </a:p>
          <a:p>
            <a:pPr marL="0" indent="0">
              <a:buNone/>
            </a:pPr>
            <a:r>
              <a:rPr lang="en-US" dirty="0">
                <a:hlinkClick r:id="rId4"/>
              </a:rPr>
              <a:t>https://www.youtube.com/watch?v=OfoAtbDiduQ</a:t>
            </a:r>
            <a:r>
              <a:rPr lang="en-US" dirty="0"/>
              <a:t> </a:t>
            </a:r>
            <a:endParaRPr lang="en-GB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7548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FFC24-C99D-4CAD-A0A5-99B7E04D0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>
                <a:latin typeface="Comic Sans MS" panose="030F0702030302020204" pitchFamily="66" charset="0"/>
              </a:rPr>
              <a:t>Now let’s </a:t>
            </a:r>
            <a:r>
              <a:rPr lang="en-US" dirty="0">
                <a:latin typeface="Comic Sans MS" panose="030F0702030302020204" pitchFamily="66" charset="0"/>
              </a:rPr>
              <a:t>look at the specific campaigns that are aimed at getting people to take responsibility for littering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FD58ED-B287-4804-994C-CEB765FAD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1"/>
            <a:ext cx="10515600" cy="4587874"/>
          </a:xfrm>
        </p:spPr>
        <p:txBody>
          <a:bodyPr>
            <a:normAutofit/>
          </a:bodyPr>
          <a:lstStyle/>
          <a:p>
            <a:r>
              <a:rPr lang="en-US" dirty="0"/>
              <a:t>Keep Britain Tidy: The Great British Spring Clean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Steve </a:t>
            </a:r>
            <a:r>
              <a:rPr lang="en-US" dirty="0" err="1">
                <a:hlinkClick r:id="rId3"/>
              </a:rPr>
              <a:t>Backshall</a:t>
            </a:r>
            <a:r>
              <a:rPr lang="en-US" dirty="0">
                <a:hlinkClick r:id="rId3"/>
              </a:rPr>
              <a:t> supports the #GBSpringClean | Keep Britain Tidy – YouTube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Keep Britain Tidy: Love Where You Live</a:t>
            </a:r>
          </a:p>
          <a:p>
            <a:pPr marL="0" indent="0">
              <a:buNone/>
            </a:pPr>
            <a:r>
              <a:rPr lang="en-US" dirty="0">
                <a:hlinkClick r:id="rId4"/>
              </a:rPr>
              <a:t>Keep Britain Tidy - Love Where You Live TV Advert – YouTube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GB" dirty="0"/>
              <a:t>Keep Britain Tidy: Love My Beach</a:t>
            </a:r>
          </a:p>
          <a:p>
            <a:pPr marL="0" indent="0">
              <a:buNone/>
            </a:pPr>
            <a:r>
              <a:rPr lang="en-US" dirty="0" err="1">
                <a:hlinkClick r:id="rId5"/>
              </a:rPr>
              <a:t>LOVEmyBEACH</a:t>
            </a:r>
            <a:r>
              <a:rPr lang="en-US" dirty="0">
                <a:hlinkClick r:id="rId5"/>
              </a:rPr>
              <a:t> and beach cleans - YouTube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1650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934DD-2F3F-40F3-84AC-F49C53506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75" y="187324"/>
            <a:ext cx="1466850" cy="987425"/>
          </a:xfrm>
        </p:spPr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Task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14BB3-0F97-4079-BA60-5E90351D6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175" y="1174749"/>
            <a:ext cx="11677650" cy="575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Comic Sans MS" panose="030F0702030302020204" pitchFamily="66" charset="0"/>
              </a:rPr>
              <a:t>In partners, you are going to create an informational poster to discuss the problem of littering in our community, including in and around school.</a:t>
            </a:r>
          </a:p>
          <a:p>
            <a:pPr marL="0" indent="0">
              <a:buNone/>
            </a:pPr>
            <a:endParaRPr lang="en-US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3200" dirty="0">
                <a:latin typeface="Comic Sans MS" panose="030F0702030302020204" pitchFamily="66" charset="0"/>
              </a:rPr>
              <a:t>Think about:</a:t>
            </a:r>
          </a:p>
          <a:p>
            <a:pPr marL="0" indent="0">
              <a:buNone/>
            </a:pPr>
            <a:r>
              <a:rPr lang="en-US" sz="3200" dirty="0">
                <a:latin typeface="Comic Sans MS" panose="030F0702030302020204" pitchFamily="66" charset="0"/>
              </a:rPr>
              <a:t>Why are you creating this poster?</a:t>
            </a:r>
          </a:p>
          <a:p>
            <a:pPr marL="0" indent="0">
              <a:buNone/>
            </a:pPr>
            <a:r>
              <a:rPr lang="en-US" sz="3200" dirty="0">
                <a:latin typeface="Comic Sans MS" panose="030F0702030302020204" pitchFamily="66" charset="0"/>
              </a:rPr>
              <a:t>Who is this poster for?</a:t>
            </a:r>
          </a:p>
          <a:p>
            <a:pPr marL="0" indent="0">
              <a:buNone/>
            </a:pPr>
            <a:r>
              <a:rPr lang="en-US" sz="3200" dirty="0">
                <a:latin typeface="Comic Sans MS" panose="030F0702030302020204" pitchFamily="66" charset="0"/>
              </a:rPr>
              <a:t>What do you need to tell people?</a:t>
            </a:r>
          </a:p>
          <a:p>
            <a:pPr marL="0" indent="0">
              <a:buNone/>
            </a:pPr>
            <a:r>
              <a:rPr lang="en-US" sz="3200" dirty="0">
                <a:latin typeface="Comic Sans MS" panose="030F0702030302020204" pitchFamily="66" charset="0"/>
              </a:rPr>
              <a:t>What language will you use to make your messages clear and persuasive?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960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B828-FCAF-458B-9E4A-254CBE538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0"/>
            <a:ext cx="10515600" cy="1325563"/>
          </a:xfrm>
        </p:spPr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Lets Share!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9BAFD-A855-4086-A93B-AC928D2CE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5333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>
                <a:latin typeface="Comic Sans MS" panose="030F0702030302020204" pitchFamily="66" charset="0"/>
              </a:rPr>
              <a:t>Now we have finished our posters, we are going to share our poster with the rest of the class.</a:t>
            </a:r>
          </a:p>
          <a:p>
            <a:pPr marL="0" indent="0">
              <a:buNone/>
            </a:pPr>
            <a:br>
              <a:rPr lang="en-US" sz="3600" dirty="0">
                <a:latin typeface="Comic Sans MS" panose="030F0702030302020204" pitchFamily="66" charset="0"/>
              </a:rPr>
            </a:br>
            <a:r>
              <a:rPr lang="en-US" sz="3600" dirty="0">
                <a:latin typeface="Comic Sans MS" panose="030F0702030302020204" pitchFamily="66" charset="0"/>
              </a:rPr>
              <a:t>Explain what our main point is from our poster and how we are persuading people not to litter.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 descr="Shape&#10;&#10;Description automatically generated">
            <a:extLst>
              <a:ext uri="{FF2B5EF4-FFF2-40B4-BE49-F238E27FC236}">
                <a16:creationId xmlns:a16="http://schemas.microsoft.com/office/drawing/2014/main" id="{02074288-C4A7-48F0-8B6F-787F3F67CD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307114" y="4525963"/>
            <a:ext cx="2618186" cy="1966912"/>
          </a:xfrm>
          <a:prstGeom prst="rect">
            <a:avLst/>
          </a:prstGeom>
        </p:spPr>
      </p:pic>
      <p:pic>
        <p:nvPicPr>
          <p:cNvPr id="7" name="Picture 6" descr="A red and white sign&#10;&#10;Description automatically generated with low confidence">
            <a:extLst>
              <a:ext uri="{FF2B5EF4-FFF2-40B4-BE49-F238E27FC236}">
                <a16:creationId xmlns:a16="http://schemas.microsoft.com/office/drawing/2014/main" id="{175DC8D6-449F-4727-B5DA-CE8F7840AF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33400" y="4002360"/>
            <a:ext cx="2256236" cy="260971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4852F7C-89D9-4022-84C1-E9AEB537BF4A}"/>
              </a:ext>
            </a:extLst>
          </p:cNvPr>
          <p:cNvSpPr txBox="1"/>
          <p:nvPr/>
        </p:nvSpPr>
        <p:spPr>
          <a:xfrm>
            <a:off x="6442367" y="7031124"/>
            <a:ext cx="2618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>
                <a:hlinkClick r:id="rId5" tooltip="https://commons.wikimedia.org/wiki/Category:Litter_signs"/>
              </a:rPr>
              <a:t>This Photo</a:t>
            </a:r>
            <a:r>
              <a:rPr lang="en-GB" sz="900"/>
              <a:t> by Unknown Author is licensed under </a:t>
            </a:r>
            <a:r>
              <a:rPr lang="en-GB" sz="900">
                <a:hlinkClick r:id="rId6" tooltip="https://creativecommons.org/licenses/by-sa/3.0/"/>
              </a:rPr>
              <a:t>CC BY-SA</a:t>
            </a:r>
            <a:endParaRPr lang="en-GB" sz="900"/>
          </a:p>
        </p:txBody>
      </p:sp>
    </p:spTree>
    <p:extLst>
      <p:ext uri="{BB962C8B-B14F-4D97-AF65-F5344CB8AC3E}">
        <p14:creationId xmlns:p14="http://schemas.microsoft.com/office/powerpoint/2010/main" val="1625889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1" ma:contentTypeDescription="Create a new document." ma:contentTypeScope="" ma:versionID="e74a16028a0b5b0f57608bf09d8b2660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b39263f8dd01711e1fc9c8509195d3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2E49221-27D5-4FCF-898A-9966CBEF394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D406F0D-1A33-4359-BA98-7DEAEA92533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5B7167-38A7-4730-9667-DD9CA515F5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0dadb4-62c1-4fd3-aef3-0db6a8571f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420</Words>
  <Application>Microsoft Office PowerPoint</Application>
  <PresentationFormat>Widescreen</PresentationFormat>
  <Paragraphs>49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Encouraging active citizenship in the local community</vt:lpstr>
      <vt:lpstr>Let’s look at the problem of littering on wildlife</vt:lpstr>
      <vt:lpstr>Now let’s look at the specific campaigns that are aimed at getting people to take responsibility for littering</vt:lpstr>
      <vt:lpstr>Task</vt:lpstr>
      <vt:lpstr>Lets Share!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Encouraging active citizenship in the local community</dc:title>
  <dc:creator>M Smith</dc:creator>
  <cp:lastModifiedBy>A Chhibber</cp:lastModifiedBy>
  <cp:revision>3</cp:revision>
  <dcterms:created xsi:type="dcterms:W3CDTF">2021-08-27T11:35:20Z</dcterms:created>
  <dcterms:modified xsi:type="dcterms:W3CDTF">2021-09-05T19:29:16Z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