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4" r:id="rId7"/>
    <p:sldId id="265" r:id="rId8"/>
    <p:sldId id="271" r:id="rId9"/>
    <p:sldId id="266" r:id="rId10"/>
    <p:sldId id="267" r:id="rId11"/>
    <p:sldId id="268" r:id="rId12"/>
    <p:sldId id="269" r:id="rId13"/>
    <p:sldId id="27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477" autoAdjust="0"/>
  </p:normalViewPr>
  <p:slideViewPr>
    <p:cSldViewPr snapToGrid="0">
      <p:cViewPr>
        <p:scale>
          <a:sx n="50" d="100"/>
          <a:sy n="50" d="100"/>
        </p:scale>
        <p:origin x="1934" y="269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D822E-DB0F-4A24-A706-F52BC0DAECFA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BE32-B9B9-4F41-B8C0-2671B31BDF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95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book from the beginning up until the line ‘but something was missing definitely.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BE32-B9B9-4F41-B8C0-2671B31BDF4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1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Re-read this spread, does this spread remind them of anything we have seen previously? </a:t>
            </a:r>
          </a:p>
          <a:p>
            <a:endParaRPr lang="en-US" dirty="0"/>
          </a:p>
          <a:p>
            <a:r>
              <a:rPr lang="en-US" dirty="0"/>
              <a:t>e.g. ‘She came there most Saturdays’ ‘But something was missing. Definitely’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BE32-B9B9-4F41-B8C0-2671B31BDF4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58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BE32-B9B9-4F41-B8C0-2671B31BDF4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15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Reread the spread, reflect on the last sentence.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BE32-B9B9-4F41-B8C0-2671B31BDF4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79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BE32-B9B9-4F41-B8C0-2671B31BDF4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00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BE32-B9B9-4F41-B8C0-2671B31BDF4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92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on until the last page however don’t show the end paper</a:t>
            </a:r>
          </a:p>
          <a:p>
            <a:r>
              <a:rPr lang="en-US" dirty="0"/>
              <a:t>Reflect on this part of the story together</a:t>
            </a:r>
          </a:p>
          <a:p>
            <a:r>
              <a:rPr lang="en-US" dirty="0"/>
              <a:t>What do you really think was missing for Funni?</a:t>
            </a:r>
          </a:p>
          <a:p>
            <a:r>
              <a:rPr lang="en-US" dirty="0"/>
              <a:t>Do you think she still feels an ‘ache’ or ‘hole’?</a:t>
            </a:r>
          </a:p>
          <a:p>
            <a:r>
              <a:rPr lang="en-US" dirty="0"/>
              <a:t>How do you think Zoo has helped take this away?</a:t>
            </a:r>
          </a:p>
          <a:p>
            <a:r>
              <a:rPr lang="en-US" dirty="0"/>
              <a:t>What was it that brought the pair together?</a:t>
            </a:r>
          </a:p>
          <a:p>
            <a:r>
              <a:rPr lang="en-US" dirty="0"/>
              <a:t>Why might shared green spaces like this be important for a community?</a:t>
            </a:r>
          </a:p>
          <a:p>
            <a:r>
              <a:rPr lang="en-US" dirty="0"/>
              <a:t>What other benefits might a garden like this bring?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BE32-B9B9-4F41-B8C0-2671B31BDF4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9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4525-1F24-4B2E-8AC7-C16C692FB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45E7A-D8AE-4A1D-8C26-17D5DCCE0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9C453-A5D9-471A-ABBB-64E49B9E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67966-95FD-4EDF-98CA-014D7338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9D508-4799-4116-947F-D0B05220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08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9044-7F80-4A63-8DAD-1316F23D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C6498-C0D5-4610-890B-17F2948A8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C887D-8D05-4005-99EE-E0D00B69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E2B34-FCCF-4B6A-9347-CF4B122E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D37FB-AD0B-4CDE-A32C-D42D7707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3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2CAD0-6CC7-459C-AD7A-DEC3ED4AC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7F1C7-2DA3-4166-9858-1617244B3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B20F7-5966-4136-BFCE-1604BC85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957E5-B904-461E-9F4B-7986C13F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FC392-3790-4282-A9D1-D2F0FF51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9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83A1-DD38-4BED-93A8-AE9FA189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62D0-B72D-410D-A50E-0704541F0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E885C-76E7-4F08-9C61-86B3E2AD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FF3A8-1015-4C49-BE99-15FA8FD9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3C275-DAFF-49BB-8A9C-04318C00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68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2389-3F8D-4D04-91F0-808E3D86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597CF-91D9-49E7-8C1F-469D9202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86CEB-E8CD-4B9A-81E5-C76E93A5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7D82-6A47-4028-990D-86DC39C5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5D729-CE91-4C5A-8A76-5C22CA99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6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D0F4-3FA1-43AB-A870-15379978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58A73-9C00-48AE-A746-3F643942A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811DB-795A-42D0-B4CB-3A999F44E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26F2-B465-4BE2-AB3F-3D1E153B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F9AF4-CE25-4A24-8CDE-EF813B24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388D8-ADBB-4950-B099-2723C9BB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06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93E0-40B9-4DD1-B44D-D5BD01BC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1E77C-FAB9-4F66-B9E6-5ECFFDF61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0C302-CEE4-42CA-8F31-B1B6F9E9E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B1A56-F79E-452C-AA12-9E4DA190F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4C128-8E0F-4A0B-B67A-1E127F9C0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5C9DE-2784-415C-B223-F11D53EC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8FC57-9F94-444A-82FE-495B33D1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BA6BF-7C7D-4859-94E7-A769AFC5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65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BDF7-967D-45FF-B401-4E40B160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5233C-7EDF-45DB-883C-124F0993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3BED9-E60E-4FAD-B0FD-E61186FB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14177-AAD9-4606-9E35-7FB831CD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7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6B91D-6087-41F6-A9E2-95B8340E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CC765F-0FCB-4D5E-B7C8-034811DE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AFD92-8C50-485C-A346-113FA0B4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06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28D7-1D5D-469B-903D-B7E08836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6DFDF-E46E-46E7-9EA7-11218348A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E6F94-53D2-4936-AE77-EED461D7B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C8117-7C3B-49C9-BA7B-A0B71B32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05874-891F-4713-A8FF-A7BC3E78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29F86-16A6-4804-9FFC-017B1939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69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A897-5022-45FD-9045-896886FBB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129F4-9CE6-4E3F-B1A6-48827498A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DEECB-EF4E-47BC-B7FD-85D66E930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93417-7A60-4DA3-82A9-292A4BBE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99CE5-0893-4968-9B8D-83919CE2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AF1C6-CF0D-4411-AC51-D26E6CA1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1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1E0CB-407B-443C-908B-22FFB9E9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FF05C-2106-43E3-93BE-43706C6A5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1AEC-A397-4A5B-8FCA-036960860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8CC0-2E01-4FFA-8176-15553854A927}" type="datetimeFigureOut">
              <a:rPr lang="en-GB" smtClean="0"/>
              <a:t>08/09/2021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C9D34-D57C-4722-8597-0F3E6467D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0D437-35BA-41EB-9709-352C64248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8D35-5A03-41CE-A037-A84ADE3003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20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CBEE-976B-49C3-8E9D-3FD4D0527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Recognising</a:t>
            </a:r>
            <a:r>
              <a:rPr lang="en-US" dirty="0">
                <a:latin typeface="Comic Sans MS" panose="030F0702030302020204" pitchFamily="66" charset="0"/>
              </a:rPr>
              <a:t> and expressing feelings through a focus on characters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0CD88-D1D0-4114-A5C4-26404D4903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 Secret Sky Garden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8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7A8D4-3B24-4266-8405-2179D6F644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569243"/>
            <a:ext cx="10515600" cy="571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What do you really think was missing for </a:t>
            </a:r>
            <a:r>
              <a:rPr lang="en-US" sz="3600" dirty="0" err="1">
                <a:latin typeface="Comic Sans MS" panose="030F0702030302020204" pitchFamily="66" charset="0"/>
              </a:rPr>
              <a:t>Funni</a:t>
            </a:r>
            <a:r>
              <a:rPr lang="en-US" sz="3600" dirty="0">
                <a:latin typeface="Comic Sans MS" panose="030F0702030302020204" pitchFamily="66" charset="0"/>
              </a:rPr>
              <a:t>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Do you think she still feels an ‘ache’ or ‘hole’?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How do you think Zoo has helped take this away?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What was it that brought the pair together?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Why might shared green spaces like this be important for a community?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What other benefits might a garden like this bring?</a:t>
            </a:r>
          </a:p>
        </p:txBody>
      </p:sp>
    </p:spTree>
    <p:extLst>
      <p:ext uri="{BB962C8B-B14F-4D97-AF65-F5344CB8AC3E}">
        <p14:creationId xmlns:p14="http://schemas.microsoft.com/office/powerpoint/2010/main" val="233728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55C1-F1F4-44DF-9960-FDB0EE3A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Let’s </a:t>
            </a:r>
            <a:r>
              <a:rPr lang="en-US" dirty="0">
                <a:latin typeface="Comic Sans MS" panose="030F0702030302020204" pitchFamily="66" charset="0"/>
              </a:rPr>
              <a:t>think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8B6B-D9A0-4514-AFDE-39CE05B3B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omic Sans MS" panose="030F0702030302020204" pitchFamily="66" charset="0"/>
              </a:rPr>
              <a:t>Why is it important to have trees, flowers, parks and gardens in local communities?</a:t>
            </a:r>
          </a:p>
          <a:p>
            <a:pPr marL="0" indent="0" algn="ctr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Comic Sans MS" panose="030F0702030302020204" pitchFamily="66" charset="0"/>
              </a:rPr>
              <a:t>How do these things support both the people and wildlife in the community?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5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362DA43D-6D73-4485-81FA-F2244B26E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6111" r="30741" b="6944"/>
          <a:stretch/>
        </p:blipFill>
        <p:spPr bwMode="auto">
          <a:xfrm rot="16200000">
            <a:off x="3533775" y="-2063989"/>
            <a:ext cx="5124450" cy="109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E1EDD-5D1C-403D-BA98-6C271472EA7D}"/>
              </a:ext>
            </a:extLst>
          </p:cNvPr>
          <p:cNvSpPr txBox="1"/>
          <p:nvPr/>
        </p:nvSpPr>
        <p:spPr>
          <a:xfrm>
            <a:off x="120832" y="181254"/>
            <a:ext cx="11468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What more do we learn about the character of </a:t>
            </a:r>
            <a:r>
              <a:rPr lang="en-US" dirty="0" err="1">
                <a:latin typeface="Comic Sans MS" panose="030F0702030302020204" pitchFamily="66" charset="0"/>
              </a:rPr>
              <a:t>Funni</a:t>
            </a:r>
            <a:r>
              <a:rPr lang="en-US" dirty="0">
                <a:latin typeface="Comic Sans MS" panose="030F0702030302020204" pitchFamily="66" charset="0"/>
              </a:rPr>
              <a:t> on this page?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How would we describe her here?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A2AD8-870D-43D1-890E-CC0040165C0A}"/>
              </a:ext>
            </a:extLst>
          </p:cNvPr>
          <p:cNvSpPr txBox="1"/>
          <p:nvPr/>
        </p:nvSpPr>
        <p:spPr>
          <a:xfrm>
            <a:off x="342900" y="6307414"/>
            <a:ext cx="10721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Has her character developed or changed since the start of the story? How? </a:t>
            </a:r>
          </a:p>
        </p:txBody>
      </p:sp>
    </p:spTree>
    <p:extLst>
      <p:ext uri="{BB962C8B-B14F-4D97-AF65-F5344CB8AC3E}">
        <p14:creationId xmlns:p14="http://schemas.microsoft.com/office/powerpoint/2010/main" val="410190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362DA43D-6D73-4485-81FA-F2244B26E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6111" r="30741" b="6944"/>
          <a:stretch/>
        </p:blipFill>
        <p:spPr bwMode="auto">
          <a:xfrm rot="16200000">
            <a:off x="3533775" y="-2063989"/>
            <a:ext cx="5124450" cy="109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0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278E5-F530-4304-B4A2-34396032E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45" t="6659" r="35790" b="10161"/>
          <a:stretch/>
        </p:blipFill>
        <p:spPr>
          <a:xfrm rot="16200000">
            <a:off x="2190292" y="-2190293"/>
            <a:ext cx="3325996" cy="7706580"/>
          </a:xfrm>
          <a:prstGeom prst="rect">
            <a:avLst/>
          </a:prstGeom>
        </p:spPr>
      </p:pic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3F775A20-6D0E-46A2-A989-020430468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6111" r="30741" b="6944"/>
          <a:stretch/>
        </p:blipFill>
        <p:spPr bwMode="auto">
          <a:xfrm rot="16200000">
            <a:off x="6817998" y="1526804"/>
            <a:ext cx="3325995" cy="71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57AE1-DEF2-4631-829E-507A8CFD2615}"/>
              </a:ext>
            </a:extLst>
          </p:cNvPr>
          <p:cNvSpPr txBox="1"/>
          <p:nvPr/>
        </p:nvSpPr>
        <p:spPr>
          <a:xfrm>
            <a:off x="416776" y="3441680"/>
            <a:ext cx="43086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Write on your pictures anything that you see, think or any ideas that you have.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Then, we will come back together and discuss the changes and similarities in </a:t>
            </a:r>
            <a:r>
              <a:rPr lang="en-US" sz="2400" dirty="0" err="1">
                <a:latin typeface="Comic Sans MS" panose="030F0702030302020204" pitchFamily="66" charset="0"/>
              </a:rPr>
              <a:t>Funni’s</a:t>
            </a:r>
            <a:r>
              <a:rPr lang="en-US" sz="2400" dirty="0">
                <a:latin typeface="Comic Sans MS" panose="030F0702030302020204" pitchFamily="66" charset="0"/>
              </a:rPr>
              <a:t> life since the garden has grown.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38887-4FB4-433E-B636-BB7023DCDBA7}"/>
              </a:ext>
            </a:extLst>
          </p:cNvPr>
          <p:cNvSpPr txBox="1"/>
          <p:nvPr/>
        </p:nvSpPr>
        <p:spPr>
          <a:xfrm>
            <a:off x="8087383" y="103004"/>
            <a:ext cx="386513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groups, you will have a copy of the two illustrations to talk about. Think about how the pictures and words are similar or different. looking at how the text and illustrations compare. 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8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EB42-406D-465B-8CA4-3DBC79AF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>
                <a:latin typeface="Comic Sans MS" panose="030F0702030302020204" pitchFamily="66" charset="0"/>
              </a:rPr>
              <a:t>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CB76-E8B6-45CC-96FA-E3043DEC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78" y="1700576"/>
            <a:ext cx="255814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u="sng" dirty="0">
                <a:latin typeface="Comic Sans MS" panose="030F0702030302020204" pitchFamily="66" charset="0"/>
              </a:rPr>
              <a:t>Group 1:</a:t>
            </a:r>
          </a:p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Finley</a:t>
            </a:r>
          </a:p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Sam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Noah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Charlie AW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Alice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6114C7-01B0-4474-8BE4-8DA4573DA5D5}"/>
              </a:ext>
            </a:extLst>
          </p:cNvPr>
          <p:cNvSpPr txBox="1">
            <a:spLocks/>
          </p:cNvSpPr>
          <p:nvPr/>
        </p:nvSpPr>
        <p:spPr>
          <a:xfrm>
            <a:off x="3537857" y="1690688"/>
            <a:ext cx="25581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u="sng" dirty="0">
                <a:latin typeface="Comic Sans MS" panose="030F0702030302020204" pitchFamily="66" charset="0"/>
              </a:rPr>
              <a:t>Group 2:</a:t>
            </a:r>
          </a:p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Olly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Aaliyah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Robert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Jack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Jasmine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99C732-72CA-4FAF-9F8B-09EC29AEF702}"/>
              </a:ext>
            </a:extLst>
          </p:cNvPr>
          <p:cNvSpPr txBox="1">
            <a:spLocks/>
          </p:cNvSpPr>
          <p:nvPr/>
        </p:nvSpPr>
        <p:spPr>
          <a:xfrm>
            <a:off x="6412775" y="1700576"/>
            <a:ext cx="255814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u="sng" dirty="0">
                <a:latin typeface="Comic Sans MS" panose="030F0702030302020204" pitchFamily="66" charset="0"/>
              </a:rPr>
              <a:t>Group 3:</a:t>
            </a:r>
          </a:p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Alesha</a:t>
            </a:r>
          </a:p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Landon</a:t>
            </a:r>
          </a:p>
          <a:p>
            <a:r>
              <a:rPr lang="en-US" sz="4000" dirty="0" err="1">
                <a:latin typeface="Comic Sans MS" panose="030F0702030302020204" pitchFamily="66" charset="0"/>
              </a:rPr>
              <a:t>Esmee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>
                <a:latin typeface="Comic Sans MS" panose="030F0702030302020204" pitchFamily="66" charset="0"/>
              </a:rPr>
              <a:t>Max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Niamh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Ivy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F85BA-56AD-478D-B994-D82A421C6521}"/>
              </a:ext>
            </a:extLst>
          </p:cNvPr>
          <p:cNvSpPr txBox="1">
            <a:spLocks/>
          </p:cNvSpPr>
          <p:nvPr/>
        </p:nvSpPr>
        <p:spPr>
          <a:xfrm>
            <a:off x="9287693" y="1752827"/>
            <a:ext cx="25581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u="sng" dirty="0">
                <a:latin typeface="Comic Sans MS" panose="030F0702030302020204" pitchFamily="66" charset="0"/>
              </a:rPr>
              <a:t>Group 4:</a:t>
            </a:r>
          </a:p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Charlie W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Paige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Skyla-Rose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Albert</a:t>
            </a:r>
          </a:p>
          <a:p>
            <a:r>
              <a:rPr lang="en-US" sz="4000" dirty="0" err="1">
                <a:latin typeface="Comic Sans MS" panose="030F0702030302020204" pitchFamily="66" charset="0"/>
              </a:rPr>
              <a:t>Honour</a:t>
            </a:r>
            <a:endParaRPr lang="en-US" sz="4000" dirty="0">
              <a:latin typeface="Comic Sans MS" panose="030F0702030302020204" pitchFamily="66" charset="0"/>
            </a:endParaRPr>
          </a:p>
          <a:p>
            <a:endParaRPr lang="en-US" sz="4000" dirty="0">
              <a:latin typeface="Comic Sans MS" panose="030F0702030302020204" pitchFamily="66" charset="0"/>
            </a:endParaRPr>
          </a:p>
          <a:p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1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1D803794-6E61-45AA-8A12-628035147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6111" r="30741" b="6944"/>
          <a:stretch/>
        </p:blipFill>
        <p:spPr bwMode="auto">
          <a:xfrm rot="16200000">
            <a:off x="4081797" y="-316826"/>
            <a:ext cx="4028406" cy="8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806E872-4BF9-4890-B706-6EC66F4823B2}"/>
              </a:ext>
            </a:extLst>
          </p:cNvPr>
          <p:cNvSpPr/>
          <p:nvPr/>
        </p:nvSpPr>
        <p:spPr>
          <a:xfrm>
            <a:off x="0" y="0"/>
            <a:ext cx="4229100" cy="2381250"/>
          </a:xfrm>
          <a:prstGeom prst="clou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EF121-74DD-408B-A832-B4CD19421565}"/>
              </a:ext>
            </a:extLst>
          </p:cNvPr>
          <p:cNvSpPr txBox="1"/>
          <p:nvPr/>
        </p:nvSpPr>
        <p:spPr>
          <a:xfrm>
            <a:off x="428625" y="452646"/>
            <a:ext cx="337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do you think may still be missing for Funni?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9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CB0B36-DF96-4D02-9224-E3566A645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77" t="6388" r="30000" b="7500"/>
          <a:stretch/>
        </p:blipFill>
        <p:spPr>
          <a:xfrm rot="16200000">
            <a:off x="3667125" y="-1911080"/>
            <a:ext cx="4857750" cy="10680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1770F-6EC0-4ABA-A285-44D50D28881D}"/>
              </a:ext>
            </a:extLst>
          </p:cNvPr>
          <p:cNvSpPr txBox="1"/>
          <p:nvPr/>
        </p:nvSpPr>
        <p:spPr>
          <a:xfrm>
            <a:off x="164938" y="169552"/>
            <a:ext cx="11271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Does this give you any ideas what is missing for </a:t>
            </a:r>
            <a:r>
              <a:rPr lang="en-US" dirty="0" err="1">
                <a:latin typeface="Comic Sans MS" panose="030F0702030302020204" pitchFamily="66" charset="0"/>
              </a:rPr>
              <a:t>Funni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  <a:p>
            <a:r>
              <a:rPr lang="en-US" dirty="0">
                <a:latin typeface="Comic Sans MS" panose="030F0702030302020204" pitchFamily="66" charset="0"/>
              </a:rPr>
              <a:t>Let’s write down our ideas, on flipchart as a class</a:t>
            </a:r>
            <a:r>
              <a:rPr lang="en-GB" dirty="0">
                <a:latin typeface="Comic Sans MS" panose="030F0702030302020204" pitchFamily="66" charset="0"/>
              </a:rPr>
              <a:t>- What might give her the ‘full up satisfied feeling’?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7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8C347-EFEE-4C60-B0A5-0FC346716E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85" t="8889" r="24444" b="4445"/>
          <a:stretch/>
        </p:blipFill>
        <p:spPr>
          <a:xfrm>
            <a:off x="4629150" y="0"/>
            <a:ext cx="2990850" cy="6861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E598BF-C95D-4B58-A837-C7F0534E76EE}"/>
              </a:ext>
            </a:extLst>
          </p:cNvPr>
          <p:cNvSpPr txBox="1"/>
          <p:nvPr/>
        </p:nvSpPr>
        <p:spPr>
          <a:xfrm>
            <a:off x="442732" y="826458"/>
            <a:ext cx="40683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Look at the illustrations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What do you see? What do you notice?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Annotate with thoughts, feelings or questions.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Then read the page out loud. Did this page surprise them or is it what they thought would happen?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How do you think the children feel about meeting each other?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6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599046-A18C-4D97-BF77-E5ADEAD3C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833" t="15479" r="34927" b="11931"/>
          <a:stretch/>
        </p:blipFill>
        <p:spPr>
          <a:xfrm rot="16200000">
            <a:off x="2858348" y="-2644988"/>
            <a:ext cx="6431280" cy="121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4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BF71D8-6D2A-45B4-B16E-F689C4DEF9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C4A4DF-6605-44F5-AF14-0DAA4FA0F4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4EC173-DB19-46AB-9985-A5E24CB83B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Widescreen</PresentationFormat>
  <Paragraphs>73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Recognising and expressing feelings through a focus on characters</vt:lpstr>
      <vt:lpstr>PowerPoint Presentation</vt:lpstr>
      <vt:lpstr>PowerPoint Presentation</vt:lpstr>
      <vt:lpstr>PowerPoint Presentation</vt:lpstr>
      <vt:lpstr>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think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and connecting with the emotions of characters</dc:title>
  <dc:creator>M Smith</dc:creator>
  <cp:lastModifiedBy>A Chhibber</cp:lastModifiedBy>
  <cp:revision>35</cp:revision>
  <dcterms:created xsi:type="dcterms:W3CDTF">2021-08-31T12:55:19Z</dcterms:created>
  <dcterms:modified xsi:type="dcterms:W3CDTF">2021-09-08T10:24:28Z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