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72" r:id="rId4"/>
    <p:sldId id="278" r:id="rId5"/>
    <p:sldId id="279" r:id="rId6"/>
    <p:sldId id="280" r:id="rId7"/>
    <p:sldId id="281" r:id="rId8"/>
    <p:sldId id="282" r:id="rId9"/>
    <p:sldId id="283" r:id="rId10"/>
    <p:sldId id="270" r:id="rId11"/>
    <p:sldId id="274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E569F-D0CE-46C7-9F9D-EBB24B0E74C8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E80F8-48A8-442E-90E4-18D8B5D77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399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38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020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352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499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279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75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1410-868A-4FCB-9803-7D4F4628CB29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9EAB-597E-4025-B330-B54A46BDE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88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1410-868A-4FCB-9803-7D4F4628CB29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9EAB-597E-4025-B330-B54A46BDE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13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1410-868A-4FCB-9803-7D4F4628CB29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9EAB-597E-4025-B330-B54A46BDE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35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1410-868A-4FCB-9803-7D4F4628CB29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9EAB-597E-4025-B330-B54A46BDE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47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1410-868A-4FCB-9803-7D4F4628CB29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9EAB-597E-4025-B330-B54A46BDE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73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1410-868A-4FCB-9803-7D4F4628CB29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9EAB-597E-4025-B330-B54A46BDE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6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1410-868A-4FCB-9803-7D4F4628CB29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9EAB-597E-4025-B330-B54A46BDE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25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1410-868A-4FCB-9803-7D4F4628CB29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9EAB-597E-4025-B330-B54A46BDE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43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1410-868A-4FCB-9803-7D4F4628CB29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9EAB-597E-4025-B330-B54A46BDE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91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1410-868A-4FCB-9803-7D4F4628CB29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9EAB-597E-4025-B330-B54A46BDE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83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1410-868A-4FCB-9803-7D4F4628CB29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9EAB-597E-4025-B330-B54A46BDE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86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41410-868A-4FCB-9803-7D4F4628CB29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89EAB-597E-4025-B330-B54A46BDE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42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Warm up</a:t>
            </a:r>
            <a:endParaRPr lang="en-GB" dirty="0"/>
          </a:p>
        </p:txBody>
      </p:sp>
      <p:sp>
        <p:nvSpPr>
          <p:cNvPr id="4" name="Oval Callout 3"/>
          <p:cNvSpPr/>
          <p:nvPr/>
        </p:nvSpPr>
        <p:spPr>
          <a:xfrm>
            <a:off x="8662853" y="470263"/>
            <a:ext cx="3054531" cy="22468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Choose a conjunction to join the two sentences together.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579223"/>
            <a:ext cx="11116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Sam is really excited. It is his birthday tomorrow. 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09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Your task- Reception/ year 1 something easier: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Write your own fact about whales. Can you remember to use a capital letter and a full stop?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 smtClean="0"/>
              <a:t>Draw a picture and label it to accompany your fact.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0030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Your task- Year 1: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378" y="492714"/>
            <a:ext cx="4235494" cy="5892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351" y="1408202"/>
            <a:ext cx="3861979" cy="525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3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Plenary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409407" y="1690688"/>
            <a:ext cx="5394960" cy="3638958"/>
          </a:xfrm>
          <a:prstGeom prst="cloudCallout">
            <a:avLst>
              <a:gd name="adj1" fmla="val -70118"/>
              <a:gd name="adj2" fmla="val 68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Let’s mark some answers together. 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325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ar Greenpeace: Amazon.co.uk: James, Simon: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987" y="1267096"/>
            <a:ext cx="4386888" cy="434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6158" y="2103010"/>
            <a:ext cx="58705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LO: to punctuate a sentence using capital letters, full stops, exclamation marks and question marks.  </a:t>
            </a:r>
          </a:p>
          <a:p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Must: identify missing punctuation. </a:t>
            </a:r>
          </a:p>
          <a:p>
            <a:r>
              <a:rPr lang="en-GB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Should: edit and improve sentences with missing punctuation. </a:t>
            </a:r>
          </a:p>
          <a:p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Could: write own sentences using full stops, question marks and exclamation marks.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3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41082" y="236763"/>
            <a:ext cx="11346820" cy="6436722"/>
            <a:chOff x="-3194858" y="879844"/>
            <a:chExt cx="11746762" cy="666989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94858" y="879844"/>
              <a:ext cx="5696572" cy="502412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3414" y="3848324"/>
              <a:ext cx="5698490" cy="3701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6942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505" y="424779"/>
            <a:ext cx="10573555" cy="42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 sz="3600" dirty="0"/>
              <a:t>What punctuation would you choose?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23862E-5176-4C77-B85C-2E8813EB326D}"/>
              </a:ext>
            </a:extLst>
          </p:cNvPr>
          <p:cNvSpPr/>
          <p:nvPr/>
        </p:nvSpPr>
        <p:spPr>
          <a:xfrm>
            <a:off x="1067604" y="2721114"/>
            <a:ext cx="8060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i="1" dirty="0">
                <a:latin typeface="+mj-lt"/>
              </a:rPr>
              <a:t>Mum, there is a whale in the pond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55CC2E-08FB-4A32-8B52-D0BF9D4C8701}"/>
              </a:ext>
            </a:extLst>
          </p:cNvPr>
          <p:cNvSpPr/>
          <p:nvPr/>
        </p:nvSpPr>
        <p:spPr>
          <a:xfrm>
            <a:off x="9910379" y="1371833"/>
            <a:ext cx="3690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i="1" dirty="0">
                <a:solidFill>
                  <a:srgbClr val="FF0000"/>
                </a:solidFill>
                <a:latin typeface="Calibri Light"/>
              </a:rPr>
              <a:t>.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698F79-4EA3-42F9-8E65-63CDB1F45AF6}"/>
              </a:ext>
            </a:extLst>
          </p:cNvPr>
          <p:cNvSpPr/>
          <p:nvPr/>
        </p:nvSpPr>
        <p:spPr>
          <a:xfrm>
            <a:off x="9727301" y="2610572"/>
            <a:ext cx="4651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i="1" dirty="0">
                <a:solidFill>
                  <a:srgbClr val="FF0000"/>
                </a:solidFill>
                <a:latin typeface="Calibri Light"/>
              </a:rPr>
              <a:t>?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A7002C-7F4D-4790-8EBB-6A936F0D4A55}"/>
              </a:ext>
            </a:extLst>
          </p:cNvPr>
          <p:cNvSpPr/>
          <p:nvPr/>
        </p:nvSpPr>
        <p:spPr>
          <a:xfrm>
            <a:off x="9729693" y="3664645"/>
            <a:ext cx="3818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i="1" dirty="0">
                <a:solidFill>
                  <a:srgbClr val="FF0000"/>
                </a:solidFill>
                <a:latin typeface="Calibri Light"/>
              </a:rPr>
              <a:t>!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8C7974C-A49D-4D75-B2AE-80552467E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6" y="4889767"/>
            <a:ext cx="1139677" cy="1237988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70905CF-D749-4F66-B49C-248B4468B578}"/>
              </a:ext>
            </a:extLst>
          </p:cNvPr>
          <p:cNvSpPr/>
          <p:nvPr/>
        </p:nvSpPr>
        <p:spPr>
          <a:xfrm>
            <a:off x="2432957" y="4889766"/>
            <a:ext cx="1355272" cy="413593"/>
          </a:xfrm>
          <a:prstGeom prst="wedgeRoundRectCallout">
            <a:avLst>
              <a:gd name="adj1" fmla="val -65500"/>
              <a:gd name="adj2" fmla="val 115042"/>
              <a:gd name="adj3" fmla="val 16667"/>
            </a:avLst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94097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13867 -0.1520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0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505" y="424779"/>
            <a:ext cx="10573555" cy="42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 sz="3600" dirty="0"/>
              <a:t>What punctuation would you choose?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23862E-5176-4C77-B85C-2E8813EB326D}"/>
              </a:ext>
            </a:extLst>
          </p:cNvPr>
          <p:cNvSpPr/>
          <p:nvPr/>
        </p:nvSpPr>
        <p:spPr>
          <a:xfrm>
            <a:off x="3009858" y="2733566"/>
            <a:ext cx="56769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i="1" dirty="0">
                <a:latin typeface="+mj-lt"/>
              </a:rPr>
              <a:t>What can I feed a whale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55CC2E-08FB-4A32-8B52-D0BF9D4C8701}"/>
              </a:ext>
            </a:extLst>
          </p:cNvPr>
          <p:cNvSpPr/>
          <p:nvPr/>
        </p:nvSpPr>
        <p:spPr>
          <a:xfrm>
            <a:off x="9910379" y="1371833"/>
            <a:ext cx="3690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i="1" dirty="0">
                <a:solidFill>
                  <a:srgbClr val="FF0000"/>
                </a:solidFill>
                <a:latin typeface="Calibri Light"/>
              </a:rPr>
              <a:t>.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698F79-4EA3-42F9-8E65-63CDB1F45AF6}"/>
              </a:ext>
            </a:extLst>
          </p:cNvPr>
          <p:cNvSpPr/>
          <p:nvPr/>
        </p:nvSpPr>
        <p:spPr>
          <a:xfrm>
            <a:off x="9727301" y="2610572"/>
            <a:ext cx="4651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i="1" dirty="0">
                <a:solidFill>
                  <a:srgbClr val="FF0000"/>
                </a:solidFill>
                <a:latin typeface="Calibri Light"/>
              </a:rPr>
              <a:t>?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A7002C-7F4D-4790-8EBB-6A936F0D4A55}"/>
              </a:ext>
            </a:extLst>
          </p:cNvPr>
          <p:cNvSpPr/>
          <p:nvPr/>
        </p:nvSpPr>
        <p:spPr>
          <a:xfrm>
            <a:off x="9729693" y="3664645"/>
            <a:ext cx="3818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i="1" dirty="0">
                <a:solidFill>
                  <a:srgbClr val="FF0000"/>
                </a:solidFill>
                <a:latin typeface="Calibri Light"/>
              </a:rPr>
              <a:t>!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8C7974C-A49D-4D75-B2AE-80552467E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6" y="4889767"/>
            <a:ext cx="1139677" cy="1237988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70905CF-D749-4F66-B49C-248B4468B578}"/>
              </a:ext>
            </a:extLst>
          </p:cNvPr>
          <p:cNvSpPr/>
          <p:nvPr/>
        </p:nvSpPr>
        <p:spPr>
          <a:xfrm>
            <a:off x="2432957" y="4889766"/>
            <a:ext cx="1355272" cy="413593"/>
          </a:xfrm>
          <a:prstGeom prst="wedgeRoundRectCallout">
            <a:avLst>
              <a:gd name="adj1" fmla="val -65500"/>
              <a:gd name="adj2" fmla="val 115042"/>
              <a:gd name="adj3" fmla="val 16667"/>
            </a:avLst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5432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14466 0.0048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505" y="424779"/>
            <a:ext cx="10573555" cy="42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 sz="3600" dirty="0"/>
              <a:t>What punctuation would you choose?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23862E-5176-4C77-B85C-2E8813EB326D}"/>
              </a:ext>
            </a:extLst>
          </p:cNvPr>
          <p:cNvSpPr/>
          <p:nvPr/>
        </p:nvSpPr>
        <p:spPr>
          <a:xfrm>
            <a:off x="2838678" y="2721114"/>
            <a:ext cx="55777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i="1" dirty="0">
                <a:latin typeface="+mj-lt"/>
              </a:rPr>
              <a:t> Blue whales are very big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55CC2E-08FB-4A32-8B52-D0BF9D4C8701}"/>
              </a:ext>
            </a:extLst>
          </p:cNvPr>
          <p:cNvSpPr/>
          <p:nvPr/>
        </p:nvSpPr>
        <p:spPr>
          <a:xfrm>
            <a:off x="9910379" y="1371833"/>
            <a:ext cx="3690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i="1" dirty="0">
                <a:solidFill>
                  <a:srgbClr val="FF0000"/>
                </a:solidFill>
                <a:latin typeface="Calibri Light"/>
              </a:rPr>
              <a:t>.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698F79-4EA3-42F9-8E65-63CDB1F45AF6}"/>
              </a:ext>
            </a:extLst>
          </p:cNvPr>
          <p:cNvSpPr/>
          <p:nvPr/>
        </p:nvSpPr>
        <p:spPr>
          <a:xfrm>
            <a:off x="9727301" y="2610572"/>
            <a:ext cx="6174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i="1" dirty="0">
                <a:solidFill>
                  <a:srgbClr val="FF0000"/>
                </a:solidFill>
                <a:latin typeface="Calibri Light"/>
              </a:rPr>
              <a:t>?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A7002C-7F4D-4790-8EBB-6A936F0D4A55}"/>
              </a:ext>
            </a:extLst>
          </p:cNvPr>
          <p:cNvSpPr/>
          <p:nvPr/>
        </p:nvSpPr>
        <p:spPr>
          <a:xfrm>
            <a:off x="9729693" y="3664645"/>
            <a:ext cx="3818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i="1" dirty="0">
                <a:solidFill>
                  <a:srgbClr val="FF0000"/>
                </a:solidFill>
                <a:latin typeface="Calibri Light"/>
              </a:rPr>
              <a:t>!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8C7974C-A49D-4D75-B2AE-80552467E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6" y="4889767"/>
            <a:ext cx="1139677" cy="1237988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70905CF-D749-4F66-B49C-248B4468B578}"/>
              </a:ext>
            </a:extLst>
          </p:cNvPr>
          <p:cNvSpPr/>
          <p:nvPr/>
        </p:nvSpPr>
        <p:spPr>
          <a:xfrm>
            <a:off x="2432957" y="4889766"/>
            <a:ext cx="1355272" cy="413593"/>
          </a:xfrm>
          <a:prstGeom prst="wedgeRoundRectCallout">
            <a:avLst>
              <a:gd name="adj1" fmla="val -65500"/>
              <a:gd name="adj2" fmla="val 115042"/>
              <a:gd name="adj3" fmla="val 16667"/>
            </a:avLst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91506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0.15442 0.1541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505" y="424779"/>
            <a:ext cx="10573555" cy="42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 sz="3600" dirty="0"/>
              <a:t>What punctuation would you choose?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23862E-5176-4C77-B85C-2E8813EB326D}"/>
              </a:ext>
            </a:extLst>
          </p:cNvPr>
          <p:cNvSpPr/>
          <p:nvPr/>
        </p:nvSpPr>
        <p:spPr>
          <a:xfrm>
            <a:off x="5250920" y="2633950"/>
            <a:ext cx="3028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i="1" dirty="0">
                <a:latin typeface="+mj-lt"/>
              </a:rPr>
              <a:t>How amazing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55CC2E-08FB-4A32-8B52-D0BF9D4C8701}"/>
              </a:ext>
            </a:extLst>
          </p:cNvPr>
          <p:cNvSpPr/>
          <p:nvPr/>
        </p:nvSpPr>
        <p:spPr>
          <a:xfrm>
            <a:off x="9910379" y="1371833"/>
            <a:ext cx="3690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i="1" dirty="0">
                <a:solidFill>
                  <a:srgbClr val="FF0000"/>
                </a:solidFill>
                <a:latin typeface="Calibri Light"/>
              </a:rPr>
              <a:t>.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698F79-4EA3-42F9-8E65-63CDB1F45AF6}"/>
              </a:ext>
            </a:extLst>
          </p:cNvPr>
          <p:cNvSpPr/>
          <p:nvPr/>
        </p:nvSpPr>
        <p:spPr>
          <a:xfrm>
            <a:off x="9727301" y="2610572"/>
            <a:ext cx="4651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i="1" dirty="0">
                <a:solidFill>
                  <a:srgbClr val="FF0000"/>
                </a:solidFill>
                <a:latin typeface="Calibri Light"/>
              </a:rPr>
              <a:t>?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A7002C-7F4D-4790-8EBB-6A936F0D4A55}"/>
              </a:ext>
            </a:extLst>
          </p:cNvPr>
          <p:cNvSpPr/>
          <p:nvPr/>
        </p:nvSpPr>
        <p:spPr>
          <a:xfrm>
            <a:off x="9729693" y="3664645"/>
            <a:ext cx="3818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i="1" dirty="0">
                <a:solidFill>
                  <a:srgbClr val="FF0000"/>
                </a:solidFill>
                <a:latin typeface="Calibri Light"/>
              </a:rPr>
              <a:t>!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8C7974C-A49D-4D75-B2AE-80552467E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6" y="4889767"/>
            <a:ext cx="1139677" cy="1237988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70905CF-D749-4F66-B49C-248B4468B578}"/>
              </a:ext>
            </a:extLst>
          </p:cNvPr>
          <p:cNvSpPr/>
          <p:nvPr/>
        </p:nvSpPr>
        <p:spPr>
          <a:xfrm>
            <a:off x="2432957" y="4889766"/>
            <a:ext cx="1355272" cy="413593"/>
          </a:xfrm>
          <a:prstGeom prst="wedgeRoundRectCallout">
            <a:avLst>
              <a:gd name="adj1" fmla="val -65500"/>
              <a:gd name="adj2" fmla="val 115042"/>
              <a:gd name="adj3" fmla="val 16667"/>
            </a:avLst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75003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13867 -0.1520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0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505" y="424779"/>
            <a:ext cx="10573555" cy="42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 sz="3600" dirty="0"/>
              <a:t>What punctuation would you choose?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23862E-5176-4C77-B85C-2E8813EB326D}"/>
              </a:ext>
            </a:extLst>
          </p:cNvPr>
          <p:cNvSpPr/>
          <p:nvPr/>
        </p:nvSpPr>
        <p:spPr>
          <a:xfrm>
            <a:off x="3433170" y="2746018"/>
            <a:ext cx="46346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i="1" dirty="0">
                <a:latin typeface="+mj-lt"/>
              </a:rPr>
              <a:t>Where do whales live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55CC2E-08FB-4A32-8B52-D0BF9D4C8701}"/>
              </a:ext>
            </a:extLst>
          </p:cNvPr>
          <p:cNvSpPr/>
          <p:nvPr/>
        </p:nvSpPr>
        <p:spPr>
          <a:xfrm>
            <a:off x="9910379" y="1371833"/>
            <a:ext cx="3690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i="1" dirty="0">
                <a:solidFill>
                  <a:srgbClr val="FF0000"/>
                </a:solidFill>
                <a:latin typeface="Calibri Light"/>
              </a:rPr>
              <a:t>.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698F79-4EA3-42F9-8E65-63CDB1F45AF6}"/>
              </a:ext>
            </a:extLst>
          </p:cNvPr>
          <p:cNvSpPr/>
          <p:nvPr/>
        </p:nvSpPr>
        <p:spPr>
          <a:xfrm>
            <a:off x="9727301" y="2610572"/>
            <a:ext cx="4651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i="1" dirty="0">
                <a:solidFill>
                  <a:srgbClr val="FF0000"/>
                </a:solidFill>
                <a:latin typeface="Calibri Light"/>
              </a:rPr>
              <a:t>?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A7002C-7F4D-4790-8EBB-6A936F0D4A55}"/>
              </a:ext>
            </a:extLst>
          </p:cNvPr>
          <p:cNvSpPr/>
          <p:nvPr/>
        </p:nvSpPr>
        <p:spPr>
          <a:xfrm>
            <a:off x="9729693" y="3664645"/>
            <a:ext cx="3818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i="1" dirty="0">
                <a:solidFill>
                  <a:srgbClr val="FF0000"/>
                </a:solidFill>
                <a:latin typeface="Calibri Light"/>
              </a:rPr>
              <a:t>!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8C7974C-A49D-4D75-B2AE-80552467E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6" y="4889767"/>
            <a:ext cx="1139677" cy="1237988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70905CF-D749-4F66-B49C-248B4468B578}"/>
              </a:ext>
            </a:extLst>
          </p:cNvPr>
          <p:cNvSpPr/>
          <p:nvPr/>
        </p:nvSpPr>
        <p:spPr>
          <a:xfrm>
            <a:off x="2432957" y="4889766"/>
            <a:ext cx="1355272" cy="413593"/>
          </a:xfrm>
          <a:prstGeom prst="wedgeRoundRectCallout">
            <a:avLst>
              <a:gd name="adj1" fmla="val -65500"/>
              <a:gd name="adj2" fmla="val 115042"/>
              <a:gd name="adj3" fmla="val 16667"/>
            </a:avLst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5927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15508 0.0023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505" y="424779"/>
            <a:ext cx="10573555" cy="42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 sz="3600" dirty="0"/>
              <a:t>What punctuation would you choose?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23862E-5176-4C77-B85C-2E8813EB326D}"/>
              </a:ext>
            </a:extLst>
          </p:cNvPr>
          <p:cNvSpPr/>
          <p:nvPr/>
        </p:nvSpPr>
        <p:spPr>
          <a:xfrm>
            <a:off x="3647951" y="2671306"/>
            <a:ext cx="47809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i="1" dirty="0">
                <a:latin typeface="+mj-lt"/>
              </a:rPr>
              <a:t> I shall call him Arthur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55CC2E-08FB-4A32-8B52-D0BF9D4C8701}"/>
              </a:ext>
            </a:extLst>
          </p:cNvPr>
          <p:cNvSpPr/>
          <p:nvPr/>
        </p:nvSpPr>
        <p:spPr>
          <a:xfrm>
            <a:off x="9910379" y="1371833"/>
            <a:ext cx="3690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i="1" dirty="0">
                <a:solidFill>
                  <a:srgbClr val="FF0000"/>
                </a:solidFill>
                <a:latin typeface="Calibri Light"/>
              </a:rPr>
              <a:t>.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698F79-4EA3-42F9-8E65-63CDB1F45AF6}"/>
              </a:ext>
            </a:extLst>
          </p:cNvPr>
          <p:cNvSpPr/>
          <p:nvPr/>
        </p:nvSpPr>
        <p:spPr>
          <a:xfrm>
            <a:off x="9727301" y="2610572"/>
            <a:ext cx="6174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i="1" dirty="0">
                <a:solidFill>
                  <a:srgbClr val="FF0000"/>
                </a:solidFill>
                <a:latin typeface="Calibri Light"/>
              </a:rPr>
              <a:t>?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A7002C-7F4D-4790-8EBB-6A936F0D4A55}"/>
              </a:ext>
            </a:extLst>
          </p:cNvPr>
          <p:cNvSpPr/>
          <p:nvPr/>
        </p:nvSpPr>
        <p:spPr>
          <a:xfrm>
            <a:off x="9729693" y="3664645"/>
            <a:ext cx="3818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i="1" dirty="0">
                <a:solidFill>
                  <a:srgbClr val="FF0000"/>
                </a:solidFill>
                <a:latin typeface="Calibri Light"/>
              </a:rPr>
              <a:t>!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8C7974C-A49D-4D75-B2AE-80552467E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6" y="4889767"/>
            <a:ext cx="1139677" cy="1237988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70905CF-D749-4F66-B49C-248B4468B578}"/>
              </a:ext>
            </a:extLst>
          </p:cNvPr>
          <p:cNvSpPr/>
          <p:nvPr/>
        </p:nvSpPr>
        <p:spPr>
          <a:xfrm>
            <a:off x="2432957" y="4889766"/>
            <a:ext cx="1355272" cy="413593"/>
          </a:xfrm>
          <a:prstGeom prst="wedgeRoundRectCallout">
            <a:avLst>
              <a:gd name="adj1" fmla="val -65500"/>
              <a:gd name="adj2" fmla="val 115042"/>
              <a:gd name="adj3" fmla="val 16667"/>
            </a:avLst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408973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0.15442 0.1541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224</Words>
  <Application>Microsoft Office PowerPoint</Application>
  <PresentationFormat>Widescreen</PresentationFormat>
  <Paragraphs>56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Warm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task- Reception/ year 1 something easier: </vt:lpstr>
      <vt:lpstr>Your task- Year 1:</vt:lpstr>
      <vt:lpstr>Plenary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Bleakley</dc:creator>
  <cp:lastModifiedBy>Gemma Bleakley</cp:lastModifiedBy>
  <cp:revision>12</cp:revision>
  <dcterms:created xsi:type="dcterms:W3CDTF">2021-06-05T12:28:01Z</dcterms:created>
  <dcterms:modified xsi:type="dcterms:W3CDTF">2021-06-14T16:36:51Z</dcterms:modified>
</cp:coreProperties>
</file>