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57" r:id="rId12"/>
    <p:sldId id="258" r:id="rId13"/>
    <p:sldId id="283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224B-DC1C-4A53-9D53-356141828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5628-9796-4BC9-9503-74DCFB314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4696-968A-407A-8C81-6BE0DCA5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C64-0B72-4E37-BB4E-314347D707BE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8DD6A-2311-4CF9-B58D-273DCFC4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F2328-D5C9-4F97-B564-047479E0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9D94-FE7E-473C-BC88-454CD0AA7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27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44A1-A8CD-49D6-9C4B-93C95B6F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12D70-9974-4E7A-974E-2FB7E56E6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545A9-ADAB-4911-9EFC-884459E3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C64-0B72-4E37-BB4E-314347D707BE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FDE36-F32C-4B58-8BE9-EEC16A6E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7F1D6-3C94-42BD-9DE3-C1D2A722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9D94-FE7E-473C-BC88-454CD0AA7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6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0A1CD6-9EEE-4B9F-B235-59AEDEEB8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647EE-DBBE-4103-B7B5-BAA13E22C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FC5BA-9CEB-4516-B09A-3691296F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C64-0B72-4E37-BB4E-314347D707BE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DFFB6-15D0-4B40-A4A5-58DA4B84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0CE4F-F3F6-43E8-A063-8C85BA8F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9D94-FE7E-473C-BC88-454CD0AA7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53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901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526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17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501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65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0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675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11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05EA-495A-42B2-BB16-F52C06BC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206F8-A819-4D3B-A2ED-7EA39A8D1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C0EA3-E85E-4378-B6FD-A5B4E80B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C64-0B72-4E37-BB4E-314347D707BE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759F1-B60C-48CA-87F0-BB6F716C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0DA35-A05E-480A-A22A-DF331A3F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9D94-FE7E-473C-BC88-454CD0AA7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941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70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7D763-7E02-482A-BB7E-C8DF355E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C6299-9550-4C31-97EE-9D555A94C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0A13A-5AA6-428B-9CF5-A6F5B546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C64-0B72-4E37-BB4E-314347D707BE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9460A-285E-4628-A935-80263BA7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298B1-E2C5-42B2-A421-97C743CC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9D94-FE7E-473C-BC88-454CD0AA7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1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5FBE8-590D-4C58-81FB-93672C1A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695F8-4439-49EB-9D0B-CECCC2A8E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B8805-DB30-4AFF-8CD9-80E8B5DB4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685E9-7CE8-4093-86FF-0DE847B7C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C64-0B72-4E37-BB4E-314347D707BE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590EB-E379-4ABD-9C64-027E565D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5FB88-C3BC-48F8-9C4C-0819FC5E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9D94-FE7E-473C-BC88-454CD0AA7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6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D7BB-8315-48CE-9594-95FBE686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C50D4-DB52-4D68-A821-71F26BD80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85882-2C49-41AF-85AB-AC843A1A0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E592C-27F0-4DBB-A588-F6836A0BA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4B497-1599-48AD-811B-FE7C15EB3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BEC932-3F23-4602-AB35-A5B24D2F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C64-0B72-4E37-BB4E-314347D707BE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3A25F-C12B-41F9-8499-E2EE1349D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CAACBA-1BD8-4E70-9E84-C418928A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9D94-FE7E-473C-BC88-454CD0AA7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3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ACECF-39D6-4174-BA24-671339CC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B2467-3D4A-4AD4-8CE0-6193CA80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C64-0B72-4E37-BB4E-314347D707BE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886DF-C9D2-4ED8-AE40-7C65AB895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35A7F-4119-4A39-AA1B-97D64484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9D94-FE7E-473C-BC88-454CD0AA7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68BFC-7B97-4D1C-891D-6B4A6077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C64-0B72-4E37-BB4E-314347D707BE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EF41B-2EBD-4C52-BBE3-1AD8BE82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8B34B-063C-4F19-865D-B9061336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9D94-FE7E-473C-BC88-454CD0AA7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02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8FC4-97F2-4B10-91C0-57E8CE2A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1E61-A936-44B2-9AD5-923D1A3E4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5AFAD-E5A9-477C-8676-0B896880F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0E199-4343-40B3-A7B0-0D72B5D5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C64-0B72-4E37-BB4E-314347D707BE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B94F8-EEEB-430B-B917-7103B804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09C38-225A-41A6-976B-B587D35B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9D94-FE7E-473C-BC88-454CD0AA7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5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DBD7-6CB3-4683-AA19-2F4F471C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D680D-508B-45E3-AEBD-F57B71357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9AA46-411E-43FB-A7ED-FF6457923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52FE6-C57A-4230-A1D0-E450B369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C64-0B72-4E37-BB4E-314347D707BE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7B4E6-EB02-451F-98D9-4C5FB42A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E3F04-E91B-4F32-BF23-BF58CD05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9D94-FE7E-473C-BC88-454CD0AA7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C81B4-E3E1-461E-A081-FECC0297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BBB93-70D3-4B2D-8606-74908BE6B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704E1-A544-40D5-AF88-0C1A4167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E3C64-0B72-4E37-BB4E-314347D707BE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D4EE-16C4-43BB-920E-170BC069C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C423-1799-4517-A216-053573318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9D94-FE7E-473C-BC88-454CD0AA7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0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F81A-3095-4B23-9E00-82D94CA04B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Exciting Writing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8E9FB5-DB8D-4356-8B29-6EB2F032BF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4889-A36D-4028-9B63-AA0E35FC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755731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Advent Around the World </a:t>
            </a:r>
            <a:br>
              <a:rPr lang="en-GB" dirty="0"/>
            </a:br>
            <a:r>
              <a:rPr lang="en-GB" dirty="0"/>
              <a:t>Finland</a:t>
            </a:r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C6B6DA-33F9-4FDB-9906-EB9E003EC3A5}"/>
              </a:ext>
            </a:extLst>
          </p:cNvPr>
          <p:cNvSpPr/>
          <p:nvPr/>
        </p:nvSpPr>
        <p:spPr>
          <a:xfrm>
            <a:off x="3789029" y="4220296"/>
            <a:ext cx="5803113" cy="772107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/>
            <a:r>
              <a:rPr lang="en-GB" dirty="0"/>
              <a:t>In Finland, families have ice or snow lanterns burning in their gardens.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833457B-30BF-4567-940D-9EF228F15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80" y="2106875"/>
            <a:ext cx="2721441" cy="176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C59F4C-FBDF-412F-9CDB-165A5BAE5D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82" y="3695272"/>
            <a:ext cx="1955082" cy="20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vent Acrostic Poem | PDF | Gospel Of Matthew | Nativity Of Jesus">
            <a:extLst>
              <a:ext uri="{FF2B5EF4-FFF2-40B4-BE49-F238E27FC236}">
                <a16:creationId xmlns:a16="http://schemas.microsoft.com/office/drawing/2014/main" id="{70282159-FFF2-4484-B569-F242727DA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vent Acrostic | Teaching Ideas">
            <a:extLst>
              <a:ext uri="{FF2B5EF4-FFF2-40B4-BE49-F238E27FC236}">
                <a16:creationId xmlns:a16="http://schemas.microsoft.com/office/drawing/2014/main" id="{2614A0E6-4484-43B1-8E67-29A1F8657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6045"/>
            <a:ext cx="4429125" cy="62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35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on Advent Nativity">
            <a:extLst>
              <a:ext uri="{FF2B5EF4-FFF2-40B4-BE49-F238E27FC236}">
                <a16:creationId xmlns:a16="http://schemas.microsoft.com/office/drawing/2014/main" id="{CE8D5DCD-4CDA-4DE4-8355-3F07430FFA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180974"/>
            <a:ext cx="6003925" cy="463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ear 5 &amp;amp; 6: Advent Acrostic Alliteration poem - Park CP School">
            <a:extLst>
              <a:ext uri="{FF2B5EF4-FFF2-40B4-BE49-F238E27FC236}">
                <a16:creationId xmlns:a16="http://schemas.microsoft.com/office/drawing/2014/main" id="{1FE67F5D-07A8-4C28-919F-2930A1597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4"/>
          <a:stretch/>
        </p:blipFill>
        <p:spPr bwMode="auto">
          <a:xfrm>
            <a:off x="6486524" y="0"/>
            <a:ext cx="5337176" cy="6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8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51BD1-85EF-4E57-8933-BD906E16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think of words for advent?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DDB0B-AF58-4C2A-86B3-9B875B4D2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record some key words associated with advent and Christmas on sugar paper. </a:t>
            </a:r>
          </a:p>
          <a:p>
            <a:endParaRPr lang="en-US" dirty="0"/>
          </a:p>
          <a:p>
            <a:r>
              <a:rPr lang="en-US" dirty="0" err="1"/>
              <a:t>Eg</a:t>
            </a:r>
            <a:r>
              <a:rPr lang="en-US" dirty="0"/>
              <a:t> angels, December, Virgin Mary, eating, candles, Christmas, tree, decorations,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40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E5A3-1B91-46B9-AD67-5939AE85B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5E621-74F1-4034-8513-39536C451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your own advent acrostic poem. Use the words we have gathered and the word mat to help you. </a:t>
            </a:r>
          </a:p>
          <a:p>
            <a:endParaRPr lang="en-US" dirty="0"/>
          </a:p>
          <a:p>
            <a:r>
              <a:rPr lang="en-US" dirty="0"/>
              <a:t>Challenge: can you use alliteration?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90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9651" y="1660403"/>
            <a:ext cx="5762595" cy="495108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Advent is the start of the Christian year.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is Advent?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C4410B-4CF3-43EE-8230-A28CB781A350}"/>
              </a:ext>
            </a:extLst>
          </p:cNvPr>
          <p:cNvSpPr/>
          <p:nvPr/>
        </p:nvSpPr>
        <p:spPr>
          <a:xfrm>
            <a:off x="2279651" y="2342714"/>
            <a:ext cx="5687094" cy="772107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It is a time for Christians to prepare for the celebration of the birth of Jesus.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5F5461-A1B5-4576-9746-1FB9438A8865}"/>
              </a:ext>
            </a:extLst>
          </p:cNvPr>
          <p:cNvSpPr/>
          <p:nvPr/>
        </p:nvSpPr>
        <p:spPr>
          <a:xfrm>
            <a:off x="2279651" y="3337020"/>
            <a:ext cx="5603204" cy="772107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It is also a time for Christians to look forward </a:t>
            </a:r>
            <a:br>
              <a:rPr lang="en-GB" dirty="0"/>
            </a:br>
            <a:r>
              <a:rPr lang="en-GB" dirty="0"/>
              <a:t>to a time when Jesus will come again.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1D4AD4-7446-4A1C-B718-1B59A658D738}"/>
              </a:ext>
            </a:extLst>
          </p:cNvPr>
          <p:cNvSpPr/>
          <p:nvPr/>
        </p:nvSpPr>
        <p:spPr>
          <a:xfrm>
            <a:off x="2279651" y="4406333"/>
            <a:ext cx="5762595" cy="1049106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The word ‘Advent’ comes from a very old word ‘Adventus’ which means the arrival of something </a:t>
            </a:r>
            <a:br>
              <a:rPr lang="en-GB" dirty="0"/>
            </a:br>
            <a:r>
              <a:rPr lang="en-GB" dirty="0"/>
              <a:t>or someone important.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FA264-A1B7-4CF4-A4AA-8A36396A0E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70" y="1337071"/>
            <a:ext cx="1573950" cy="4530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E41CF6-2782-4D2B-A430-4573FCFD5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33" y="1519906"/>
            <a:ext cx="1422217" cy="44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F6A9-0FE7-4809-824A-74C5E2BD6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When is Advent?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0F8D92-5EA0-4C34-8668-9B17E8C64DF8}"/>
              </a:ext>
            </a:extLst>
          </p:cNvPr>
          <p:cNvSpPr/>
          <p:nvPr/>
        </p:nvSpPr>
        <p:spPr>
          <a:xfrm>
            <a:off x="2279651" y="1719126"/>
            <a:ext cx="5762595" cy="495108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Advent is the four weeks before Christmas.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B31ED-8042-44CC-B47F-E75257CC2D08}"/>
              </a:ext>
            </a:extLst>
          </p:cNvPr>
          <p:cNvSpPr/>
          <p:nvPr/>
        </p:nvSpPr>
        <p:spPr>
          <a:xfrm>
            <a:off x="2279651" y="2539935"/>
            <a:ext cx="6072988" cy="495108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It starts on the nearest Sunday to November 30th.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978622-2A01-496A-9B5B-2D7DDFEA2403}"/>
              </a:ext>
            </a:extLst>
          </p:cNvPr>
          <p:cNvSpPr/>
          <p:nvPr/>
        </p:nvSpPr>
        <p:spPr>
          <a:xfrm>
            <a:off x="2279651" y="3240169"/>
            <a:ext cx="5762594" cy="495108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Advent lasts until midnight on Christmas Eve.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30C232-C16B-43C3-AFA0-622D1BF4A84B}"/>
              </a:ext>
            </a:extLst>
          </p:cNvPr>
          <p:cNvSpPr/>
          <p:nvPr/>
        </p:nvSpPr>
        <p:spPr>
          <a:xfrm>
            <a:off x="2279651" y="3929073"/>
            <a:ext cx="7549451" cy="772107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Advent is a time for Christians to enjoy time </a:t>
            </a:r>
            <a:br>
              <a:rPr lang="en-GB" dirty="0"/>
            </a:br>
            <a:r>
              <a:rPr lang="en-GB" dirty="0"/>
              <a:t>with their families and friends.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2E525B-CEE8-400E-9344-77E8E1E1DB69}"/>
              </a:ext>
            </a:extLst>
          </p:cNvPr>
          <p:cNvSpPr/>
          <p:nvPr/>
        </p:nvSpPr>
        <p:spPr>
          <a:xfrm>
            <a:off x="2279650" y="5033473"/>
            <a:ext cx="7692064" cy="495108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It began in Germany over 250 years ago.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F2058-9732-436F-A789-C8A63AAB3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97" y="1864219"/>
            <a:ext cx="2334510" cy="28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0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675D-1F45-4193-A032-F6C3361F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is Advent Celebrated?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DB56A3-328C-4214-B310-71AE53F519C5}"/>
              </a:ext>
            </a:extLst>
          </p:cNvPr>
          <p:cNvSpPr/>
          <p:nvPr/>
        </p:nvSpPr>
        <p:spPr>
          <a:xfrm>
            <a:off x="2279652" y="1553227"/>
            <a:ext cx="3086507" cy="1049106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Churches display an Advent crown or Advent wreath during Advent.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879F66-0367-4E9E-8051-D8557B2B2BF2}"/>
              </a:ext>
            </a:extLst>
          </p:cNvPr>
          <p:cNvSpPr/>
          <p:nvPr/>
        </p:nvSpPr>
        <p:spPr>
          <a:xfrm>
            <a:off x="2279652" y="2865626"/>
            <a:ext cx="3086507" cy="772107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The Advent wreath is a circle of evergreen branches.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BAE889-087F-4B05-A3BE-ED462E0D9812}"/>
              </a:ext>
            </a:extLst>
          </p:cNvPr>
          <p:cNvSpPr/>
          <p:nvPr/>
        </p:nvSpPr>
        <p:spPr>
          <a:xfrm>
            <a:off x="6490283" y="1553227"/>
            <a:ext cx="3422067" cy="1049106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/>
              <a:t>There are four candles standing in the circle. In the centre there is a fifth candle.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5D5BAC-FDD4-46A2-83E3-CB67E2CE22A6}"/>
              </a:ext>
            </a:extLst>
          </p:cNvPr>
          <p:cNvSpPr/>
          <p:nvPr/>
        </p:nvSpPr>
        <p:spPr>
          <a:xfrm>
            <a:off x="7102679" y="2727126"/>
            <a:ext cx="2809672" cy="1049106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/>
              <a:t>During advent, in </a:t>
            </a:r>
            <a:br>
              <a:rPr lang="en-GB" dirty="0"/>
            </a:br>
            <a:r>
              <a:rPr lang="en-GB" dirty="0"/>
              <a:t>some churches there </a:t>
            </a:r>
            <a:br>
              <a:rPr lang="en-GB" dirty="0"/>
            </a:br>
            <a:r>
              <a:rPr lang="en-GB" dirty="0"/>
              <a:t>are no flowers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3995B-51E2-4F17-9273-FEE793911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36" y="2255020"/>
            <a:ext cx="3816351" cy="37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8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189B-C628-4E1E-8BD7-0B3118CBD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is Advent Celebrated?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FC5775-8911-42F9-B3EC-12F0102C6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43050"/>
            <a:ext cx="772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circle of evergreen branches is a reminder that God does not change.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D39A59-2CE4-418F-B2DA-26AD03CEA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2600326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new candle is lit each Sunday during Advent until all four candles are burning. Each candle has a different meaning: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453269-E6B7-4655-AE4F-8F5084DC0C8A}"/>
              </a:ext>
            </a:extLst>
          </p:cNvPr>
          <p:cNvGrpSpPr/>
          <p:nvPr/>
        </p:nvGrpSpPr>
        <p:grpSpPr>
          <a:xfrm>
            <a:off x="2730501" y="3455988"/>
            <a:ext cx="1135063" cy="1714500"/>
            <a:chOff x="1206500" y="3455988"/>
            <a:chExt cx="1135063" cy="1714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C099FB1-0362-4981-9D08-67D8A0D3C09F}"/>
                </a:ext>
              </a:extLst>
            </p:cNvPr>
            <p:cNvSpPr/>
            <p:nvPr/>
          </p:nvSpPr>
          <p:spPr bwMode="auto">
            <a:xfrm>
              <a:off x="1279525" y="3949700"/>
              <a:ext cx="1062038" cy="106362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Hope</a:t>
              </a: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9FB18C65-145A-44C2-9CFF-8E186C233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500" y="3455988"/>
              <a:ext cx="147638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667200-D40E-4D9C-AEBB-F42EA7F3C801}"/>
              </a:ext>
            </a:extLst>
          </p:cNvPr>
          <p:cNvGrpSpPr/>
          <p:nvPr/>
        </p:nvGrpSpPr>
        <p:grpSpPr>
          <a:xfrm>
            <a:off x="4564063" y="3449638"/>
            <a:ext cx="1084262" cy="1714500"/>
            <a:chOff x="3040063" y="3449638"/>
            <a:chExt cx="1084262" cy="17145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2A1E6E9-4C55-409A-B899-BA3C0DDC8727}"/>
                </a:ext>
              </a:extLst>
            </p:cNvPr>
            <p:cNvSpPr/>
            <p:nvPr/>
          </p:nvSpPr>
          <p:spPr bwMode="auto">
            <a:xfrm>
              <a:off x="3052763" y="3933825"/>
              <a:ext cx="1071562" cy="10731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Peace</a:t>
              </a:r>
            </a:p>
          </p:txBody>
        </p: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2FBDE0D0-C28F-4D22-8C0C-9AE60F4A6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63" y="3449638"/>
              <a:ext cx="1492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9ED87A-7907-4A22-ABF1-6F2E3BEC7CE2}"/>
              </a:ext>
            </a:extLst>
          </p:cNvPr>
          <p:cNvGrpSpPr/>
          <p:nvPr/>
        </p:nvGrpSpPr>
        <p:grpSpPr>
          <a:xfrm>
            <a:off x="8158163" y="3449638"/>
            <a:ext cx="1135062" cy="1714500"/>
            <a:chOff x="6634163" y="3449638"/>
            <a:chExt cx="1135062" cy="17145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25AC44-9363-4621-B7B3-6CDD92925CEA}"/>
                </a:ext>
              </a:extLst>
            </p:cNvPr>
            <p:cNvSpPr/>
            <p:nvPr/>
          </p:nvSpPr>
          <p:spPr bwMode="auto">
            <a:xfrm>
              <a:off x="6697663" y="3944938"/>
              <a:ext cx="1071562" cy="10731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>
                  <a:solidFill>
                    <a:schemeClr val="tx1"/>
                  </a:solidFill>
                </a:rPr>
                <a:t>Love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24">
              <a:extLst>
                <a:ext uri="{FF2B5EF4-FFF2-40B4-BE49-F238E27FC236}">
                  <a16:creationId xmlns:a16="http://schemas.microsoft.com/office/drawing/2014/main" id="{D598E418-2F52-4453-B815-7AA4F4782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163" y="3449638"/>
              <a:ext cx="1492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6666B0-F010-496E-9C7D-A28F49B77D38}"/>
              </a:ext>
            </a:extLst>
          </p:cNvPr>
          <p:cNvGrpSpPr/>
          <p:nvPr/>
        </p:nvGrpSpPr>
        <p:grpSpPr>
          <a:xfrm>
            <a:off x="6324601" y="3429001"/>
            <a:ext cx="1146175" cy="1749425"/>
            <a:chOff x="4800600" y="3429000"/>
            <a:chExt cx="1146175" cy="174942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5A60EF-C62B-4E4E-B2BE-C331C5FADA2A}"/>
                </a:ext>
              </a:extLst>
            </p:cNvPr>
            <p:cNvSpPr/>
            <p:nvPr/>
          </p:nvSpPr>
          <p:spPr bwMode="auto">
            <a:xfrm>
              <a:off x="4875213" y="3933825"/>
              <a:ext cx="1071562" cy="1073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Joy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35BB7535-AA02-4ECB-A18A-69E75B3A8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29000"/>
              <a:ext cx="150813" cy="174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23E349E-E347-41D0-97D6-429587DC5D69}"/>
              </a:ext>
            </a:extLst>
          </p:cNvPr>
          <p:cNvSpPr/>
          <p:nvPr/>
        </p:nvSpPr>
        <p:spPr>
          <a:xfrm>
            <a:off x="2234399" y="2023521"/>
            <a:ext cx="7604940" cy="495108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The candles remind Christians of the light of God.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CBD8E9-998A-40F0-90AB-882DB8D2689E}"/>
              </a:ext>
            </a:extLst>
          </p:cNvPr>
          <p:cNvSpPr/>
          <p:nvPr/>
        </p:nvSpPr>
        <p:spPr>
          <a:xfrm>
            <a:off x="2293123" y="5491855"/>
            <a:ext cx="7604940" cy="495108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The final candle is lit on Christmas day to celebrate the birth of Jesus.</a:t>
            </a:r>
          </a:p>
        </p:txBody>
      </p:sp>
    </p:spTree>
    <p:extLst>
      <p:ext uri="{BB962C8B-B14F-4D97-AF65-F5344CB8AC3E}">
        <p14:creationId xmlns:p14="http://schemas.microsoft.com/office/powerpoint/2010/main" val="31059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EC5A712-27BF-42FA-A3BB-338A95EC1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28" y="2184719"/>
            <a:ext cx="4942672" cy="3495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7FC059-6EE6-4E7D-B473-D4CC0DFE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Christingles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0CA7A8-95BD-4B88-A9D7-823C26C01F2E}"/>
              </a:ext>
            </a:extLst>
          </p:cNvPr>
          <p:cNvSpPr/>
          <p:nvPr/>
        </p:nvSpPr>
        <p:spPr>
          <a:xfrm>
            <a:off x="2234399" y="1473201"/>
            <a:ext cx="7604940" cy="495108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Children often have fun making Christingles during Advent.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A03EF30-B41A-4052-9D97-FD590CE4F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15" y="3627437"/>
            <a:ext cx="2016125" cy="684212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Christingle means ‘Christ’s Light’.</a:t>
            </a:r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CF719524-2064-4B97-961D-B67CFFD48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589" y="2360612"/>
            <a:ext cx="218122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6">
            <a:extLst>
              <a:ext uri="{FF2B5EF4-FFF2-40B4-BE49-F238E27FC236}">
                <a16:creationId xmlns:a16="http://schemas.microsoft.com/office/drawing/2014/main" id="{0F9B843E-A3AA-4DC4-83D0-1E6BD8F8B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65" y="2279650"/>
            <a:ext cx="3243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cocktail sticks represent the four seasons.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B77553-4E8B-4AD9-B035-85F1B42F5F94}"/>
              </a:ext>
            </a:extLst>
          </p:cNvPr>
          <p:cNvGrpSpPr>
            <a:grpSpLocks/>
          </p:cNvGrpSpPr>
          <p:nvPr/>
        </p:nvGrpSpPr>
        <p:grpSpPr bwMode="auto">
          <a:xfrm>
            <a:off x="2324115" y="4776569"/>
            <a:ext cx="3057525" cy="1060669"/>
            <a:chOff x="873125" y="4786094"/>
            <a:chExt cx="3057525" cy="1060669"/>
          </a:xfrm>
        </p:grpSpPr>
        <p:sp>
          <p:nvSpPr>
            <p:cNvPr id="11" name="TextBox 28">
              <a:extLst>
                <a:ext uri="{FF2B5EF4-FFF2-40B4-BE49-F238E27FC236}">
                  <a16:creationId xmlns:a16="http://schemas.microsoft.com/office/drawing/2014/main" id="{D1063C4C-278E-467C-B4DF-0DD888671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125" y="5200650"/>
              <a:ext cx="30575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red ribbon is a reminder that Jesus died.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8EF04B-AE99-4D07-9B96-DDD410F29C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3075" y="4786094"/>
              <a:ext cx="829076" cy="6463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A4AF29-6AFB-4D9B-919C-A599362FB4BE}"/>
              </a:ext>
            </a:extLst>
          </p:cNvPr>
          <p:cNvGrpSpPr>
            <a:grpSpLocks/>
          </p:cNvGrpSpPr>
          <p:nvPr/>
        </p:nvGrpSpPr>
        <p:grpSpPr bwMode="auto">
          <a:xfrm>
            <a:off x="2324115" y="3665538"/>
            <a:ext cx="3057525" cy="720725"/>
            <a:chOff x="873125" y="3675063"/>
            <a:chExt cx="3057525" cy="720725"/>
          </a:xfrm>
        </p:grpSpPr>
        <p:sp>
          <p:nvSpPr>
            <p:cNvPr id="14" name="TextBox 30">
              <a:extLst>
                <a:ext uri="{FF2B5EF4-FFF2-40B4-BE49-F238E27FC236}">
                  <a16:creationId xmlns:a16="http://schemas.microsoft.com/office/drawing/2014/main" id="{C2B94518-EE54-48E2-B416-D3859C354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125" y="3675063"/>
              <a:ext cx="241298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The orange represents the world.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1D3B3D7-E603-4B1F-91A1-62440E1B9680}"/>
                </a:ext>
              </a:extLst>
            </p:cNvPr>
            <p:cNvCxnSpPr>
              <a:cxnSpLocks/>
            </p:cNvCxnSpPr>
            <p:nvPr/>
          </p:nvCxnSpPr>
          <p:spPr>
            <a:xfrm>
              <a:off x="3101574" y="4035426"/>
              <a:ext cx="829076" cy="3603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6F8D34-832A-4ABA-9930-A0AB93576632}"/>
              </a:ext>
            </a:extLst>
          </p:cNvPr>
          <p:cNvGrpSpPr>
            <a:grpSpLocks/>
          </p:cNvGrpSpPr>
          <p:nvPr/>
        </p:nvGrpSpPr>
        <p:grpSpPr bwMode="auto">
          <a:xfrm>
            <a:off x="6018227" y="2273300"/>
            <a:ext cx="3821112" cy="715963"/>
            <a:chOff x="4567238" y="2282825"/>
            <a:chExt cx="3821112" cy="715963"/>
          </a:xfrm>
        </p:grpSpPr>
        <p:sp>
          <p:nvSpPr>
            <p:cNvPr id="17" name="TextBox 29">
              <a:extLst>
                <a:ext uri="{FF2B5EF4-FFF2-40B4-BE49-F238E27FC236}">
                  <a16:creationId xmlns:a16="http://schemas.microsoft.com/office/drawing/2014/main" id="{A0C9E47F-80E1-4A53-B379-451C0B844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675" y="2282825"/>
              <a:ext cx="34956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candle reminds Christians of Jesus, light of the world.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337339A-D2AD-4BB5-9727-03A4F61681CB}"/>
                </a:ext>
              </a:extLst>
            </p:cNvPr>
            <p:cNvCxnSpPr/>
            <p:nvPr/>
          </p:nvCxnSpPr>
          <p:spPr>
            <a:xfrm flipH="1">
              <a:off x="4567238" y="2684463"/>
              <a:ext cx="839787" cy="3143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2688F-857D-4E78-AB48-5451B922EB9A}"/>
              </a:ext>
            </a:extLst>
          </p:cNvPr>
          <p:cNvGrpSpPr>
            <a:grpSpLocks/>
          </p:cNvGrpSpPr>
          <p:nvPr/>
        </p:nvGrpSpPr>
        <p:grpSpPr bwMode="auto">
          <a:xfrm>
            <a:off x="6423039" y="4572001"/>
            <a:ext cx="3416300" cy="1265237"/>
            <a:chOff x="4972050" y="4581526"/>
            <a:chExt cx="3416300" cy="1265237"/>
          </a:xfrm>
        </p:grpSpPr>
        <p:sp>
          <p:nvSpPr>
            <p:cNvPr id="20" name="TextBox 27">
              <a:extLst>
                <a:ext uri="{FF2B5EF4-FFF2-40B4-BE49-F238E27FC236}">
                  <a16:creationId xmlns:a16="http://schemas.microsoft.com/office/drawing/2014/main" id="{B914462D-FD3D-4888-A190-68952938B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2050" y="5200650"/>
              <a:ext cx="34163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sweets or dried fruit represent all of God’s creations. 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677B349-C451-497E-B720-450D597B59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51511" y="4581526"/>
              <a:ext cx="112728" cy="581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BA816A5-F6EE-413B-AFA3-FDCC9D30BAEB}"/>
              </a:ext>
            </a:extLst>
          </p:cNvPr>
          <p:cNvCxnSpPr>
            <a:cxnSpLocks/>
          </p:cNvCxnSpPr>
          <p:nvPr/>
        </p:nvCxnSpPr>
        <p:spPr bwMode="auto">
          <a:xfrm>
            <a:off x="2983329" y="2925762"/>
            <a:ext cx="1891497" cy="5032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6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B95A-7431-4332-A18D-68276473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Advent Calendars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0A516D-20F6-4DE0-A805-86A28984E921}"/>
              </a:ext>
            </a:extLst>
          </p:cNvPr>
          <p:cNvSpPr/>
          <p:nvPr/>
        </p:nvSpPr>
        <p:spPr>
          <a:xfrm>
            <a:off x="2279651" y="1822597"/>
            <a:ext cx="5838096" cy="772107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Advent calendars start on the 1st of December and countdown to Christmas Eve.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FD26C3-0752-485C-8CB4-A48F17AB043E}"/>
              </a:ext>
            </a:extLst>
          </p:cNvPr>
          <p:cNvSpPr/>
          <p:nvPr/>
        </p:nvSpPr>
        <p:spPr>
          <a:xfrm>
            <a:off x="2279651" y="2855022"/>
            <a:ext cx="5284422" cy="772107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Each day a door is opened and shows a Christmas picture.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A31612-02CD-4D1F-B0E2-17DCD43ABAE1}"/>
              </a:ext>
            </a:extLst>
          </p:cNvPr>
          <p:cNvSpPr/>
          <p:nvPr/>
        </p:nvSpPr>
        <p:spPr>
          <a:xfrm>
            <a:off x="2279651" y="3890437"/>
            <a:ext cx="5217311" cy="772107"/>
          </a:xfrm>
          <a:prstGeom prst="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Some Advent calendars have a chocolate </a:t>
            </a:r>
            <a:br>
              <a:rPr lang="en-GB" dirty="0"/>
            </a:br>
            <a:r>
              <a:rPr lang="en-GB" dirty="0"/>
              <a:t>treat hidden behind each door!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9EA9578-045C-4648-BD31-362AF17D2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47" y="1562279"/>
            <a:ext cx="3569203" cy="413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36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4889-A36D-4028-9B63-AA0E35FC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755731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Advent Around the World </a:t>
            </a:r>
            <a:br>
              <a:rPr lang="en-GB" dirty="0"/>
            </a:br>
            <a:r>
              <a:rPr lang="en-GB" dirty="0"/>
              <a:t>Germany</a:t>
            </a:r>
            <a:endParaRPr lang="en-A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B70586-9183-4E91-8501-DFABABED9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16" y="2032001"/>
            <a:ext cx="187166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281B2C-E595-4D6D-A52D-B665E558A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416" y="22621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In Germany, at Advent you need to check your shoes before putting them 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C6B6DA-33F9-4FDB-9906-EB9E003EC3A5}"/>
              </a:ext>
            </a:extLst>
          </p:cNvPr>
          <p:cNvSpPr/>
          <p:nvPr/>
        </p:nvSpPr>
        <p:spPr>
          <a:xfrm>
            <a:off x="3478636" y="3949702"/>
            <a:ext cx="6274965" cy="772107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/>
            <a:r>
              <a:rPr lang="en-GB" dirty="0"/>
              <a:t>On the 6th December, Saint Nikolaus comes and puts sweets in children's shoes during the night.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56149E-7792-479D-828E-F2019F0CB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6" y="3606545"/>
            <a:ext cx="2462603" cy="24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4889-A36D-4028-9B63-AA0E35FC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755731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Advent Around the World </a:t>
            </a:r>
            <a:br>
              <a:rPr lang="en-GB" dirty="0"/>
            </a:br>
            <a:r>
              <a:rPr lang="en-GB" dirty="0"/>
              <a:t>Denmark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281B2C-E595-4D6D-A52D-B665E558A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011" y="2384601"/>
            <a:ext cx="3232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In Denmark, families burn calendar candles.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C6B6DA-33F9-4FDB-9906-EB9E003EC3A5}"/>
              </a:ext>
            </a:extLst>
          </p:cNvPr>
          <p:cNvSpPr/>
          <p:nvPr/>
        </p:nvSpPr>
        <p:spPr>
          <a:xfrm>
            <a:off x="3317177" y="4092314"/>
            <a:ext cx="6274965" cy="772107"/>
          </a:xfrm>
          <a:prstGeom prst="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/>
            <a:r>
              <a:rPr lang="en-GB" dirty="0"/>
              <a:t>The candle is burnt a little each night until it is finished on Christmas Eve.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7575A-8DB8-43A8-BDBD-9CB8F82B3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27" y="2099113"/>
            <a:ext cx="1871663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3E669CAF-EA4B-4CBE-822A-5615DD5D8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59" y="2297893"/>
            <a:ext cx="10287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3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523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Twinkl</vt:lpstr>
      <vt:lpstr>Office Theme</vt:lpstr>
      <vt:lpstr>Exciting Writing</vt:lpstr>
      <vt:lpstr>What is Advent?</vt:lpstr>
      <vt:lpstr>When is Advent?</vt:lpstr>
      <vt:lpstr>How is Advent Celebrated?</vt:lpstr>
      <vt:lpstr>How is Advent Celebrated?</vt:lpstr>
      <vt:lpstr>Christingles</vt:lpstr>
      <vt:lpstr>Advent Calendars</vt:lpstr>
      <vt:lpstr>Advent Around the World  Germany</vt:lpstr>
      <vt:lpstr>Advent Around the World  Denmark</vt:lpstr>
      <vt:lpstr>Advent Around the World  Finland</vt:lpstr>
      <vt:lpstr>PowerPoint Presentation</vt:lpstr>
      <vt:lpstr>PowerPoint Presentation</vt:lpstr>
      <vt:lpstr>Can you think of words for advent?</vt:lpstr>
      <vt:lpstr>Task: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Exciting Writing</dc:title>
  <dc:creator>Gemma Bleakley</dc:creator>
  <cp:lastModifiedBy>Gemma Bleakley</cp:lastModifiedBy>
  <cp:revision>1</cp:revision>
  <dcterms:created xsi:type="dcterms:W3CDTF">2021-11-28T15:27:00Z</dcterms:created>
  <dcterms:modified xsi:type="dcterms:W3CDTF">2021-11-28T15:36:07Z</dcterms:modified>
</cp:coreProperties>
</file>