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78" y="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65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75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5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17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27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38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5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315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8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17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530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6E758-12B0-4A92-A222-28630AC0B20B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01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Jjjzlrdtg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08801" y="130289"/>
            <a:ext cx="4175908" cy="1681577"/>
          </a:xfrm>
        </p:spPr>
        <p:txBody>
          <a:bodyPr>
            <a:noAutofit/>
          </a:bodyPr>
          <a:lstStyle/>
          <a:p>
            <a:r>
              <a:rPr lang="en-GB" sz="3200" b="1" dirty="0" err="1" smtClean="0"/>
              <a:t>Spag</a:t>
            </a:r>
            <a:r>
              <a:rPr lang="en-GB" sz="3200" b="1" dirty="0" smtClean="0"/>
              <a:t> Focus</a:t>
            </a:r>
            <a:br>
              <a:rPr lang="en-GB" sz="3200" b="1" dirty="0" smtClean="0"/>
            </a:br>
            <a:r>
              <a:rPr lang="en-GB" sz="3200" b="1" dirty="0" smtClean="0"/>
              <a:t>Homophones- there, their, they’re. </a:t>
            </a:r>
            <a:endParaRPr lang="en-GB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533" y="2370667"/>
            <a:ext cx="8280400" cy="310162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 bet the cub scouts will be tired tomorrow! First, _______ going</a:t>
            </a:r>
          </a:p>
          <a:p>
            <a:r>
              <a:rPr lang="en-GB" dirty="0" smtClean="0"/>
              <a:t> to hike to the top of the hill, carrying _________ backpacks and</a:t>
            </a:r>
          </a:p>
          <a:p>
            <a:r>
              <a:rPr lang="en-GB" dirty="0" smtClean="0"/>
              <a:t> ___________ tents. When they get __________, __________</a:t>
            </a:r>
          </a:p>
          <a:p>
            <a:r>
              <a:rPr lang="en-GB" dirty="0" smtClean="0"/>
              <a:t> going to have to set up the camp before they cook _________</a:t>
            </a:r>
          </a:p>
          <a:p>
            <a:r>
              <a:rPr lang="en-GB" dirty="0" smtClean="0"/>
              <a:t> dinner. </a:t>
            </a:r>
          </a:p>
          <a:p>
            <a:endParaRPr lang="en-GB" dirty="0"/>
          </a:p>
          <a:p>
            <a:r>
              <a:rPr lang="en-GB" b="1" dirty="0" smtClean="0">
                <a:solidFill>
                  <a:srgbClr val="FF0000"/>
                </a:solidFill>
              </a:rPr>
              <a:t>Use the right homophones to complete this paragraph. 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267" y="186267"/>
            <a:ext cx="5511799" cy="1050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>
              <a:lnSpc>
                <a:spcPct val="115000"/>
              </a:lnSpc>
              <a:spcAft>
                <a:spcPts val="0"/>
              </a:spcAft>
            </a:pPr>
            <a:r>
              <a:rPr lang="en-GB" sz="1200" u="sng" dirty="0">
                <a:latin typeface="Comic Sans MS" panose="030F0702030302020204" pitchFamily="66" charset="0"/>
              </a:rPr>
              <a:t>L.O: To </a:t>
            </a:r>
            <a:r>
              <a:rPr lang="en-GB" sz="1200" u="sng" dirty="0" smtClean="0">
                <a:latin typeface="Comic Sans MS" panose="030F0702030302020204" pitchFamily="66" charset="0"/>
              </a:rPr>
              <a:t>prepare poems to read aloud and to perform, showing understanding through intonation, tone, volume and action.</a:t>
            </a:r>
            <a:r>
              <a:rPr lang="en-GB" sz="1200" dirty="0" smtClean="0">
                <a:latin typeface="Comic Sans MS" panose="030F0702030302020204" pitchFamily="66" charset="0"/>
              </a:rPr>
              <a:t> 07.12.21</a:t>
            </a:r>
          </a:p>
          <a:p>
            <a:pPr marL="90170">
              <a:lnSpc>
                <a:spcPct val="115000"/>
              </a:lnSpc>
              <a:spcAft>
                <a:spcPts val="0"/>
              </a:spcAft>
            </a:pP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909788"/>
              </p:ext>
            </p:extLst>
          </p:nvPr>
        </p:nvGraphicFramePr>
        <p:xfrm>
          <a:off x="364131" y="687173"/>
          <a:ext cx="5952002" cy="1127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3255">
                  <a:extLst>
                    <a:ext uri="{9D8B030D-6E8A-4147-A177-3AD203B41FA5}">
                      <a16:colId xmlns:a16="http://schemas.microsoft.com/office/drawing/2014/main" val="751227985"/>
                    </a:ext>
                  </a:extLst>
                </a:gridCol>
                <a:gridCol w="4549881">
                  <a:extLst>
                    <a:ext uri="{9D8B030D-6E8A-4147-A177-3AD203B41FA5}">
                      <a16:colId xmlns:a16="http://schemas.microsoft.com/office/drawing/2014/main" val="747719342"/>
                    </a:ext>
                  </a:extLst>
                </a:gridCol>
                <a:gridCol w="668866">
                  <a:extLst>
                    <a:ext uri="{9D8B030D-6E8A-4147-A177-3AD203B41FA5}">
                      <a16:colId xmlns:a16="http://schemas.microsoft.com/office/drawing/2014/main" val="1176551723"/>
                    </a:ext>
                  </a:extLst>
                </a:gridCol>
              </a:tblGrid>
              <a:tr h="81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u="sng">
                          <a:effectLst/>
                        </a:rPr>
                        <a:t>Self- Assessment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700" u="sng">
                          <a:effectLst/>
                        </a:rPr>
                        <a:t>Success Criteria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u="sng">
                          <a:effectLst/>
                        </a:rPr>
                        <a:t>Teacher Assessment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2171385"/>
                  </a:ext>
                </a:extLst>
              </a:tr>
              <a:tr h="1244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</a:rPr>
                        <a:t>Must: I can work with a partner to identify rhyming words and patterns.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3124364"/>
                  </a:ext>
                </a:extLst>
              </a:tr>
              <a:tr h="1263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omic Sans MS" panose="030F0702030302020204" pitchFamily="66" charset="0"/>
                        </a:rPr>
                        <a:t>Should: I can read the poem with my partner </a:t>
                      </a: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</a:rPr>
                        <a:t>and discuss and try to deduce the author’s meaning.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6019606"/>
                  </a:ext>
                </a:extLst>
              </a:tr>
              <a:tr h="1263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omic Sans MS" panose="030F0702030302020204" pitchFamily="66" charset="0"/>
                        </a:rPr>
                        <a:t>Could: Together we can </a:t>
                      </a: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</a:rPr>
                        <a:t>consider how best to perform the poem using our voices, body language and facial expressions.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7680066"/>
                  </a:ext>
                </a:extLst>
              </a:tr>
              <a:tr h="1263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omic Sans MS" panose="030F0702030302020204" pitchFamily="66" charset="0"/>
                        </a:rPr>
                        <a:t>Even better if… </a:t>
                      </a: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</a:rPr>
                        <a:t>I can perform the poem with a clear voice, in role.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u="none" strike="noStrike" dirty="0"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3728039"/>
                  </a:ext>
                </a:extLst>
              </a:tr>
            </a:tbl>
          </a:graphicData>
        </a:graphic>
      </p:graphicFrame>
      <p:pic>
        <p:nvPicPr>
          <p:cNvPr id="1026" name="Picture 2" descr="Their There They&amp;#39;re Grammar Police&amp;quot; Poster by oliviaossege | Redbub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0" t="25778" r="18978" b="25422"/>
          <a:stretch/>
        </p:blipFill>
        <p:spPr bwMode="auto">
          <a:xfrm>
            <a:off x="9186010" y="2497667"/>
            <a:ext cx="2819972" cy="2988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81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287867"/>
            <a:ext cx="4800600" cy="636693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GB" sz="3100" b="1" u="sng" dirty="0"/>
              <a:t>WHITE HORSES</a:t>
            </a:r>
          </a:p>
          <a:p>
            <a:pPr marL="0" indent="0" algn="ctr">
              <a:buNone/>
            </a:pPr>
            <a:endParaRPr lang="en-GB" sz="1400" b="1" u="sng" dirty="0"/>
          </a:p>
          <a:p>
            <a:pPr marL="0" indent="0" algn="ctr">
              <a:buNone/>
            </a:pPr>
            <a:r>
              <a:rPr lang="en-GB" sz="3100" b="1" dirty="0"/>
              <a:t>Far out to sea </a:t>
            </a:r>
          </a:p>
          <a:p>
            <a:pPr marL="0" indent="0" algn="ctr">
              <a:buNone/>
            </a:pPr>
            <a:r>
              <a:rPr lang="en-GB" sz="3100" b="1" dirty="0"/>
              <a:t>There are horses to ride,</a:t>
            </a:r>
          </a:p>
          <a:p>
            <a:pPr marL="0" indent="0" algn="ctr">
              <a:buNone/>
            </a:pPr>
            <a:r>
              <a:rPr lang="en-GB" sz="3100" b="1" dirty="0"/>
              <a:t>Little white horses</a:t>
            </a:r>
          </a:p>
          <a:p>
            <a:pPr marL="0" indent="0" algn="ctr">
              <a:buNone/>
            </a:pPr>
            <a:r>
              <a:rPr lang="en-GB" sz="3100" b="1" dirty="0"/>
              <a:t>That race with the tide.</a:t>
            </a:r>
          </a:p>
          <a:p>
            <a:pPr marL="0" indent="0" algn="ctr">
              <a:buNone/>
            </a:pPr>
            <a:endParaRPr lang="en-GB" sz="1800" b="1" dirty="0"/>
          </a:p>
          <a:p>
            <a:pPr marL="0" indent="0" algn="ctr">
              <a:buNone/>
            </a:pPr>
            <a:r>
              <a:rPr lang="en-GB" sz="3100" b="1" dirty="0"/>
              <a:t>Their tossing manes</a:t>
            </a:r>
          </a:p>
          <a:p>
            <a:pPr marL="0" indent="0" algn="ctr">
              <a:buNone/>
            </a:pPr>
            <a:r>
              <a:rPr lang="en-GB" sz="3100" b="1" dirty="0"/>
              <a:t>Are the white sea-foam,</a:t>
            </a:r>
          </a:p>
          <a:p>
            <a:pPr marL="0" indent="0" algn="ctr">
              <a:buNone/>
            </a:pPr>
            <a:r>
              <a:rPr lang="en-GB" sz="3100" b="1" dirty="0"/>
              <a:t>And the lashing winds</a:t>
            </a:r>
          </a:p>
          <a:p>
            <a:pPr marL="0" indent="0" algn="ctr">
              <a:buNone/>
            </a:pPr>
            <a:r>
              <a:rPr lang="en-GB" sz="3100" b="1" dirty="0"/>
              <a:t>Are driving them home-</a:t>
            </a:r>
          </a:p>
          <a:p>
            <a:pPr marL="0" indent="0" algn="ctr">
              <a:buNone/>
            </a:pPr>
            <a:endParaRPr lang="en-GB" sz="1800" b="1" dirty="0"/>
          </a:p>
          <a:p>
            <a:pPr marL="0" indent="0" algn="ctr">
              <a:buNone/>
            </a:pPr>
            <a:r>
              <a:rPr lang="en-GB" sz="3100" b="1" dirty="0"/>
              <a:t>To shadowy stables</a:t>
            </a:r>
          </a:p>
          <a:p>
            <a:pPr marL="0" indent="0" algn="ctr">
              <a:buNone/>
            </a:pPr>
            <a:r>
              <a:rPr lang="en-GB" sz="3100" b="1" dirty="0"/>
              <a:t>Fast they must flee, </a:t>
            </a:r>
          </a:p>
          <a:p>
            <a:pPr marL="0" indent="0" algn="ctr">
              <a:buNone/>
            </a:pPr>
            <a:r>
              <a:rPr lang="en-GB" sz="3100" b="1" dirty="0"/>
              <a:t>To the great green </a:t>
            </a:r>
            <a:r>
              <a:rPr lang="en-GB" sz="3100" b="1" dirty="0" smtClean="0"/>
              <a:t>caverns</a:t>
            </a:r>
          </a:p>
          <a:p>
            <a:pPr marL="0" indent="0" algn="ctr">
              <a:buNone/>
            </a:pPr>
            <a:r>
              <a:rPr lang="en-GB" sz="3100" b="1" dirty="0"/>
              <a:t>Down under the sea.</a:t>
            </a:r>
          </a:p>
          <a:p>
            <a:pPr marL="0" indent="0" algn="ctr">
              <a:buNone/>
            </a:pPr>
            <a:endParaRPr lang="en-GB" sz="1500" b="1" dirty="0"/>
          </a:p>
          <a:p>
            <a:pPr marL="0" indent="0" algn="ctr">
              <a:buNone/>
            </a:pPr>
            <a:r>
              <a:rPr lang="en-GB" sz="3100" b="1" dirty="0"/>
              <a:t>by Irene F. </a:t>
            </a:r>
            <a:r>
              <a:rPr lang="en-GB" sz="3100" b="1" dirty="0" err="1"/>
              <a:t>Pawsey</a:t>
            </a:r>
            <a:endParaRPr lang="en-GB" sz="3100" b="1" dirty="0"/>
          </a:p>
          <a:p>
            <a:pPr marL="0" indent="0" algn="ctr">
              <a:buNone/>
            </a:pPr>
            <a:endParaRPr lang="en-GB" b="1" u="sng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851400" y="3911600"/>
            <a:ext cx="66929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What do you notice about this poem? </a:t>
            </a:r>
          </a:p>
          <a:p>
            <a:endParaRPr lang="en-GB" sz="2800" dirty="0" smtClean="0"/>
          </a:p>
          <a:p>
            <a:r>
              <a:rPr lang="en-GB" sz="2800" dirty="0" smtClean="0"/>
              <a:t>What features of poetry writing has the poet used?</a:t>
            </a:r>
          </a:p>
          <a:p>
            <a:endParaRPr lang="en-GB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4533900" y="3708400"/>
            <a:ext cx="7162800" cy="215900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36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1833" y="484474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400" b="1" dirty="0">
                <a:solidFill>
                  <a:srgbClr val="000000"/>
                </a:solidFill>
              </a:rPr>
              <a:t>There are big waves</a:t>
            </a:r>
          </a:p>
          <a:p>
            <a:pPr algn="ctr"/>
            <a:endParaRPr lang="en-GB" sz="2400" dirty="0">
              <a:solidFill>
                <a:srgbClr val="000000"/>
              </a:solidFill>
            </a:endParaRP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There are big waves and little waves,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Green waves and blue,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Waves you can jump over, 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Waves you dive thro',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Waves that rise up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Like a great water wall,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Waves that swell softly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And don't break at all,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Waves that can whisper,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Waves that can roar,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And tiny waves that run at you</a:t>
            </a: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Running on the shore.</a:t>
            </a:r>
          </a:p>
          <a:p>
            <a:pPr algn="ctr"/>
            <a:endParaRPr lang="en-GB" sz="2400" dirty="0">
              <a:solidFill>
                <a:srgbClr val="000000"/>
              </a:solidFill>
            </a:endParaRPr>
          </a:p>
          <a:p>
            <a:pPr algn="ctr"/>
            <a:r>
              <a:rPr lang="en-GB" sz="2400" dirty="0">
                <a:solidFill>
                  <a:srgbClr val="000000"/>
                </a:solidFill>
              </a:rPr>
              <a:t>by Eleanor </a:t>
            </a:r>
            <a:r>
              <a:rPr lang="en-GB" sz="2400" dirty="0" err="1">
                <a:solidFill>
                  <a:srgbClr val="000000"/>
                </a:solidFill>
              </a:rPr>
              <a:t>Farjeon</a:t>
            </a:r>
            <a:r>
              <a:rPr lang="en-GB" sz="24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4200" y="1257300"/>
            <a:ext cx="5031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do you notice about this poem? </a:t>
            </a:r>
          </a:p>
          <a:p>
            <a:endParaRPr lang="en-GB" sz="2400" dirty="0" smtClean="0"/>
          </a:p>
          <a:p>
            <a:r>
              <a:rPr lang="en-GB" sz="2400" dirty="0" smtClean="0"/>
              <a:t>What do you think the central theme of this poem is about?</a:t>
            </a:r>
            <a:endParaRPr lang="en-GB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69900" y="1104900"/>
            <a:ext cx="5384800" cy="215900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405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Task- To prepare a poem for performance.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19301"/>
            <a:ext cx="10515600" cy="4157662"/>
          </a:xfrm>
        </p:spPr>
        <p:txBody>
          <a:bodyPr/>
          <a:lstStyle/>
          <a:p>
            <a:r>
              <a:rPr lang="en-GB" dirty="0" smtClean="0"/>
              <a:t>Working in groups of 3-4, choose one of the two poems we have read and plan how you will perform this. 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You can add interest to your performance by using movement and instruments. </a:t>
            </a:r>
          </a:p>
          <a:p>
            <a:r>
              <a:rPr lang="en-GB" dirty="0" smtClean="0">
                <a:solidFill>
                  <a:schemeClr val="accent5"/>
                </a:solidFill>
              </a:rPr>
              <a:t>Remember the most important part of your performance is the poetry. It is essential your audience can clearly hear the words. </a:t>
            </a:r>
          </a:p>
          <a:p>
            <a:r>
              <a:rPr lang="en-GB" dirty="0" smtClean="0"/>
              <a:t>Listen briefly to this video of the sounds of the sea. How cloud you integrate this into your performance? </a:t>
            </a:r>
          </a:p>
          <a:p>
            <a:r>
              <a:rPr lang="en-GB" dirty="0">
                <a:hlinkClick r:id="rId2"/>
              </a:rPr>
              <a:t>https://www.youtube.com/watch?v=4JjjzlrdtgA</a:t>
            </a:r>
            <a:r>
              <a:rPr lang="en-GB" dirty="0"/>
              <a:t> </a:t>
            </a:r>
          </a:p>
          <a:p>
            <a:endParaRPr lang="en-GB" dirty="0" smtClean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985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Peer- 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As an audience, listen carefully to each group as they perform. </a:t>
            </a:r>
          </a:p>
          <a:p>
            <a:pPr marL="0" indent="0">
              <a:buNone/>
            </a:pPr>
            <a:r>
              <a:rPr lang="en-GB" dirty="0" smtClean="0"/>
              <a:t>Be prepared to give constructive feedback to each group, explaining things you liked and things you thought might be improved. </a:t>
            </a:r>
          </a:p>
        </p:txBody>
      </p:sp>
      <p:pic>
        <p:nvPicPr>
          <p:cNvPr id="2050" name="Picture 2" descr="the audience | arts•me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075" y="3914774"/>
            <a:ext cx="7820025" cy="232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673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7714</TotalTime>
  <Words>469</Words>
  <Application>Microsoft Office PowerPoint</Application>
  <PresentationFormat>Widescreen</PresentationFormat>
  <Paragraphs>73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Tahoma</vt:lpstr>
      <vt:lpstr>Times New Roman</vt:lpstr>
      <vt:lpstr>Office Theme</vt:lpstr>
      <vt:lpstr>Spag Focus Homophones- there, their, they’re. </vt:lpstr>
      <vt:lpstr>PowerPoint Presentation</vt:lpstr>
      <vt:lpstr>PowerPoint Presentation</vt:lpstr>
      <vt:lpstr>Task- To prepare a poem for performance. </vt:lpstr>
      <vt:lpstr>Peer- Assessment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40</cp:revision>
  <dcterms:created xsi:type="dcterms:W3CDTF">2021-11-18T18:54:37Z</dcterms:created>
  <dcterms:modified xsi:type="dcterms:W3CDTF">2021-12-03T10:22:42Z</dcterms:modified>
</cp:coreProperties>
</file>