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59" r:id="rId6"/>
    <p:sldId id="26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7" d="100"/>
          <a:sy n="77" d="100"/>
        </p:scale>
        <p:origin x="91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41AD8C0-49F2-4E19-9AA9-CE0B6C68191E}" type="datetimeFigureOut">
              <a:rPr lang="en-GB" smtClean="0"/>
              <a:t>24/09/2021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BDB8FE-2512-472E-80A8-7B41FDF2F3F8}" type="slidenum">
              <a:rPr lang="en-GB" smtClean="0"/>
              <a:t>‹#›</a:t>
            </a:fld>
            <a:endParaRPr lang="en-GB"/>
          </a:p>
        </p:txBody>
      </p:sp>
    </p:spTree>
    <p:extLst>
      <p:ext uri="{BB962C8B-B14F-4D97-AF65-F5344CB8AC3E}">
        <p14:creationId xmlns:p14="http://schemas.microsoft.com/office/powerpoint/2010/main" val="3044239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41AD8C0-49F2-4E19-9AA9-CE0B6C68191E}" type="datetimeFigureOut">
              <a:rPr lang="en-GB" smtClean="0"/>
              <a:t>24/09/2021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BDB8FE-2512-472E-80A8-7B41FDF2F3F8}" type="slidenum">
              <a:rPr lang="en-GB" smtClean="0"/>
              <a:t>‹#›</a:t>
            </a:fld>
            <a:endParaRPr lang="en-GB"/>
          </a:p>
        </p:txBody>
      </p:sp>
    </p:spTree>
    <p:extLst>
      <p:ext uri="{BB962C8B-B14F-4D97-AF65-F5344CB8AC3E}">
        <p14:creationId xmlns:p14="http://schemas.microsoft.com/office/powerpoint/2010/main" val="1244047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41AD8C0-49F2-4E19-9AA9-CE0B6C68191E}" type="datetimeFigureOut">
              <a:rPr lang="en-GB" smtClean="0"/>
              <a:t>24/09/2021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BDB8FE-2512-472E-80A8-7B41FDF2F3F8}" type="slidenum">
              <a:rPr lang="en-GB" smtClean="0"/>
              <a:t>‹#›</a:t>
            </a:fld>
            <a:endParaRPr lang="en-GB"/>
          </a:p>
        </p:txBody>
      </p:sp>
    </p:spTree>
    <p:extLst>
      <p:ext uri="{BB962C8B-B14F-4D97-AF65-F5344CB8AC3E}">
        <p14:creationId xmlns:p14="http://schemas.microsoft.com/office/powerpoint/2010/main" val="2806011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41AD8C0-49F2-4E19-9AA9-CE0B6C68191E}" type="datetimeFigureOut">
              <a:rPr lang="en-GB" smtClean="0"/>
              <a:t>24/09/2021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BDB8FE-2512-472E-80A8-7B41FDF2F3F8}" type="slidenum">
              <a:rPr lang="en-GB" smtClean="0"/>
              <a:t>‹#›</a:t>
            </a:fld>
            <a:endParaRPr lang="en-GB"/>
          </a:p>
        </p:txBody>
      </p:sp>
    </p:spTree>
    <p:extLst>
      <p:ext uri="{BB962C8B-B14F-4D97-AF65-F5344CB8AC3E}">
        <p14:creationId xmlns:p14="http://schemas.microsoft.com/office/powerpoint/2010/main" val="282584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41AD8C0-49F2-4E19-9AA9-CE0B6C68191E}" type="datetimeFigureOut">
              <a:rPr lang="en-GB" smtClean="0"/>
              <a:t>24/09/2021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BDB8FE-2512-472E-80A8-7B41FDF2F3F8}" type="slidenum">
              <a:rPr lang="en-GB" smtClean="0"/>
              <a:t>‹#›</a:t>
            </a:fld>
            <a:endParaRPr lang="en-GB"/>
          </a:p>
        </p:txBody>
      </p:sp>
    </p:spTree>
    <p:extLst>
      <p:ext uri="{BB962C8B-B14F-4D97-AF65-F5344CB8AC3E}">
        <p14:creationId xmlns:p14="http://schemas.microsoft.com/office/powerpoint/2010/main" val="510784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41AD8C0-49F2-4E19-9AA9-CE0B6C68191E}" type="datetimeFigureOut">
              <a:rPr lang="en-GB" smtClean="0"/>
              <a:t>24/09/2021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BDB8FE-2512-472E-80A8-7B41FDF2F3F8}" type="slidenum">
              <a:rPr lang="en-GB" smtClean="0"/>
              <a:t>‹#›</a:t>
            </a:fld>
            <a:endParaRPr lang="en-GB"/>
          </a:p>
        </p:txBody>
      </p:sp>
    </p:spTree>
    <p:extLst>
      <p:ext uri="{BB962C8B-B14F-4D97-AF65-F5344CB8AC3E}">
        <p14:creationId xmlns:p14="http://schemas.microsoft.com/office/powerpoint/2010/main" val="2960704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41AD8C0-49F2-4E19-9AA9-CE0B6C68191E}" type="datetimeFigureOut">
              <a:rPr lang="en-GB" smtClean="0"/>
              <a:t>24/09/2021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8BDB8FE-2512-472E-80A8-7B41FDF2F3F8}" type="slidenum">
              <a:rPr lang="en-GB" smtClean="0"/>
              <a:t>‹#›</a:t>
            </a:fld>
            <a:endParaRPr lang="en-GB"/>
          </a:p>
        </p:txBody>
      </p:sp>
    </p:spTree>
    <p:extLst>
      <p:ext uri="{BB962C8B-B14F-4D97-AF65-F5344CB8AC3E}">
        <p14:creationId xmlns:p14="http://schemas.microsoft.com/office/powerpoint/2010/main" val="2473244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41AD8C0-49F2-4E19-9AA9-CE0B6C68191E}" type="datetimeFigureOut">
              <a:rPr lang="en-GB" smtClean="0"/>
              <a:t>24/09/2021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8BDB8FE-2512-472E-80A8-7B41FDF2F3F8}" type="slidenum">
              <a:rPr lang="en-GB" smtClean="0"/>
              <a:t>‹#›</a:t>
            </a:fld>
            <a:endParaRPr lang="en-GB"/>
          </a:p>
        </p:txBody>
      </p:sp>
    </p:spTree>
    <p:extLst>
      <p:ext uri="{BB962C8B-B14F-4D97-AF65-F5344CB8AC3E}">
        <p14:creationId xmlns:p14="http://schemas.microsoft.com/office/powerpoint/2010/main" val="3588585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1AD8C0-49F2-4E19-9AA9-CE0B6C68191E}" type="datetimeFigureOut">
              <a:rPr lang="en-GB" smtClean="0"/>
              <a:t>24/09/2021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8BDB8FE-2512-472E-80A8-7B41FDF2F3F8}" type="slidenum">
              <a:rPr lang="en-GB" smtClean="0"/>
              <a:t>‹#›</a:t>
            </a:fld>
            <a:endParaRPr lang="en-GB"/>
          </a:p>
        </p:txBody>
      </p:sp>
    </p:spTree>
    <p:extLst>
      <p:ext uri="{BB962C8B-B14F-4D97-AF65-F5344CB8AC3E}">
        <p14:creationId xmlns:p14="http://schemas.microsoft.com/office/powerpoint/2010/main" val="2035707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41AD8C0-49F2-4E19-9AA9-CE0B6C68191E}" type="datetimeFigureOut">
              <a:rPr lang="en-GB" smtClean="0"/>
              <a:t>24/09/2021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BDB8FE-2512-472E-80A8-7B41FDF2F3F8}" type="slidenum">
              <a:rPr lang="en-GB" smtClean="0"/>
              <a:t>‹#›</a:t>
            </a:fld>
            <a:endParaRPr lang="en-GB"/>
          </a:p>
        </p:txBody>
      </p:sp>
    </p:spTree>
    <p:extLst>
      <p:ext uri="{BB962C8B-B14F-4D97-AF65-F5344CB8AC3E}">
        <p14:creationId xmlns:p14="http://schemas.microsoft.com/office/powerpoint/2010/main" val="3742037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41AD8C0-49F2-4E19-9AA9-CE0B6C68191E}" type="datetimeFigureOut">
              <a:rPr lang="en-GB" smtClean="0"/>
              <a:t>24/09/2021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BDB8FE-2512-472E-80A8-7B41FDF2F3F8}" type="slidenum">
              <a:rPr lang="en-GB" smtClean="0"/>
              <a:t>‹#›</a:t>
            </a:fld>
            <a:endParaRPr lang="en-GB"/>
          </a:p>
        </p:txBody>
      </p:sp>
    </p:spTree>
    <p:extLst>
      <p:ext uri="{BB962C8B-B14F-4D97-AF65-F5344CB8AC3E}">
        <p14:creationId xmlns:p14="http://schemas.microsoft.com/office/powerpoint/2010/main" val="1567324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1AD8C0-49F2-4E19-9AA9-CE0B6C68191E}" type="datetimeFigureOut">
              <a:rPr lang="en-GB" smtClean="0"/>
              <a:t>24/09/2021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BDB8FE-2512-472E-80A8-7B41FDF2F3F8}" type="slidenum">
              <a:rPr lang="en-GB" smtClean="0"/>
              <a:t>‹#›</a:t>
            </a:fld>
            <a:endParaRPr lang="en-GB"/>
          </a:p>
        </p:txBody>
      </p:sp>
    </p:spTree>
    <p:extLst>
      <p:ext uri="{BB962C8B-B14F-4D97-AF65-F5344CB8AC3E}">
        <p14:creationId xmlns:p14="http://schemas.microsoft.com/office/powerpoint/2010/main" val="1638060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GB"/>
          </a:p>
        </p:txBody>
      </p:sp>
      <p:pic>
        <p:nvPicPr>
          <p:cNvPr id="1026" name="Picture 2" descr="Ely Cathedral And Soham Church Soar Digital To New Heights | The CP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9427" y="715616"/>
            <a:ext cx="9753600" cy="5426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4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4052" y="315429"/>
            <a:ext cx="5184913" cy="1325563"/>
          </a:xfrm>
        </p:spPr>
        <p:txBody>
          <a:bodyPr/>
          <a:lstStyle/>
          <a:p>
            <a:r>
              <a:rPr lang="en-GB" dirty="0" err="1" smtClean="0"/>
              <a:t>Spag</a:t>
            </a:r>
            <a:r>
              <a:rPr lang="en-GB" dirty="0" smtClean="0"/>
              <a:t> Focus. </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90282441"/>
              </p:ext>
            </p:extLst>
          </p:nvPr>
        </p:nvGraphicFramePr>
        <p:xfrm>
          <a:off x="344681" y="342453"/>
          <a:ext cx="5141595" cy="1321437"/>
        </p:xfrm>
        <a:graphic>
          <a:graphicData uri="http://schemas.openxmlformats.org/drawingml/2006/table">
            <a:tbl>
              <a:tblPr firstRow="1" firstCol="1" bandRow="1">
                <a:tableStyleId>{5C22544A-7EE6-4342-B048-85BDC9FD1C3A}</a:tableStyleId>
              </a:tblPr>
              <a:tblGrid>
                <a:gridCol w="751840">
                  <a:extLst>
                    <a:ext uri="{9D8B030D-6E8A-4147-A177-3AD203B41FA5}">
                      <a16:colId xmlns:a16="http://schemas.microsoft.com/office/drawing/2014/main" val="2675340314"/>
                    </a:ext>
                  </a:extLst>
                </a:gridCol>
                <a:gridCol w="3685540">
                  <a:extLst>
                    <a:ext uri="{9D8B030D-6E8A-4147-A177-3AD203B41FA5}">
                      <a16:colId xmlns:a16="http://schemas.microsoft.com/office/drawing/2014/main" val="2193171969"/>
                    </a:ext>
                  </a:extLst>
                </a:gridCol>
                <a:gridCol w="704215">
                  <a:extLst>
                    <a:ext uri="{9D8B030D-6E8A-4147-A177-3AD203B41FA5}">
                      <a16:colId xmlns:a16="http://schemas.microsoft.com/office/drawing/2014/main" val="2829371329"/>
                    </a:ext>
                  </a:extLst>
                </a:gridCol>
              </a:tblGrid>
              <a:tr h="231775">
                <a:tc gridSpan="3">
                  <a:txBody>
                    <a:bodyPr/>
                    <a:lstStyle/>
                    <a:p>
                      <a:pPr>
                        <a:spcAft>
                          <a:spcPts val="0"/>
                        </a:spcAft>
                      </a:pPr>
                      <a:r>
                        <a:rPr lang="en-US" sz="800" u="sng">
                          <a:effectLst/>
                        </a:rPr>
                        <a:t>L.O: To write a play script.</a:t>
                      </a:r>
                      <a:endParaRPr lang="en-GB"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114370199"/>
                  </a:ext>
                </a:extLst>
              </a:tr>
              <a:tr h="101600">
                <a:tc>
                  <a:txBody>
                    <a:bodyPr/>
                    <a:lstStyle/>
                    <a:p>
                      <a:pPr>
                        <a:lnSpc>
                          <a:spcPct val="115000"/>
                        </a:lnSpc>
                        <a:spcAft>
                          <a:spcPts val="0"/>
                        </a:spcAft>
                      </a:pPr>
                      <a:r>
                        <a:rPr lang="en-GB" sz="800" u="sng">
                          <a:effectLst/>
                        </a:rPr>
                        <a:t>Self- Assessment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800" u="sng">
                          <a:effectLst/>
                        </a:rPr>
                        <a:t>Success Criteria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800" u="sng">
                          <a:effectLst/>
                        </a:rPr>
                        <a:t>Teacher Assessment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94372172"/>
                  </a:ext>
                </a:extLst>
              </a:tr>
              <a:tr h="140970">
                <a:tc>
                  <a:txBody>
                    <a:bodyPr/>
                    <a:lstStyle/>
                    <a:p>
                      <a:pPr>
                        <a:lnSpc>
                          <a:spcPct val="115000"/>
                        </a:lnSpc>
                        <a:spcAft>
                          <a:spcPts val="0"/>
                        </a:spcAft>
                      </a:pPr>
                      <a:r>
                        <a:rPr lang="en-GB" sz="800" u="none" strike="noStrike">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800">
                          <a:effectLst/>
                        </a:rPr>
                        <a:t>Must:</a:t>
                      </a:r>
                      <a:r>
                        <a:rPr lang="en-US" sz="700">
                          <a:effectLst/>
                        </a:rPr>
                        <a:t> </a:t>
                      </a:r>
                      <a:r>
                        <a:rPr lang="en-US" sz="800">
                          <a:effectLst/>
                        </a:rPr>
                        <a:t>I can write a scene based on a text.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800" u="none" strike="noStrike">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93932963"/>
                  </a:ext>
                </a:extLst>
              </a:tr>
              <a:tr h="46990">
                <a:tc>
                  <a:txBody>
                    <a:bodyPr/>
                    <a:lstStyle/>
                    <a:p>
                      <a:pPr>
                        <a:lnSpc>
                          <a:spcPct val="115000"/>
                        </a:lnSpc>
                        <a:spcAft>
                          <a:spcPts val="0"/>
                        </a:spcAft>
                      </a:pPr>
                      <a:r>
                        <a:rPr lang="en-GB" sz="800" u="none" strike="noStrike">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800">
                          <a:effectLst/>
                        </a:rPr>
                        <a:t>Should: I can use what the characters say to produce tension and fear.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800" u="none" strike="noStrike">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88353418"/>
                  </a:ext>
                </a:extLst>
              </a:tr>
              <a:tr h="156210">
                <a:tc>
                  <a:txBody>
                    <a:bodyPr/>
                    <a:lstStyle/>
                    <a:p>
                      <a:pPr>
                        <a:lnSpc>
                          <a:spcPct val="115000"/>
                        </a:lnSpc>
                        <a:spcAft>
                          <a:spcPts val="0"/>
                        </a:spcAft>
                      </a:pPr>
                      <a:r>
                        <a:rPr lang="en-GB" sz="800" u="none" strike="noStrike">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800">
                          <a:effectLst/>
                        </a:rPr>
                        <a:t>Could: </a:t>
                      </a:r>
                      <a:r>
                        <a:rPr lang="en-US" sz="800">
                          <a:effectLst/>
                        </a:rPr>
                        <a:t>I can include most of the features expected of this text type including scene and stage directions.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800" u="none" strike="noStrike">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33717050"/>
                  </a:ext>
                </a:extLst>
              </a:tr>
              <a:tr h="156210">
                <a:tc>
                  <a:txBody>
                    <a:bodyPr/>
                    <a:lstStyle/>
                    <a:p>
                      <a:pPr>
                        <a:lnSpc>
                          <a:spcPct val="115000"/>
                        </a:lnSpc>
                        <a:spcAft>
                          <a:spcPts val="0"/>
                        </a:spcAft>
                      </a:pPr>
                      <a:r>
                        <a:rPr lang="en-GB" sz="800" u="none" strike="noStrike">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800">
                          <a:effectLst/>
                        </a:rPr>
                        <a:t>Even better if… I can use the manner in which the characters speak to infer a level of formality.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800" u="none" strike="noStrike"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46891382"/>
                  </a:ext>
                </a:extLst>
              </a:tr>
            </a:tbl>
          </a:graphicData>
        </a:graphic>
      </p:graphicFrame>
      <p:sp>
        <p:nvSpPr>
          <p:cNvPr id="5" name="TextBox 4"/>
          <p:cNvSpPr txBox="1"/>
          <p:nvPr/>
        </p:nvSpPr>
        <p:spPr>
          <a:xfrm>
            <a:off x="298174" y="2246244"/>
            <a:ext cx="9750066" cy="2246769"/>
          </a:xfrm>
          <a:prstGeom prst="rect">
            <a:avLst/>
          </a:prstGeom>
          <a:noFill/>
        </p:spPr>
        <p:txBody>
          <a:bodyPr wrap="square" rtlCol="0">
            <a:spAutoFit/>
          </a:bodyPr>
          <a:lstStyle/>
          <a:p>
            <a:r>
              <a:rPr lang="en-GB" sz="2800" b="1" dirty="0" smtClean="0">
                <a:solidFill>
                  <a:srgbClr val="FF0000"/>
                </a:solidFill>
              </a:rPr>
              <a:t>Edit and </a:t>
            </a:r>
            <a:r>
              <a:rPr lang="en-GB" sz="2800" b="1" dirty="0">
                <a:solidFill>
                  <a:srgbClr val="FF0000"/>
                </a:solidFill>
              </a:rPr>
              <a:t>r</a:t>
            </a:r>
            <a:r>
              <a:rPr lang="en-GB" sz="2800" b="1" dirty="0" smtClean="0">
                <a:solidFill>
                  <a:srgbClr val="FF0000"/>
                </a:solidFill>
              </a:rPr>
              <a:t>e-write these sentences in standard English. </a:t>
            </a:r>
          </a:p>
          <a:p>
            <a:endParaRPr lang="en-GB" sz="2800" dirty="0"/>
          </a:p>
          <a:p>
            <a:r>
              <a:rPr lang="en-GB" sz="2800" dirty="0" smtClean="0"/>
              <a:t>You don’t know nothing about Eels Island! Yelled Spat. We should of done you in if you </a:t>
            </a:r>
            <a:r>
              <a:rPr lang="en-GB" sz="2800" dirty="0" err="1" smtClean="0"/>
              <a:t>dont</a:t>
            </a:r>
            <a:r>
              <a:rPr lang="en-GB" sz="2800" dirty="0" smtClean="0"/>
              <a:t> got no brains Dooby </a:t>
            </a:r>
            <a:r>
              <a:rPr lang="en-GB" sz="2800" dirty="0" err="1" smtClean="0"/>
              <a:t>aint</a:t>
            </a:r>
            <a:r>
              <a:rPr lang="en-GB" sz="2800" dirty="0" smtClean="0"/>
              <a:t> </a:t>
            </a:r>
            <a:r>
              <a:rPr lang="en-GB" sz="2800" dirty="0" err="1" smtClean="0"/>
              <a:t>gonna</a:t>
            </a:r>
            <a:r>
              <a:rPr lang="en-GB" sz="2800" dirty="0" smtClean="0"/>
              <a:t> watch you forever</a:t>
            </a:r>
            <a:endParaRPr lang="en-GB" sz="2800" dirty="0"/>
          </a:p>
        </p:txBody>
      </p:sp>
      <p:sp>
        <p:nvSpPr>
          <p:cNvPr id="6" name="Rectangle 5"/>
          <p:cNvSpPr/>
          <p:nvPr/>
        </p:nvSpPr>
        <p:spPr>
          <a:xfrm>
            <a:off x="8296744" y="4561841"/>
            <a:ext cx="3419061" cy="160108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8410713" y="4574871"/>
            <a:ext cx="3202167" cy="1569660"/>
          </a:xfrm>
          <a:prstGeom prst="rect">
            <a:avLst/>
          </a:prstGeom>
          <a:noFill/>
        </p:spPr>
        <p:txBody>
          <a:bodyPr wrap="square" rtlCol="0">
            <a:spAutoFit/>
          </a:bodyPr>
          <a:lstStyle/>
          <a:p>
            <a:r>
              <a:rPr lang="en-GB" sz="2400" dirty="0" smtClean="0"/>
              <a:t>Can you suggest a time when it might be more effective to not write using standard English?</a:t>
            </a:r>
            <a:endParaRPr lang="en-GB" sz="2400" dirty="0"/>
          </a:p>
        </p:txBody>
      </p:sp>
    </p:spTree>
    <p:extLst>
      <p:ext uri="{BB962C8B-B14F-4D97-AF65-F5344CB8AC3E}">
        <p14:creationId xmlns:p14="http://schemas.microsoft.com/office/powerpoint/2010/main" val="2555642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Let’s recap- what happened last in our story of Floodland?</a:t>
            </a:r>
            <a:endParaRPr lang="en-GB" dirty="0"/>
          </a:p>
        </p:txBody>
      </p:sp>
      <p:sp>
        <p:nvSpPr>
          <p:cNvPr id="3" name="Content Placeholder 2"/>
          <p:cNvSpPr>
            <a:spLocks noGrp="1"/>
          </p:cNvSpPr>
          <p:nvPr>
            <p:ph idx="1"/>
          </p:nvPr>
        </p:nvSpPr>
        <p:spPr>
          <a:xfrm>
            <a:off x="460514" y="1964773"/>
            <a:ext cx="10515600" cy="4351338"/>
          </a:xfrm>
        </p:spPr>
        <p:txBody>
          <a:bodyPr/>
          <a:lstStyle/>
          <a:p>
            <a:r>
              <a:rPr lang="en-GB" dirty="0" smtClean="0"/>
              <a:t>What do we know about the characters on Eels Island?</a:t>
            </a:r>
          </a:p>
          <a:p>
            <a:endParaRPr lang="en-GB" dirty="0" smtClean="0"/>
          </a:p>
          <a:p>
            <a:r>
              <a:rPr lang="en-GB" dirty="0" smtClean="0"/>
              <a:t>What do you predict will happen next?</a:t>
            </a:r>
            <a:endParaRPr lang="en-GB" dirty="0"/>
          </a:p>
          <a:p>
            <a:endParaRPr lang="en-GB" dirty="0"/>
          </a:p>
        </p:txBody>
      </p:sp>
      <p:pic>
        <p:nvPicPr>
          <p:cNvPr id="4098" name="Picture 2" descr="Floodland by Marcus Sedgwick | tygerta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9941" y="1848677"/>
            <a:ext cx="2693642" cy="3598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803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383" y="544029"/>
            <a:ext cx="7699513" cy="986597"/>
          </a:xfrm>
        </p:spPr>
        <p:txBody>
          <a:bodyPr>
            <a:noAutofit/>
          </a:bodyPr>
          <a:lstStyle/>
          <a:p>
            <a:r>
              <a:rPr lang="en-GB" sz="2800" dirty="0" smtClean="0"/>
              <a:t>With your talk partner, come up with as many features of a play script as you can in one minute. </a:t>
            </a:r>
            <a:endParaRPr lang="en-GB" sz="2800" dirty="0"/>
          </a:p>
        </p:txBody>
      </p:sp>
      <p:sp>
        <p:nvSpPr>
          <p:cNvPr id="3" name="Content Placeholder 2"/>
          <p:cNvSpPr>
            <a:spLocks noGrp="1"/>
          </p:cNvSpPr>
          <p:nvPr>
            <p:ph idx="1"/>
          </p:nvPr>
        </p:nvSpPr>
        <p:spPr>
          <a:xfrm>
            <a:off x="6013174" y="2004529"/>
            <a:ext cx="6178826" cy="1921428"/>
          </a:xfrm>
        </p:spPr>
        <p:txBody>
          <a:bodyPr/>
          <a:lstStyle/>
          <a:p>
            <a:r>
              <a:rPr lang="en-GB" dirty="0" smtClean="0"/>
              <a:t>What is the purpose of a play script?</a:t>
            </a:r>
          </a:p>
          <a:p>
            <a:r>
              <a:rPr lang="en-GB" dirty="0" smtClean="0"/>
              <a:t>What information will the actors and director need in order to perform your work effectively?</a:t>
            </a:r>
            <a:endParaRPr lang="en-GB" dirty="0"/>
          </a:p>
        </p:txBody>
      </p:sp>
      <p:pic>
        <p:nvPicPr>
          <p:cNvPr id="3074" name="Picture 2" descr="5 Top Acting Tips from Theatre Directors | Backst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975" y="1719108"/>
            <a:ext cx="4227582" cy="2147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19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39339" y="427382"/>
            <a:ext cx="4949687" cy="6127268"/>
          </a:xfrm>
        </p:spPr>
        <p:txBody>
          <a:bodyPr>
            <a:normAutofit/>
          </a:bodyPr>
          <a:lstStyle/>
          <a:p>
            <a:pPr marL="0" indent="0">
              <a:buNone/>
            </a:pPr>
            <a:r>
              <a:rPr lang="en-GB" sz="2400" dirty="0" smtClean="0"/>
              <a:t>First, refresh your memory of your scene from your plan. </a:t>
            </a:r>
          </a:p>
          <a:p>
            <a:endParaRPr lang="en-GB" sz="2400" dirty="0"/>
          </a:p>
          <a:p>
            <a:pPr marL="0" indent="0">
              <a:buNone/>
            </a:pPr>
            <a:r>
              <a:rPr lang="en-GB" sz="2400" dirty="0" smtClean="0"/>
              <a:t>Then we will write the beginning of a scene together to get you started.</a:t>
            </a:r>
          </a:p>
          <a:p>
            <a:endParaRPr lang="en-GB" sz="2400" dirty="0"/>
          </a:p>
          <a:p>
            <a:pPr marL="0" indent="0">
              <a:buNone/>
            </a:pPr>
            <a:r>
              <a:rPr lang="en-GB" sz="2400" dirty="0" smtClean="0"/>
              <a:t>Task: To write a scene in which Dooby, Spat and Munchkin find Zoe’s boat and hide it away. </a:t>
            </a:r>
          </a:p>
          <a:p>
            <a:pPr marL="0" indent="0">
              <a:buNone/>
            </a:pPr>
            <a:endParaRPr lang="en-GB" dirty="0"/>
          </a:p>
          <a:p>
            <a:pPr marL="0" indent="0">
              <a:buNone/>
            </a:pPr>
            <a:r>
              <a:rPr lang="en-GB" sz="1800" dirty="0" smtClean="0"/>
              <a:t>Challenge yourself to show something about each of the characters through their words and actions.  </a:t>
            </a:r>
            <a:endParaRPr lang="en-GB" sz="1800" dirty="0"/>
          </a:p>
        </p:txBody>
      </p:sp>
      <p:pic>
        <p:nvPicPr>
          <p:cNvPr id="4" name="Picture 3"/>
          <p:cNvPicPr>
            <a:picLocks noChangeAspect="1"/>
          </p:cNvPicPr>
          <p:nvPr/>
        </p:nvPicPr>
        <p:blipFill rotWithShape="1">
          <a:blip r:embed="rId2"/>
          <a:srcRect l="18508" t="19708" r="20081" b="2144"/>
          <a:stretch/>
        </p:blipFill>
        <p:spPr>
          <a:xfrm>
            <a:off x="149089" y="202604"/>
            <a:ext cx="6261650" cy="6108743"/>
          </a:xfrm>
          <a:prstGeom prst="rect">
            <a:avLst/>
          </a:prstGeom>
        </p:spPr>
      </p:pic>
      <p:sp>
        <p:nvSpPr>
          <p:cNvPr id="5" name="Rectangle 4"/>
          <p:cNvSpPr/>
          <p:nvPr/>
        </p:nvSpPr>
        <p:spPr>
          <a:xfrm>
            <a:off x="6539948" y="2763078"/>
            <a:ext cx="5257800" cy="28028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08321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Plenary</a:t>
            </a:r>
            <a:endParaRPr lang="en-GB" dirty="0"/>
          </a:p>
        </p:txBody>
      </p:sp>
      <p:sp>
        <p:nvSpPr>
          <p:cNvPr id="3" name="Content Placeholder 2"/>
          <p:cNvSpPr>
            <a:spLocks noGrp="1"/>
          </p:cNvSpPr>
          <p:nvPr>
            <p:ph idx="1"/>
          </p:nvPr>
        </p:nvSpPr>
        <p:spPr>
          <a:xfrm>
            <a:off x="838200" y="1825625"/>
            <a:ext cx="3564835" cy="4351338"/>
          </a:xfrm>
        </p:spPr>
        <p:txBody>
          <a:bodyPr/>
          <a:lstStyle/>
          <a:p>
            <a:pPr marL="0" indent="0">
              <a:buNone/>
            </a:pPr>
            <a:r>
              <a:rPr lang="en-GB" dirty="0" smtClean="0"/>
              <a:t>I will choose a few volunteers to perform their completed play script for the class. The rest of you will watch closely and try to suggest what the stage directions might have been from their actions. </a:t>
            </a:r>
          </a:p>
          <a:p>
            <a:pPr marL="0" indent="0">
              <a:buNone/>
            </a:pPr>
            <a:endParaRPr lang="en-GB" dirty="0"/>
          </a:p>
        </p:txBody>
      </p:sp>
      <p:sp>
        <p:nvSpPr>
          <p:cNvPr id="4" name="AutoShape 2" descr="How to be a great audience member | School of the Ar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2"/>
          <a:stretch>
            <a:fillRect/>
          </a:stretch>
        </p:blipFill>
        <p:spPr>
          <a:xfrm>
            <a:off x="6840400" y="1878496"/>
            <a:ext cx="4490210" cy="3255893"/>
          </a:xfrm>
          <a:prstGeom prst="rect">
            <a:avLst/>
          </a:prstGeom>
        </p:spPr>
      </p:pic>
      <p:sp>
        <p:nvSpPr>
          <p:cNvPr id="6" name="TextBox 5"/>
          <p:cNvSpPr txBox="1"/>
          <p:nvPr/>
        </p:nvSpPr>
        <p:spPr>
          <a:xfrm>
            <a:off x="3250096" y="5864087"/>
            <a:ext cx="6345712" cy="523220"/>
          </a:xfrm>
          <a:prstGeom prst="rect">
            <a:avLst/>
          </a:prstGeom>
          <a:noFill/>
        </p:spPr>
        <p:txBody>
          <a:bodyPr wrap="none" rtlCol="0">
            <a:spAutoFit/>
          </a:bodyPr>
          <a:lstStyle/>
          <a:p>
            <a:r>
              <a:rPr lang="en-GB" sz="2800" dirty="0" smtClean="0">
                <a:solidFill>
                  <a:srgbClr val="FF0000"/>
                </a:solidFill>
              </a:rPr>
              <a:t>Read Chapters 4 and 5 before next session</a:t>
            </a:r>
            <a:endParaRPr lang="en-GB" sz="2800" dirty="0">
              <a:solidFill>
                <a:srgbClr val="FF0000"/>
              </a:solidFill>
            </a:endParaRPr>
          </a:p>
        </p:txBody>
      </p:sp>
    </p:spTree>
    <p:extLst>
      <p:ext uri="{BB962C8B-B14F-4D97-AF65-F5344CB8AC3E}">
        <p14:creationId xmlns:p14="http://schemas.microsoft.com/office/powerpoint/2010/main" val="7729811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329</Words>
  <Application>Microsoft Office PowerPoint</Application>
  <PresentationFormat>Widescreen</PresentationFormat>
  <Paragraphs>38</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Times New Roman</vt:lpstr>
      <vt:lpstr>Office Theme</vt:lpstr>
      <vt:lpstr>PowerPoint Presentation</vt:lpstr>
      <vt:lpstr>Spag Focus. </vt:lpstr>
      <vt:lpstr>Let’s recap- what happened last in our story of Floodland?</vt:lpstr>
      <vt:lpstr>With your talk partner, come up with as many features of a play script as you can in one minute. </vt:lpstr>
      <vt:lpstr>PowerPoint Presentation</vt:lpstr>
      <vt:lpstr>Plenary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Katy Duncan</dc:creator>
  <cp:lastModifiedBy>Katy Duncan</cp:lastModifiedBy>
  <cp:revision>9</cp:revision>
  <dcterms:created xsi:type="dcterms:W3CDTF">2021-09-24T09:10:16Z</dcterms:created>
  <dcterms:modified xsi:type="dcterms:W3CDTF">2021-09-24T11:21:04Z</dcterms:modified>
</cp:coreProperties>
</file>