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7" d="100"/>
          <a:sy n="77" d="100"/>
        </p:scale>
        <p:origin x="91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911582CC-CA15-4134-8EC5-D58FEEAC0756}" type="datetimeFigureOut">
              <a:rPr lang="en-GB" smtClean="0"/>
              <a:t>24/09/2021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A3CEF3E-33A2-4ECB-A591-1E1F5E4567B7}" type="slidenum">
              <a:rPr lang="en-GB" smtClean="0"/>
              <a:t>‹#›</a:t>
            </a:fld>
            <a:endParaRPr lang="en-GB"/>
          </a:p>
        </p:txBody>
      </p:sp>
    </p:spTree>
    <p:extLst>
      <p:ext uri="{BB962C8B-B14F-4D97-AF65-F5344CB8AC3E}">
        <p14:creationId xmlns:p14="http://schemas.microsoft.com/office/powerpoint/2010/main" val="14213704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11582CC-CA15-4134-8EC5-D58FEEAC0756}" type="datetimeFigureOut">
              <a:rPr lang="en-GB" smtClean="0"/>
              <a:t>24/09/2021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A3CEF3E-33A2-4ECB-A591-1E1F5E4567B7}" type="slidenum">
              <a:rPr lang="en-GB" smtClean="0"/>
              <a:t>‹#›</a:t>
            </a:fld>
            <a:endParaRPr lang="en-GB"/>
          </a:p>
        </p:txBody>
      </p:sp>
    </p:spTree>
    <p:extLst>
      <p:ext uri="{BB962C8B-B14F-4D97-AF65-F5344CB8AC3E}">
        <p14:creationId xmlns:p14="http://schemas.microsoft.com/office/powerpoint/2010/main" val="31792857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11582CC-CA15-4134-8EC5-D58FEEAC0756}" type="datetimeFigureOut">
              <a:rPr lang="en-GB" smtClean="0"/>
              <a:t>24/09/2021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A3CEF3E-33A2-4ECB-A591-1E1F5E4567B7}" type="slidenum">
              <a:rPr lang="en-GB" smtClean="0"/>
              <a:t>‹#›</a:t>
            </a:fld>
            <a:endParaRPr lang="en-GB"/>
          </a:p>
        </p:txBody>
      </p:sp>
    </p:spTree>
    <p:extLst>
      <p:ext uri="{BB962C8B-B14F-4D97-AF65-F5344CB8AC3E}">
        <p14:creationId xmlns:p14="http://schemas.microsoft.com/office/powerpoint/2010/main" val="7078457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11582CC-CA15-4134-8EC5-D58FEEAC0756}" type="datetimeFigureOut">
              <a:rPr lang="en-GB" smtClean="0"/>
              <a:t>24/09/2021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A3CEF3E-33A2-4ECB-A591-1E1F5E4567B7}" type="slidenum">
              <a:rPr lang="en-GB" smtClean="0"/>
              <a:t>‹#›</a:t>
            </a:fld>
            <a:endParaRPr lang="en-GB"/>
          </a:p>
        </p:txBody>
      </p:sp>
    </p:spTree>
    <p:extLst>
      <p:ext uri="{BB962C8B-B14F-4D97-AF65-F5344CB8AC3E}">
        <p14:creationId xmlns:p14="http://schemas.microsoft.com/office/powerpoint/2010/main" val="13722369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11582CC-CA15-4134-8EC5-D58FEEAC0756}" type="datetimeFigureOut">
              <a:rPr lang="en-GB" smtClean="0"/>
              <a:t>24/09/2021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A3CEF3E-33A2-4ECB-A591-1E1F5E4567B7}" type="slidenum">
              <a:rPr lang="en-GB" smtClean="0"/>
              <a:t>‹#›</a:t>
            </a:fld>
            <a:endParaRPr lang="en-GB"/>
          </a:p>
        </p:txBody>
      </p:sp>
    </p:spTree>
    <p:extLst>
      <p:ext uri="{BB962C8B-B14F-4D97-AF65-F5344CB8AC3E}">
        <p14:creationId xmlns:p14="http://schemas.microsoft.com/office/powerpoint/2010/main" val="8771781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911582CC-CA15-4134-8EC5-D58FEEAC0756}" type="datetimeFigureOut">
              <a:rPr lang="en-GB" smtClean="0"/>
              <a:t>24/09/2021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A3CEF3E-33A2-4ECB-A591-1E1F5E4567B7}" type="slidenum">
              <a:rPr lang="en-GB" smtClean="0"/>
              <a:t>‹#›</a:t>
            </a:fld>
            <a:endParaRPr lang="en-GB"/>
          </a:p>
        </p:txBody>
      </p:sp>
    </p:spTree>
    <p:extLst>
      <p:ext uri="{BB962C8B-B14F-4D97-AF65-F5344CB8AC3E}">
        <p14:creationId xmlns:p14="http://schemas.microsoft.com/office/powerpoint/2010/main" val="22994643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911582CC-CA15-4134-8EC5-D58FEEAC0756}" type="datetimeFigureOut">
              <a:rPr lang="en-GB" smtClean="0"/>
              <a:t>24/09/2021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A3CEF3E-33A2-4ECB-A591-1E1F5E4567B7}" type="slidenum">
              <a:rPr lang="en-GB" smtClean="0"/>
              <a:t>‹#›</a:t>
            </a:fld>
            <a:endParaRPr lang="en-GB"/>
          </a:p>
        </p:txBody>
      </p:sp>
    </p:spTree>
    <p:extLst>
      <p:ext uri="{BB962C8B-B14F-4D97-AF65-F5344CB8AC3E}">
        <p14:creationId xmlns:p14="http://schemas.microsoft.com/office/powerpoint/2010/main" val="35489219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11582CC-CA15-4134-8EC5-D58FEEAC0756}" type="datetimeFigureOut">
              <a:rPr lang="en-GB" smtClean="0"/>
              <a:t>24/09/2021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A3CEF3E-33A2-4ECB-A591-1E1F5E4567B7}" type="slidenum">
              <a:rPr lang="en-GB" smtClean="0"/>
              <a:t>‹#›</a:t>
            </a:fld>
            <a:endParaRPr lang="en-GB"/>
          </a:p>
        </p:txBody>
      </p:sp>
    </p:spTree>
    <p:extLst>
      <p:ext uri="{BB962C8B-B14F-4D97-AF65-F5344CB8AC3E}">
        <p14:creationId xmlns:p14="http://schemas.microsoft.com/office/powerpoint/2010/main" val="11734787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1582CC-CA15-4134-8EC5-D58FEEAC0756}" type="datetimeFigureOut">
              <a:rPr lang="en-GB" smtClean="0"/>
              <a:t>24/09/2021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A3CEF3E-33A2-4ECB-A591-1E1F5E4567B7}" type="slidenum">
              <a:rPr lang="en-GB" smtClean="0"/>
              <a:t>‹#›</a:t>
            </a:fld>
            <a:endParaRPr lang="en-GB"/>
          </a:p>
        </p:txBody>
      </p:sp>
    </p:spTree>
    <p:extLst>
      <p:ext uri="{BB962C8B-B14F-4D97-AF65-F5344CB8AC3E}">
        <p14:creationId xmlns:p14="http://schemas.microsoft.com/office/powerpoint/2010/main" val="14404310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11582CC-CA15-4134-8EC5-D58FEEAC0756}" type="datetimeFigureOut">
              <a:rPr lang="en-GB" smtClean="0"/>
              <a:t>24/09/2021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A3CEF3E-33A2-4ECB-A591-1E1F5E4567B7}" type="slidenum">
              <a:rPr lang="en-GB" smtClean="0"/>
              <a:t>‹#›</a:t>
            </a:fld>
            <a:endParaRPr lang="en-GB"/>
          </a:p>
        </p:txBody>
      </p:sp>
    </p:spTree>
    <p:extLst>
      <p:ext uri="{BB962C8B-B14F-4D97-AF65-F5344CB8AC3E}">
        <p14:creationId xmlns:p14="http://schemas.microsoft.com/office/powerpoint/2010/main" val="37145827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11582CC-CA15-4134-8EC5-D58FEEAC0756}" type="datetimeFigureOut">
              <a:rPr lang="en-GB" smtClean="0"/>
              <a:t>24/09/2021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A3CEF3E-33A2-4ECB-A591-1E1F5E4567B7}" type="slidenum">
              <a:rPr lang="en-GB" smtClean="0"/>
              <a:t>‹#›</a:t>
            </a:fld>
            <a:endParaRPr lang="en-GB"/>
          </a:p>
        </p:txBody>
      </p:sp>
    </p:spTree>
    <p:extLst>
      <p:ext uri="{BB962C8B-B14F-4D97-AF65-F5344CB8AC3E}">
        <p14:creationId xmlns:p14="http://schemas.microsoft.com/office/powerpoint/2010/main" val="25694255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1582CC-CA15-4134-8EC5-D58FEEAC0756}" type="datetimeFigureOut">
              <a:rPr lang="en-GB" smtClean="0"/>
              <a:t>24/09/2021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3CEF3E-33A2-4ECB-A591-1E1F5E4567B7}" type="slidenum">
              <a:rPr lang="en-GB" smtClean="0"/>
              <a:t>‹#›</a:t>
            </a:fld>
            <a:endParaRPr lang="en-GB"/>
          </a:p>
        </p:txBody>
      </p:sp>
    </p:spTree>
    <p:extLst>
      <p:ext uri="{BB962C8B-B14F-4D97-AF65-F5344CB8AC3E}">
        <p14:creationId xmlns:p14="http://schemas.microsoft.com/office/powerpoint/2010/main" val="9801779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GB"/>
          </a:p>
        </p:txBody>
      </p:sp>
      <p:sp>
        <p:nvSpPr>
          <p:cNvPr id="3" name="Subtitle 2"/>
          <p:cNvSpPr>
            <a:spLocks noGrp="1"/>
          </p:cNvSpPr>
          <p:nvPr>
            <p:ph type="subTitle" idx="1"/>
          </p:nvPr>
        </p:nvSpPr>
        <p:spPr/>
        <p:txBody>
          <a:bodyPr/>
          <a:lstStyle/>
          <a:p>
            <a:endParaRPr lang="en-GB"/>
          </a:p>
        </p:txBody>
      </p:sp>
      <p:pic>
        <p:nvPicPr>
          <p:cNvPr id="1026" name="Picture 2" descr="Flood warnings Cambridgeshire: Dramatic drone photos show disastrous  flooding in Huntingdon and St Ives - Cambridgeshire Liv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4540" y="449883"/>
            <a:ext cx="11430000" cy="6000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97918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60295" y="146463"/>
            <a:ext cx="2879035" cy="1325563"/>
          </a:xfrm>
        </p:spPr>
        <p:txBody>
          <a:bodyPr/>
          <a:lstStyle/>
          <a:p>
            <a:r>
              <a:rPr lang="en-GB" dirty="0" err="1" smtClean="0"/>
              <a:t>Spag</a:t>
            </a:r>
            <a:r>
              <a:rPr lang="en-GB" dirty="0" smtClean="0"/>
              <a:t> Focus</a:t>
            </a:r>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303509"/>
              </p:ext>
            </p:extLst>
          </p:nvPr>
        </p:nvGraphicFramePr>
        <p:xfrm>
          <a:off x="248478" y="336159"/>
          <a:ext cx="5386885" cy="1712722"/>
        </p:xfrm>
        <a:graphic>
          <a:graphicData uri="http://schemas.openxmlformats.org/drawingml/2006/table">
            <a:tbl>
              <a:tblPr firstRow="1" firstCol="1" bandRow="1">
                <a:tableStyleId>{5C22544A-7EE6-4342-B048-85BDC9FD1C3A}</a:tableStyleId>
              </a:tblPr>
              <a:tblGrid>
                <a:gridCol w="787708">
                  <a:extLst>
                    <a:ext uri="{9D8B030D-6E8A-4147-A177-3AD203B41FA5}">
                      <a16:colId xmlns:a16="http://schemas.microsoft.com/office/drawing/2014/main" val="1939231897"/>
                    </a:ext>
                  </a:extLst>
                </a:gridCol>
                <a:gridCol w="3861366">
                  <a:extLst>
                    <a:ext uri="{9D8B030D-6E8A-4147-A177-3AD203B41FA5}">
                      <a16:colId xmlns:a16="http://schemas.microsoft.com/office/drawing/2014/main" val="1152069499"/>
                    </a:ext>
                  </a:extLst>
                </a:gridCol>
                <a:gridCol w="737811">
                  <a:extLst>
                    <a:ext uri="{9D8B030D-6E8A-4147-A177-3AD203B41FA5}">
                      <a16:colId xmlns:a16="http://schemas.microsoft.com/office/drawing/2014/main" val="3845603588"/>
                    </a:ext>
                  </a:extLst>
                </a:gridCol>
              </a:tblGrid>
              <a:tr h="231775">
                <a:tc gridSpan="3">
                  <a:txBody>
                    <a:bodyPr/>
                    <a:lstStyle/>
                    <a:p>
                      <a:pPr>
                        <a:lnSpc>
                          <a:spcPct val="115000"/>
                        </a:lnSpc>
                        <a:spcAft>
                          <a:spcPts val="0"/>
                        </a:spcAft>
                      </a:pPr>
                      <a:r>
                        <a:rPr lang="en-GB" sz="1050" u="sng">
                          <a:effectLst/>
                        </a:rPr>
                        <a:t>L.O. To give an opinion based on a text.</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894077281"/>
                  </a:ext>
                </a:extLst>
              </a:tr>
              <a:tr h="101600">
                <a:tc>
                  <a:txBody>
                    <a:bodyPr/>
                    <a:lstStyle/>
                    <a:p>
                      <a:pPr>
                        <a:lnSpc>
                          <a:spcPct val="115000"/>
                        </a:lnSpc>
                        <a:spcAft>
                          <a:spcPts val="0"/>
                        </a:spcAft>
                      </a:pPr>
                      <a:r>
                        <a:rPr lang="en-GB" sz="1050" u="sng" dirty="0">
                          <a:effectLst/>
                        </a:rPr>
                        <a:t>Self- Assessment</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en-GB" sz="1050" u="sng">
                          <a:effectLst/>
                        </a:rPr>
                        <a:t>Success Criteria</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800" u="sng">
                          <a:effectLst/>
                        </a:rPr>
                        <a:t>Teacher Assessment</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62244395"/>
                  </a:ext>
                </a:extLst>
              </a:tr>
              <a:tr h="140970">
                <a:tc>
                  <a:txBody>
                    <a:bodyPr/>
                    <a:lstStyle/>
                    <a:p>
                      <a:pPr>
                        <a:lnSpc>
                          <a:spcPct val="115000"/>
                        </a:lnSpc>
                        <a:spcAft>
                          <a:spcPts val="0"/>
                        </a:spcAft>
                      </a:pPr>
                      <a:r>
                        <a:rPr lang="en-GB" sz="1050" u="none" strike="noStrike">
                          <a:effectLst/>
                        </a:rPr>
                        <a:t> </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US" sz="1050">
                          <a:effectLst/>
                        </a:rPr>
                        <a:t>Must:</a:t>
                      </a:r>
                      <a:r>
                        <a:rPr lang="en-US" sz="1000">
                          <a:effectLst/>
                        </a:rPr>
                        <a:t> </a:t>
                      </a:r>
                      <a:r>
                        <a:rPr lang="en-US" sz="1050">
                          <a:effectLst/>
                        </a:rPr>
                        <a:t>I can give an opinion as to what Zoe should do.</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800" u="none" strike="noStrike">
                          <a:effectLst/>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55582262"/>
                  </a:ext>
                </a:extLst>
              </a:tr>
              <a:tr h="46990">
                <a:tc>
                  <a:txBody>
                    <a:bodyPr/>
                    <a:lstStyle/>
                    <a:p>
                      <a:pPr>
                        <a:lnSpc>
                          <a:spcPct val="115000"/>
                        </a:lnSpc>
                        <a:spcAft>
                          <a:spcPts val="0"/>
                        </a:spcAft>
                      </a:pPr>
                      <a:r>
                        <a:rPr lang="en-GB" sz="1050" u="none" strike="noStrike">
                          <a:effectLst/>
                        </a:rPr>
                        <a:t> </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US" sz="1050">
                          <a:effectLst/>
                        </a:rPr>
                        <a:t>Should: I can give reasons for my opinion.</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800" u="none" strike="noStrike">
                          <a:effectLst/>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07433065"/>
                  </a:ext>
                </a:extLst>
              </a:tr>
              <a:tr h="156210">
                <a:tc>
                  <a:txBody>
                    <a:bodyPr/>
                    <a:lstStyle/>
                    <a:p>
                      <a:pPr>
                        <a:lnSpc>
                          <a:spcPct val="115000"/>
                        </a:lnSpc>
                        <a:spcAft>
                          <a:spcPts val="0"/>
                        </a:spcAft>
                      </a:pPr>
                      <a:r>
                        <a:rPr lang="en-GB" sz="1050" u="none" strike="noStrike">
                          <a:effectLst/>
                        </a:rPr>
                        <a:t> </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1050">
                          <a:effectLst/>
                        </a:rPr>
                        <a:t>Could: </a:t>
                      </a:r>
                      <a:r>
                        <a:rPr lang="en-US" sz="1050">
                          <a:effectLst/>
                        </a:rPr>
                        <a:t>I can give a counter opinion with reasons.</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800" u="none" strike="noStrike">
                          <a:effectLst/>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13138585"/>
                  </a:ext>
                </a:extLst>
              </a:tr>
              <a:tr h="156210">
                <a:tc>
                  <a:txBody>
                    <a:bodyPr/>
                    <a:lstStyle/>
                    <a:p>
                      <a:pPr>
                        <a:lnSpc>
                          <a:spcPct val="115000"/>
                        </a:lnSpc>
                        <a:spcAft>
                          <a:spcPts val="0"/>
                        </a:spcAft>
                      </a:pPr>
                      <a:r>
                        <a:rPr lang="en-GB" sz="1050" u="none" strike="noStrike">
                          <a:effectLst/>
                        </a:rPr>
                        <a:t> </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1050" dirty="0">
                          <a:effectLst/>
                        </a:rPr>
                        <a:t>Even better if…</a:t>
                      </a:r>
                      <a:r>
                        <a:rPr lang="en-GB" sz="1100" dirty="0">
                          <a:effectLst/>
                        </a:rPr>
                        <a:t> </a:t>
                      </a:r>
                      <a:r>
                        <a:rPr lang="en-US" sz="1050" dirty="0">
                          <a:effectLst/>
                        </a:rPr>
                        <a:t>I </a:t>
                      </a:r>
                      <a:r>
                        <a:rPr lang="en-GB" sz="1050" dirty="0">
                          <a:effectLst/>
                        </a:rPr>
                        <a:t>can use my opinions to advise the main character.</a:t>
                      </a:r>
                      <a:endParaRPr lang="en-GB" sz="1600" dirty="0">
                        <a:effectLst/>
                      </a:endParaRPr>
                    </a:p>
                    <a:p>
                      <a:pPr>
                        <a:lnSpc>
                          <a:spcPct val="115000"/>
                        </a:lnSpc>
                        <a:spcAft>
                          <a:spcPts val="0"/>
                        </a:spcAft>
                      </a:pPr>
                      <a:r>
                        <a:rPr lang="en-GB" sz="1050" dirty="0">
                          <a:effectLst/>
                        </a:rPr>
                        <a:t> </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800" u="none" strike="noStrike" dirty="0">
                          <a:effectLst/>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48100630"/>
                  </a:ext>
                </a:extLst>
              </a:tr>
            </a:tbl>
          </a:graphicData>
        </a:graphic>
      </p:graphicFrame>
      <p:sp>
        <p:nvSpPr>
          <p:cNvPr id="5" name="TextBox 4"/>
          <p:cNvSpPr txBox="1"/>
          <p:nvPr/>
        </p:nvSpPr>
        <p:spPr>
          <a:xfrm>
            <a:off x="6152322" y="1421295"/>
            <a:ext cx="5868851" cy="369332"/>
          </a:xfrm>
          <a:prstGeom prst="rect">
            <a:avLst/>
          </a:prstGeom>
          <a:noFill/>
        </p:spPr>
        <p:txBody>
          <a:bodyPr wrap="none" rtlCol="0">
            <a:spAutoFit/>
          </a:bodyPr>
          <a:lstStyle/>
          <a:p>
            <a:r>
              <a:rPr lang="en-GB" dirty="0" smtClean="0"/>
              <a:t>Conjunctions join ideas together to form complex sentences.</a:t>
            </a:r>
            <a:endParaRPr lang="en-GB" dirty="0"/>
          </a:p>
        </p:txBody>
      </p:sp>
      <p:sp>
        <p:nvSpPr>
          <p:cNvPr id="12" name="TextBox 11"/>
          <p:cNvSpPr txBox="1"/>
          <p:nvPr/>
        </p:nvSpPr>
        <p:spPr>
          <a:xfrm>
            <a:off x="1152939" y="3518452"/>
            <a:ext cx="7651325" cy="2031325"/>
          </a:xfrm>
          <a:prstGeom prst="rect">
            <a:avLst/>
          </a:prstGeom>
          <a:noFill/>
        </p:spPr>
        <p:txBody>
          <a:bodyPr wrap="none" rtlCol="0">
            <a:spAutoFit/>
          </a:bodyPr>
          <a:lstStyle/>
          <a:p>
            <a:r>
              <a:rPr lang="en-GB" dirty="0" smtClean="0"/>
              <a:t>Zoe smiled at Molly and Sarah, ____________ they were being horrible. </a:t>
            </a:r>
          </a:p>
          <a:p>
            <a:endParaRPr lang="en-GB" dirty="0"/>
          </a:p>
          <a:p>
            <a:endParaRPr lang="en-GB" dirty="0" smtClean="0"/>
          </a:p>
          <a:p>
            <a:r>
              <a:rPr lang="en-GB" dirty="0" smtClean="0"/>
              <a:t>Spat stopped talking ______________ Dooby glared at him. </a:t>
            </a:r>
          </a:p>
          <a:p>
            <a:endParaRPr lang="en-GB" dirty="0"/>
          </a:p>
          <a:p>
            <a:endParaRPr lang="en-GB" dirty="0" smtClean="0"/>
          </a:p>
          <a:p>
            <a:r>
              <a:rPr lang="en-GB" dirty="0" smtClean="0"/>
              <a:t>Zoe was parched with thirst __________________ her water bottle was empty. </a:t>
            </a:r>
            <a:endParaRPr lang="en-GB" dirty="0"/>
          </a:p>
        </p:txBody>
      </p:sp>
    </p:spTree>
    <p:extLst>
      <p:ext uri="{BB962C8B-B14F-4D97-AF65-F5344CB8AC3E}">
        <p14:creationId xmlns:p14="http://schemas.microsoft.com/office/powerpoint/2010/main" val="7194381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1529" y="494334"/>
            <a:ext cx="5400261" cy="1325563"/>
          </a:xfrm>
        </p:spPr>
        <p:txBody>
          <a:bodyPr>
            <a:noAutofit/>
          </a:bodyPr>
          <a:lstStyle/>
          <a:p>
            <a:r>
              <a:rPr lang="en-GB" sz="2800" dirty="0" smtClean="0"/>
              <a:t>Read up until the beginning of Chapter 7,</a:t>
            </a:r>
            <a:br>
              <a:rPr lang="en-GB" sz="2800" dirty="0" smtClean="0"/>
            </a:br>
            <a:r>
              <a:rPr lang="en-GB" sz="2400" i="1" dirty="0" smtClean="0"/>
              <a:t>‘She didn’t even know where she was.’</a:t>
            </a:r>
            <a:endParaRPr lang="en-GB" sz="2800" i="1" dirty="0"/>
          </a:p>
        </p:txBody>
      </p:sp>
      <p:sp>
        <p:nvSpPr>
          <p:cNvPr id="3" name="Content Placeholder 2"/>
          <p:cNvSpPr>
            <a:spLocks noGrp="1"/>
          </p:cNvSpPr>
          <p:nvPr>
            <p:ph idx="1"/>
          </p:nvPr>
        </p:nvSpPr>
        <p:spPr>
          <a:xfrm>
            <a:off x="967408" y="2282826"/>
            <a:ext cx="4846982" cy="4351338"/>
          </a:xfrm>
        </p:spPr>
        <p:txBody>
          <a:bodyPr/>
          <a:lstStyle/>
          <a:p>
            <a:pPr marL="0" indent="0">
              <a:buNone/>
            </a:pPr>
            <a:r>
              <a:rPr lang="en-GB" dirty="0" smtClean="0"/>
              <a:t>What has happened to Zoe?</a:t>
            </a:r>
          </a:p>
          <a:p>
            <a:pPr marL="0" indent="0">
              <a:buNone/>
            </a:pPr>
            <a:endParaRPr lang="en-GB" dirty="0"/>
          </a:p>
          <a:p>
            <a:pPr marL="0" indent="0">
              <a:buNone/>
            </a:pPr>
            <a:r>
              <a:rPr lang="en-GB" dirty="0" smtClean="0"/>
              <a:t>What are Zoe’s choices now?</a:t>
            </a:r>
          </a:p>
          <a:p>
            <a:pPr marL="0" indent="0">
              <a:buNone/>
            </a:pPr>
            <a:endParaRPr lang="en-GB" dirty="0" smtClean="0"/>
          </a:p>
          <a:p>
            <a:pPr marL="0" indent="0">
              <a:buNone/>
            </a:pPr>
            <a:r>
              <a:rPr lang="en-GB" dirty="0" smtClean="0"/>
              <a:t>What do you think she should do and why?</a:t>
            </a:r>
          </a:p>
        </p:txBody>
      </p:sp>
      <p:pic>
        <p:nvPicPr>
          <p:cNvPr id="5" name="Picture 4"/>
          <p:cNvPicPr>
            <a:picLocks noChangeAspect="1"/>
          </p:cNvPicPr>
          <p:nvPr/>
        </p:nvPicPr>
        <p:blipFill>
          <a:blip r:embed="rId2"/>
          <a:stretch>
            <a:fillRect/>
          </a:stretch>
        </p:blipFill>
        <p:spPr>
          <a:xfrm>
            <a:off x="6937513" y="2010396"/>
            <a:ext cx="3101008" cy="4158071"/>
          </a:xfrm>
          <a:prstGeom prst="rect">
            <a:avLst/>
          </a:prstGeom>
        </p:spPr>
      </p:pic>
    </p:spTree>
    <p:extLst>
      <p:ext uri="{BB962C8B-B14F-4D97-AF65-F5344CB8AC3E}">
        <p14:creationId xmlns:p14="http://schemas.microsoft.com/office/powerpoint/2010/main" val="40178037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txBox="1">
            <a:spLocks noGrp="1"/>
          </p:cNvSpPr>
          <p:nvPr>
            <p:ph idx="1"/>
          </p:nvPr>
        </p:nvSpPr>
        <p:spPr>
          <a:xfrm>
            <a:off x="917714" y="632930"/>
            <a:ext cx="10515600" cy="5643596"/>
          </a:xfrm>
          <a:prstGeom prst="rect">
            <a:avLst/>
          </a:prstGeom>
          <a:noFill/>
        </p:spPr>
        <p:txBody>
          <a:bodyPr wrap="square" rtlCol="0">
            <a:spAutoFit/>
          </a:bodyPr>
          <a:lstStyle/>
          <a:p>
            <a:pPr marL="0" indent="0">
              <a:buNone/>
            </a:pPr>
            <a:r>
              <a:rPr lang="en-GB" dirty="0" smtClean="0"/>
              <a:t>Task 1- Use your post it notes on your table to give your opinion and your reason for thinking so. Try to give a reason why Zoe should trust Dooby, and a reason why she should not. </a:t>
            </a:r>
          </a:p>
          <a:p>
            <a:pPr marL="0" indent="0">
              <a:buNone/>
            </a:pPr>
            <a:r>
              <a:rPr lang="en-GB" dirty="0" smtClean="0"/>
              <a:t>These will go up on our working wall. </a:t>
            </a:r>
          </a:p>
          <a:p>
            <a:pPr marL="0" indent="0">
              <a:buNone/>
            </a:pPr>
            <a:endParaRPr lang="en-GB" dirty="0"/>
          </a:p>
          <a:p>
            <a:pPr marL="0" indent="0">
              <a:buNone/>
            </a:pPr>
            <a:r>
              <a:rPr lang="en-GB" dirty="0" smtClean="0"/>
              <a:t>Task 2- Write a couple of paragraphs in your book, explaining your opinions on what Zoe should do and give reasons to back them up.</a:t>
            </a:r>
          </a:p>
          <a:p>
            <a:pPr marL="0" indent="0">
              <a:buNone/>
            </a:pPr>
            <a:endParaRPr lang="en-GB" dirty="0"/>
          </a:p>
          <a:p>
            <a:pPr marL="0" indent="0">
              <a:buNone/>
            </a:pPr>
            <a:r>
              <a:rPr lang="en-GB" dirty="0" smtClean="0"/>
              <a:t>Challenge- present arguments for and against trusting Dooby, before giving your opinion in your conclusion. </a:t>
            </a:r>
          </a:p>
          <a:p>
            <a:pPr marL="0" indent="0">
              <a:buNone/>
            </a:pPr>
            <a:endParaRPr lang="en-GB" dirty="0"/>
          </a:p>
          <a:p>
            <a:endParaRPr lang="en-GB" dirty="0"/>
          </a:p>
        </p:txBody>
      </p:sp>
    </p:spTree>
    <p:extLst>
      <p:ext uri="{BB962C8B-B14F-4D97-AF65-F5344CB8AC3E}">
        <p14:creationId xmlns:p14="http://schemas.microsoft.com/office/powerpoint/2010/main" val="37991236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Plenary.         </a:t>
            </a:r>
            <a:r>
              <a:rPr lang="en-GB" dirty="0" smtClean="0"/>
              <a:t>Conscience Alley. </a:t>
            </a:r>
            <a:endParaRPr lang="en-GB" dirty="0"/>
          </a:p>
        </p:txBody>
      </p:sp>
      <p:sp>
        <p:nvSpPr>
          <p:cNvPr id="3" name="Content Placeholder 2"/>
          <p:cNvSpPr>
            <a:spLocks noGrp="1"/>
          </p:cNvSpPr>
          <p:nvPr>
            <p:ph idx="1"/>
          </p:nvPr>
        </p:nvSpPr>
        <p:spPr>
          <a:xfrm>
            <a:off x="718930" y="1736173"/>
            <a:ext cx="5006009" cy="4351338"/>
          </a:xfrm>
        </p:spPr>
        <p:txBody>
          <a:bodyPr>
            <a:normAutofit lnSpcReduction="10000"/>
          </a:bodyPr>
          <a:lstStyle/>
          <a:p>
            <a:pPr marL="0" indent="0">
              <a:buNone/>
            </a:pPr>
            <a:r>
              <a:rPr lang="en-GB" sz="2400" dirty="0" smtClean="0"/>
              <a:t>One member of the class will be chosen to take on the role of Zoe. </a:t>
            </a:r>
          </a:p>
          <a:p>
            <a:pPr marL="0" indent="0">
              <a:buNone/>
            </a:pPr>
            <a:endParaRPr lang="en-GB" sz="2400" dirty="0"/>
          </a:p>
          <a:p>
            <a:pPr marL="0" indent="0">
              <a:buNone/>
            </a:pPr>
            <a:r>
              <a:rPr lang="en-GB" sz="2400" dirty="0" smtClean="0"/>
              <a:t>The rest of the class will be split into two teams. One side will give reasons why Zoe should work with Dooby, and the other will give reasons she should not trust him. </a:t>
            </a:r>
          </a:p>
          <a:p>
            <a:pPr marL="0" indent="0">
              <a:buNone/>
            </a:pPr>
            <a:endParaRPr lang="en-GB" sz="2400" dirty="0"/>
          </a:p>
          <a:p>
            <a:pPr marL="0" indent="0">
              <a:buNone/>
            </a:pPr>
            <a:r>
              <a:rPr lang="en-GB" sz="2400" dirty="0" smtClean="0"/>
              <a:t>At the end Zoe will decide what she will do based on how convincing you were. </a:t>
            </a:r>
            <a:endParaRPr lang="en-GB" sz="2400" dirty="0"/>
          </a:p>
        </p:txBody>
      </p:sp>
      <p:sp>
        <p:nvSpPr>
          <p:cNvPr id="4" name="AutoShape 2" descr="Year 4 Blue – Conscience Alley! | Broad Heath Primary School"/>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5" name="Picture 4"/>
          <p:cNvPicPr>
            <a:picLocks noChangeAspect="1"/>
          </p:cNvPicPr>
          <p:nvPr/>
        </p:nvPicPr>
        <p:blipFill>
          <a:blip r:embed="rId2"/>
          <a:stretch>
            <a:fillRect/>
          </a:stretch>
        </p:blipFill>
        <p:spPr>
          <a:xfrm>
            <a:off x="6281117" y="1814751"/>
            <a:ext cx="4979918" cy="3449054"/>
          </a:xfrm>
          <a:prstGeom prst="rect">
            <a:avLst/>
          </a:prstGeom>
        </p:spPr>
      </p:pic>
    </p:spTree>
    <p:extLst>
      <p:ext uri="{BB962C8B-B14F-4D97-AF65-F5344CB8AC3E}">
        <p14:creationId xmlns:p14="http://schemas.microsoft.com/office/powerpoint/2010/main" val="29912848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spTree>
    <p:extLst>
      <p:ext uri="{BB962C8B-B14F-4D97-AF65-F5344CB8AC3E}">
        <p14:creationId xmlns:p14="http://schemas.microsoft.com/office/powerpoint/2010/main" val="41867236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326</TotalTime>
  <Words>310</Words>
  <Application>Microsoft Office PowerPoint</Application>
  <PresentationFormat>Widescreen</PresentationFormat>
  <Paragraphs>44</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Times New Roman</vt:lpstr>
      <vt:lpstr>Office Theme</vt:lpstr>
      <vt:lpstr>PowerPoint Presentation</vt:lpstr>
      <vt:lpstr>Spag Focus</vt:lpstr>
      <vt:lpstr>Read up until the beginning of Chapter 7, ‘She didn’t even know where she was.’</vt:lpstr>
      <vt:lpstr>PowerPoint Presentation</vt:lpstr>
      <vt:lpstr>Plenary.         Conscience Alley.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Katy Duncan</dc:creator>
  <cp:lastModifiedBy>Katy Duncan</cp:lastModifiedBy>
  <cp:revision>11</cp:revision>
  <dcterms:created xsi:type="dcterms:W3CDTF">2021-09-24T09:19:15Z</dcterms:created>
  <dcterms:modified xsi:type="dcterms:W3CDTF">2021-09-24T14:45:29Z</dcterms:modified>
</cp:coreProperties>
</file>