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4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02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71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14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81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37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87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86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81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3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7992F-5C32-4316-A4A8-5ED7CFEDB963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E61EF-16A0-41A5-918C-4A4E8D454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51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Europe floods leave more than 60 dead in Germany, Belgium - Los Angeles  Ti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82" y="213691"/>
            <a:ext cx="10220877" cy="655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163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0999" y="141163"/>
            <a:ext cx="5602357" cy="1325563"/>
          </a:xfrm>
        </p:spPr>
        <p:txBody>
          <a:bodyPr/>
          <a:lstStyle/>
          <a:p>
            <a:r>
              <a:rPr lang="en-GB" dirty="0" smtClean="0"/>
              <a:t>SPAG Focus.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409482"/>
              </p:ext>
            </p:extLst>
          </p:nvPr>
        </p:nvGraphicFramePr>
        <p:xfrm>
          <a:off x="424194" y="477403"/>
          <a:ext cx="5141595" cy="1218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1840">
                  <a:extLst>
                    <a:ext uri="{9D8B030D-6E8A-4147-A177-3AD203B41FA5}">
                      <a16:colId xmlns:a16="http://schemas.microsoft.com/office/drawing/2014/main" val="2127208423"/>
                    </a:ext>
                  </a:extLst>
                </a:gridCol>
                <a:gridCol w="3685540">
                  <a:extLst>
                    <a:ext uri="{9D8B030D-6E8A-4147-A177-3AD203B41FA5}">
                      <a16:colId xmlns:a16="http://schemas.microsoft.com/office/drawing/2014/main" val="1672019955"/>
                    </a:ext>
                  </a:extLst>
                </a:gridCol>
                <a:gridCol w="704215">
                  <a:extLst>
                    <a:ext uri="{9D8B030D-6E8A-4147-A177-3AD203B41FA5}">
                      <a16:colId xmlns:a16="http://schemas.microsoft.com/office/drawing/2014/main" val="71354441"/>
                    </a:ext>
                  </a:extLst>
                </a:gridCol>
              </a:tblGrid>
              <a:tr h="23177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</a:rPr>
                        <a:t>L.O. To write a letter to advise Zoe.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93102"/>
                  </a:ext>
                </a:extLst>
              </a:tr>
              <a:tr h="10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</a:rPr>
                        <a:t>Self- Assessment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</a:rPr>
                        <a:t>Success Criteria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</a:rPr>
                        <a:t>Teacher Assessment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7851661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Must: I can write a letter giving my opinion.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1994873"/>
                  </a:ext>
                </a:extLst>
              </a:tr>
              <a:tr h="46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Should: I can clearly explain what Zoe should do.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7404633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Could: </a:t>
                      </a:r>
                      <a:r>
                        <a:rPr lang="en-US" sz="800">
                          <a:effectLst/>
                        </a:rPr>
                        <a:t>I can use persuasive language to get Zoe to agree with me.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9622488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Even better if… </a:t>
                      </a:r>
                      <a:r>
                        <a:rPr lang="en-US" sz="800">
                          <a:effectLst/>
                        </a:rPr>
                        <a:t>I </a:t>
                      </a:r>
                      <a:r>
                        <a:rPr lang="en-GB" sz="800">
                          <a:effectLst/>
                        </a:rPr>
                        <a:t>can use the appropriate conjunctions to help me to structure and write a cohesive argument.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47728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6802" y="1146755"/>
            <a:ext cx="46985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Modal verbs. These are words we can add to a main verb in order to show how possible or probable this thing is to happen. 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7752080" y="2631440"/>
            <a:ext cx="3759200" cy="28244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097520" y="2702560"/>
            <a:ext cx="33324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Modal Verbs</a:t>
            </a:r>
          </a:p>
          <a:p>
            <a:endParaRPr lang="en-GB" sz="2000" dirty="0"/>
          </a:p>
          <a:p>
            <a:r>
              <a:rPr lang="en-GB" sz="2000" dirty="0" smtClean="0"/>
              <a:t>Could     Should    Must     </a:t>
            </a:r>
          </a:p>
          <a:p>
            <a:endParaRPr lang="en-GB" sz="2000" dirty="0"/>
          </a:p>
          <a:p>
            <a:r>
              <a:rPr lang="en-GB" sz="2000" dirty="0" smtClean="0"/>
              <a:t>May     Would     Can     Might     </a:t>
            </a:r>
          </a:p>
          <a:p>
            <a:endParaRPr lang="en-GB" sz="2000" dirty="0"/>
          </a:p>
          <a:p>
            <a:r>
              <a:rPr lang="en-GB" sz="2000" dirty="0" smtClean="0"/>
              <a:t>Shall        Ought to       Will  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25120" y="2194560"/>
            <a:ext cx="575734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Complete these sentences with a Modal Verb.</a:t>
            </a:r>
          </a:p>
          <a:p>
            <a:endParaRPr lang="en-GB" dirty="0"/>
          </a:p>
          <a:p>
            <a:r>
              <a:rPr lang="en-GB" b="1" dirty="0" smtClean="0">
                <a:solidFill>
                  <a:schemeClr val="accent5"/>
                </a:solidFill>
              </a:rPr>
              <a:t>If it is sunny, __________ we have lessons outside?</a:t>
            </a:r>
          </a:p>
          <a:p>
            <a:endParaRPr lang="en-GB" b="1" dirty="0">
              <a:solidFill>
                <a:schemeClr val="accent5"/>
              </a:solidFill>
            </a:endParaRPr>
          </a:p>
          <a:p>
            <a:endParaRPr lang="en-GB" b="1" dirty="0" smtClean="0">
              <a:solidFill>
                <a:schemeClr val="accent5"/>
              </a:solidFill>
            </a:endParaRPr>
          </a:p>
          <a:p>
            <a:r>
              <a:rPr lang="en-GB" b="1" dirty="0" smtClean="0">
                <a:solidFill>
                  <a:schemeClr val="accent5"/>
                </a:solidFill>
              </a:rPr>
              <a:t>My long hair is annoying, I _____________ cut it. </a:t>
            </a:r>
          </a:p>
          <a:p>
            <a:endParaRPr lang="en-GB" b="1" dirty="0">
              <a:solidFill>
                <a:schemeClr val="accent5"/>
              </a:solidFill>
            </a:endParaRPr>
          </a:p>
          <a:p>
            <a:endParaRPr lang="en-GB" b="1" dirty="0" smtClean="0">
              <a:solidFill>
                <a:schemeClr val="accent5"/>
              </a:solidFill>
            </a:endParaRPr>
          </a:p>
          <a:p>
            <a:r>
              <a:rPr lang="en-GB" b="1" dirty="0" smtClean="0">
                <a:solidFill>
                  <a:schemeClr val="accent5"/>
                </a:solidFill>
              </a:rPr>
              <a:t>_____________ I please go to the toilet?</a:t>
            </a:r>
          </a:p>
          <a:p>
            <a:endParaRPr lang="en-GB" b="1" dirty="0">
              <a:solidFill>
                <a:schemeClr val="accent5"/>
              </a:solidFill>
            </a:endParaRPr>
          </a:p>
          <a:p>
            <a:endParaRPr lang="en-GB" b="1" dirty="0" smtClean="0">
              <a:solidFill>
                <a:schemeClr val="accent5"/>
              </a:solidFill>
            </a:endParaRPr>
          </a:p>
          <a:p>
            <a:r>
              <a:rPr lang="en-GB" b="1" dirty="0" smtClean="0">
                <a:solidFill>
                  <a:schemeClr val="accent5"/>
                </a:solidFill>
              </a:rPr>
              <a:t>All pupils _______________ wear correct school uniform.  </a:t>
            </a:r>
            <a:endParaRPr lang="en-GB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0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6829"/>
            <a:ext cx="10515600" cy="1325563"/>
          </a:xfrm>
        </p:spPr>
        <p:txBody>
          <a:bodyPr/>
          <a:lstStyle/>
          <a:p>
            <a:r>
              <a:rPr lang="en-GB" dirty="0" smtClean="0"/>
              <a:t>What did we learn in our last lesson?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43" y="1179582"/>
            <a:ext cx="1096948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Check your book and the working wall for more ideas.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6347" y="2256182"/>
            <a:ext cx="34588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Your task this lesson is to write a letter to Zoe to advise her on what to do next. </a:t>
            </a:r>
          </a:p>
          <a:p>
            <a:endParaRPr lang="en-GB" sz="2400" dirty="0"/>
          </a:p>
          <a:p>
            <a:r>
              <a:rPr lang="en-GB" sz="2400" dirty="0" smtClean="0"/>
              <a:t>What do we know about Zoe’s personality?</a:t>
            </a:r>
          </a:p>
          <a:p>
            <a:endParaRPr lang="en-GB" sz="2400" dirty="0"/>
          </a:p>
          <a:p>
            <a:r>
              <a:rPr lang="en-GB" sz="2400" dirty="0" smtClean="0"/>
              <a:t>Do you think she will want to trust us?</a:t>
            </a:r>
            <a:endParaRPr lang="en-GB" sz="2400" dirty="0"/>
          </a:p>
        </p:txBody>
      </p:sp>
      <p:pic>
        <p:nvPicPr>
          <p:cNvPr id="3074" name="Picture 2" descr="How to Write a Letter - The Ultimate Guide | Papi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210" y="1997764"/>
            <a:ext cx="6792527" cy="4650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18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417" y="533539"/>
            <a:ext cx="5181600" cy="576787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Writing to give advice is tricky, because you need to persuade someone you are on their side, and also clearly explain what you think they should do.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7268" y="523598"/>
            <a:ext cx="4333461" cy="577781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Steps to success.</a:t>
            </a:r>
          </a:p>
          <a:p>
            <a:r>
              <a:rPr lang="en-GB" dirty="0" smtClean="0"/>
              <a:t>Show sympathy to Zoe so she knows you are on her side. </a:t>
            </a:r>
          </a:p>
          <a:p>
            <a:r>
              <a:rPr lang="en-GB" dirty="0" smtClean="0"/>
              <a:t>Use modal verbs to explain what she should do. </a:t>
            </a:r>
          </a:p>
          <a:p>
            <a:r>
              <a:rPr lang="en-GB" dirty="0" smtClean="0"/>
              <a:t>Clearly state your opinion, and give evidence to back up your ideas. </a:t>
            </a:r>
          </a:p>
          <a:p>
            <a:r>
              <a:rPr lang="en-GB" dirty="0" smtClean="0"/>
              <a:t>Write directly to Zoe, use persuasive phrases in your writing. 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AutoShape 2" descr="Why Giving Advice, Rather Than Receiving It, Will Work Wonders For Your  Motivation | Inc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415" y="3165612"/>
            <a:ext cx="4059306" cy="227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28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48200" cy="435133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854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23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3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305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SPAG Focus. </vt:lpstr>
      <vt:lpstr>What did we learn in our last lesson?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12</cp:revision>
  <dcterms:created xsi:type="dcterms:W3CDTF">2021-09-24T09:19:54Z</dcterms:created>
  <dcterms:modified xsi:type="dcterms:W3CDTF">2021-09-24T16:00:39Z</dcterms:modified>
</cp:coreProperties>
</file>