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884" autoAdjust="0"/>
    <p:restoredTop sz="94660"/>
  </p:normalViewPr>
  <p:slideViewPr>
    <p:cSldViewPr snapToGrid="0">
      <p:cViewPr>
        <p:scale>
          <a:sx n="33" d="100"/>
          <a:sy n="33" d="100"/>
        </p:scale>
        <p:origin x="902" y="85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B8AC7-202B-4CF2-B02D-31F6FB277181}" type="datetimeFigureOut">
              <a:rPr lang="en-GB" smtClean="0"/>
              <a:t>06/02/2022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49F64A-8B5F-4D54-8223-FCAA4F5CE0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7354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B8AC7-202B-4CF2-B02D-31F6FB277181}" type="datetimeFigureOut">
              <a:rPr lang="en-GB" smtClean="0"/>
              <a:t>06/02/2022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49F64A-8B5F-4D54-8223-FCAA4F5CE0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12109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B8AC7-202B-4CF2-B02D-31F6FB277181}" type="datetimeFigureOut">
              <a:rPr lang="en-GB" smtClean="0"/>
              <a:t>06/02/2022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49F64A-8B5F-4D54-8223-FCAA4F5CE0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18784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B8AC7-202B-4CF2-B02D-31F6FB277181}" type="datetimeFigureOut">
              <a:rPr lang="en-GB" smtClean="0"/>
              <a:t>06/02/2022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49F64A-8B5F-4D54-8223-FCAA4F5CE0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79468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B8AC7-202B-4CF2-B02D-31F6FB277181}" type="datetimeFigureOut">
              <a:rPr lang="en-GB" smtClean="0"/>
              <a:t>06/02/2022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49F64A-8B5F-4D54-8223-FCAA4F5CE0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89661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B8AC7-202B-4CF2-B02D-31F6FB277181}" type="datetimeFigureOut">
              <a:rPr lang="en-GB" smtClean="0"/>
              <a:t>06/02/2022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49F64A-8B5F-4D54-8223-FCAA4F5CE0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75738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B8AC7-202B-4CF2-B02D-31F6FB277181}" type="datetimeFigureOut">
              <a:rPr lang="en-GB" smtClean="0"/>
              <a:t>06/02/2022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49F64A-8B5F-4D54-8223-FCAA4F5CE0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26195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B8AC7-202B-4CF2-B02D-31F6FB277181}" type="datetimeFigureOut">
              <a:rPr lang="en-GB" smtClean="0"/>
              <a:t>06/02/2022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49F64A-8B5F-4D54-8223-FCAA4F5CE0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529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B8AC7-202B-4CF2-B02D-31F6FB277181}" type="datetimeFigureOut">
              <a:rPr lang="en-GB" smtClean="0"/>
              <a:t>06/02/2022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49F64A-8B5F-4D54-8223-FCAA4F5CE0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7563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B8AC7-202B-4CF2-B02D-31F6FB277181}" type="datetimeFigureOut">
              <a:rPr lang="en-GB" smtClean="0"/>
              <a:t>06/02/2022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49F64A-8B5F-4D54-8223-FCAA4F5CE0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88729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B8AC7-202B-4CF2-B02D-31F6FB277181}" type="datetimeFigureOut">
              <a:rPr lang="en-GB" smtClean="0"/>
              <a:t>06/02/2022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49F64A-8B5F-4D54-8223-FCAA4F5CE0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20311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BB8AC7-202B-4CF2-B02D-31F6FB277181}" type="datetimeFigureOut">
              <a:rPr lang="en-GB" smtClean="0"/>
              <a:t>06/02/2022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49F64A-8B5F-4D54-8223-FCAA4F5CE0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69127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18660" y="228600"/>
            <a:ext cx="579451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>
                <a:latin typeface="Comic Sans MS" panose="030F0702030302020204" pitchFamily="66" charset="0"/>
              </a:rPr>
              <a:t>LO: I can make inferences about the characters. </a:t>
            </a:r>
            <a:endParaRPr lang="en-GB" sz="1600" dirty="0">
              <a:latin typeface="Comic Sans MS" panose="030F0702030302020204" pitchFamily="66" charset="0"/>
            </a:endParaRPr>
          </a:p>
          <a:p>
            <a:r>
              <a:rPr lang="en-GB" sz="1600" b="1" dirty="0">
                <a:latin typeface="Comic Sans MS" panose="030F0702030302020204" pitchFamily="66" charset="0"/>
              </a:rPr>
              <a:t>Must:</a:t>
            </a:r>
            <a:r>
              <a:rPr lang="en-GB" sz="1600" dirty="0">
                <a:latin typeface="Comic Sans MS" panose="030F0702030302020204" pitchFamily="66" charset="0"/>
              </a:rPr>
              <a:t> use role on the wall to describe Tom and </a:t>
            </a:r>
            <a:r>
              <a:rPr lang="en-GB" sz="1600" dirty="0" smtClean="0">
                <a:latin typeface="Comic Sans MS" panose="030F0702030302020204" pitchFamily="66" charset="0"/>
              </a:rPr>
              <a:t>William.</a:t>
            </a:r>
            <a:endParaRPr lang="en-GB" sz="1600" dirty="0">
              <a:latin typeface="Comic Sans MS" panose="030F0702030302020204" pitchFamily="66" charset="0"/>
            </a:endParaRPr>
          </a:p>
          <a:p>
            <a:r>
              <a:rPr lang="en-GB" sz="1600" b="1" dirty="0">
                <a:latin typeface="Comic Sans MS" panose="030F0702030302020204" pitchFamily="66" charset="0"/>
              </a:rPr>
              <a:t>Could:</a:t>
            </a:r>
            <a:r>
              <a:rPr lang="en-GB" sz="1600" dirty="0">
                <a:latin typeface="Comic Sans MS" panose="030F0702030302020204" pitchFamily="66" charset="0"/>
              </a:rPr>
              <a:t> describe the characters’ appearance.</a:t>
            </a:r>
          </a:p>
          <a:p>
            <a:r>
              <a:rPr lang="en-GB" sz="1600" b="1" dirty="0">
                <a:latin typeface="Comic Sans MS" panose="030F0702030302020204" pitchFamily="66" charset="0"/>
              </a:rPr>
              <a:t>Should: </a:t>
            </a:r>
            <a:r>
              <a:rPr lang="en-GB" sz="1600" dirty="0">
                <a:latin typeface="Comic Sans MS" panose="030F0702030302020204" pitchFamily="66" charset="0"/>
              </a:rPr>
              <a:t>include information inferred about their personality. </a:t>
            </a:r>
          </a:p>
          <a:p>
            <a:r>
              <a:rPr lang="en-GB" sz="1600" b="1" dirty="0">
                <a:latin typeface="Comic Sans MS" panose="030F0702030302020204" pitchFamily="66" charset="0"/>
              </a:rPr>
              <a:t>Even better if: </a:t>
            </a:r>
            <a:r>
              <a:rPr lang="en-GB" sz="1600" dirty="0" smtClean="0">
                <a:latin typeface="Comic Sans MS" panose="030F0702030302020204" pitchFamily="66" charset="0"/>
              </a:rPr>
              <a:t>I can use P.E.E. to support my inferences.</a:t>
            </a:r>
            <a:endParaRPr lang="en-GB" sz="1600" dirty="0">
              <a:latin typeface="Comic Sans MS" panose="030F0702030302020204" pitchFamily="66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057178" y="2924755"/>
            <a:ext cx="700082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smtClean="0"/>
              <a:t>A. Tom </a:t>
            </a:r>
            <a:r>
              <a:rPr lang="en-GB" sz="2400" u="sng" dirty="0" smtClean="0"/>
              <a:t>walked</a:t>
            </a:r>
            <a:r>
              <a:rPr lang="en-GB" sz="2400" dirty="0" smtClean="0"/>
              <a:t> along the lane. Willie </a:t>
            </a:r>
            <a:r>
              <a:rPr lang="en-GB" sz="2400" u="sng" dirty="0" smtClean="0"/>
              <a:t>walked</a:t>
            </a:r>
            <a:r>
              <a:rPr lang="en-GB" sz="2400" dirty="0" smtClean="0"/>
              <a:t> after him. </a:t>
            </a:r>
          </a:p>
          <a:p>
            <a:endParaRPr lang="en-GB" sz="2400" dirty="0"/>
          </a:p>
          <a:p>
            <a:r>
              <a:rPr lang="en-GB" sz="2400" dirty="0" smtClean="0"/>
              <a:t>B. Tom </a:t>
            </a:r>
            <a:r>
              <a:rPr lang="en-GB" sz="2400" u="sng" dirty="0" smtClean="0"/>
              <a:t>strode</a:t>
            </a:r>
            <a:r>
              <a:rPr lang="en-GB" sz="2400" dirty="0" smtClean="0"/>
              <a:t> along the lane. Willie </a:t>
            </a:r>
            <a:r>
              <a:rPr lang="en-GB" sz="2400" u="sng" dirty="0" smtClean="0"/>
              <a:t>scurried</a:t>
            </a:r>
            <a:r>
              <a:rPr lang="en-GB" sz="2400" dirty="0" smtClean="0"/>
              <a:t> after him. </a:t>
            </a:r>
            <a:endParaRPr lang="en-GB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6664518" y="354275"/>
            <a:ext cx="488740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/>
              <a:t>Did you know your choice of verbs can give your reader lots of information? </a:t>
            </a:r>
          </a:p>
          <a:p>
            <a:endParaRPr lang="en-GB" sz="2000" dirty="0" smtClean="0"/>
          </a:p>
          <a:p>
            <a:r>
              <a:rPr lang="en-GB" sz="2000" dirty="0" smtClean="0"/>
              <a:t>Read these two examples. </a:t>
            </a:r>
          </a:p>
          <a:p>
            <a:r>
              <a:rPr lang="en-GB" sz="2000" dirty="0" smtClean="0"/>
              <a:t>What picture do you have in your mind? Why?</a:t>
            </a:r>
            <a:endParaRPr lang="en-GB" sz="2000" dirty="0"/>
          </a:p>
        </p:txBody>
      </p:sp>
      <p:sp>
        <p:nvSpPr>
          <p:cNvPr id="7" name="TextBox 6"/>
          <p:cNvSpPr txBox="1"/>
          <p:nvPr/>
        </p:nvSpPr>
        <p:spPr>
          <a:xfrm>
            <a:off x="1168400" y="4978400"/>
            <a:ext cx="8781186" cy="11695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 smtClean="0"/>
              <a:t>Re-write these sentences using more interesting verbs. </a:t>
            </a:r>
          </a:p>
          <a:p>
            <a:endParaRPr lang="en-GB" dirty="0"/>
          </a:p>
          <a:p>
            <a:r>
              <a:rPr lang="en-GB" sz="3200" dirty="0" smtClean="0"/>
              <a:t>Tom </a:t>
            </a:r>
            <a:r>
              <a:rPr lang="en-GB" sz="3200" u="sng" dirty="0" smtClean="0"/>
              <a:t>gave</a:t>
            </a:r>
            <a:r>
              <a:rPr lang="en-GB" sz="3200" dirty="0" smtClean="0"/>
              <a:t> Willie a plate of food. Willie </a:t>
            </a:r>
            <a:r>
              <a:rPr lang="en-GB" sz="3200" u="sng" dirty="0" smtClean="0"/>
              <a:t>ate</a:t>
            </a:r>
            <a:r>
              <a:rPr lang="en-GB" sz="3200" dirty="0" smtClean="0"/>
              <a:t> the food. 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35726666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600" dirty="0" smtClean="0"/>
              <a:t>Before we go any further, let’s recap what we know about the two main characters. </a:t>
            </a:r>
            <a:endParaRPr lang="en-GB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4810432" cy="4351338"/>
          </a:xfrm>
        </p:spPr>
        <p:txBody>
          <a:bodyPr/>
          <a:lstStyle/>
          <a:p>
            <a:pPr marL="0" indent="0">
              <a:buNone/>
            </a:pPr>
            <a:r>
              <a:rPr lang="en-GB" u="sng" dirty="0" smtClean="0"/>
              <a:t>What we know. </a:t>
            </a:r>
            <a:endParaRPr lang="en-GB" u="sng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403258" y="1904283"/>
            <a:ext cx="4810432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u="sng" dirty="0" smtClean="0"/>
              <a:t>What we think. </a:t>
            </a:r>
            <a:endParaRPr lang="en-GB" u="sng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914401" y="6092825"/>
            <a:ext cx="10294373" cy="7651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u="sng" dirty="0" smtClean="0"/>
              <a:t>Can you use P.E.E. (Point, Evidence, Explain) to back up your opinions?  </a:t>
            </a:r>
            <a:endParaRPr lang="en-GB" u="sng" dirty="0"/>
          </a:p>
        </p:txBody>
      </p:sp>
    </p:spTree>
    <p:extLst>
      <p:ext uri="{BB962C8B-B14F-4D97-AF65-F5344CB8AC3E}">
        <p14:creationId xmlns:p14="http://schemas.microsoft.com/office/powerpoint/2010/main" val="41587099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5191" y="0"/>
            <a:ext cx="4264742" cy="1325563"/>
          </a:xfrm>
        </p:spPr>
        <p:txBody>
          <a:bodyPr>
            <a:normAutofit/>
          </a:bodyPr>
          <a:lstStyle/>
          <a:p>
            <a:r>
              <a:rPr lang="en-GB" sz="4000" b="1" dirty="0" smtClean="0"/>
              <a:t>Role on the wall. </a:t>
            </a:r>
            <a:endParaRPr lang="en-GB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7570" y="984737"/>
            <a:ext cx="8323384" cy="5580185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GB" dirty="0" smtClean="0"/>
              <a:t>We will be using post-its to record our thoughts and opinions about William and Mr. Tom. You can describe both their outward appearance and their personality.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You can challenge yourself by:</a:t>
            </a:r>
          </a:p>
          <a:p>
            <a:pPr marL="0" indent="0">
              <a:buNone/>
            </a:pPr>
            <a:r>
              <a:rPr lang="en-GB" dirty="0" smtClean="0"/>
              <a:t>Using a thesaurus to choose more ambitious vocabulary.  </a:t>
            </a:r>
          </a:p>
          <a:p>
            <a:pPr marL="0" indent="0">
              <a:buNone/>
            </a:pPr>
            <a:r>
              <a:rPr lang="en-GB" dirty="0" smtClean="0"/>
              <a:t>Using P.E.E to extend your answers. 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sz="3300" dirty="0" smtClean="0"/>
              <a:t>Tom is lonely and grumpy. </a:t>
            </a:r>
          </a:p>
          <a:p>
            <a:pPr marL="0" indent="0">
              <a:buNone/>
            </a:pPr>
            <a:r>
              <a:rPr lang="en-GB" sz="3300" dirty="0" smtClean="0"/>
              <a:t>Tom is isolated and cantankerous.</a:t>
            </a:r>
          </a:p>
          <a:p>
            <a:pPr marL="0" indent="0">
              <a:buNone/>
            </a:pPr>
            <a:r>
              <a:rPr lang="en-GB" sz="3300" dirty="0" smtClean="0"/>
              <a:t>Tom is </a:t>
            </a:r>
            <a:r>
              <a:rPr lang="en-GB" sz="3300" i="1" dirty="0" smtClean="0"/>
              <a:t>isolated</a:t>
            </a:r>
            <a:r>
              <a:rPr lang="en-GB" sz="3300" dirty="0" smtClean="0"/>
              <a:t> and </a:t>
            </a:r>
            <a:r>
              <a:rPr lang="en-GB" sz="3300" i="1" dirty="0" smtClean="0"/>
              <a:t>cantankerous</a:t>
            </a:r>
            <a:r>
              <a:rPr lang="en-GB" sz="3300" dirty="0" smtClean="0"/>
              <a:t> </a:t>
            </a:r>
            <a:r>
              <a:rPr lang="en-GB" sz="3300" u="sng" dirty="0" smtClean="0"/>
              <a:t>due to </a:t>
            </a:r>
            <a:r>
              <a:rPr lang="en-GB" sz="3300" dirty="0" smtClean="0"/>
              <a:t>the pain of losing his beloved wife Rachel. I believe this because the text said he had not been into the art shop since Rachel passed away.</a:t>
            </a:r>
            <a:endParaRPr lang="en-GB" sz="3300" dirty="0"/>
          </a:p>
        </p:txBody>
      </p:sp>
      <p:pic>
        <p:nvPicPr>
          <p:cNvPr id="1026" name="Picture 2" descr="Role on the Wall - Drama Resourc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77545" y="1219200"/>
            <a:ext cx="3103439" cy="43057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307315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4754" y="5054355"/>
            <a:ext cx="10515600" cy="1325563"/>
          </a:xfrm>
        </p:spPr>
        <p:txBody>
          <a:bodyPr/>
          <a:lstStyle/>
          <a:p>
            <a:r>
              <a:rPr lang="en-GB" dirty="0" smtClean="0"/>
              <a:t>Prediction: How do you think Willie and Tom might change during the story?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44415" y="914400"/>
            <a:ext cx="10515600" cy="3926132"/>
          </a:xfrm>
        </p:spPr>
        <p:txBody>
          <a:bodyPr/>
          <a:lstStyle/>
          <a:p>
            <a:pPr marL="0" indent="0">
              <a:buNone/>
            </a:pPr>
            <a:r>
              <a:rPr lang="en-GB" sz="3600" dirty="0" smtClean="0"/>
              <a:t>Your task now is to write a short character description about either Willie or Tom</a:t>
            </a:r>
            <a:r>
              <a:rPr lang="en-GB" dirty="0" smtClean="0"/>
              <a:t>.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31134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262</TotalTime>
  <Words>310</Words>
  <Application>Microsoft Office PowerPoint</Application>
  <PresentationFormat>Widescreen</PresentationFormat>
  <Paragraphs>31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Comic Sans MS</vt:lpstr>
      <vt:lpstr>Office Theme</vt:lpstr>
      <vt:lpstr>PowerPoint Presentation</vt:lpstr>
      <vt:lpstr>Before we go any further, let’s recap what we know about the two main characters. </vt:lpstr>
      <vt:lpstr>Role on the wall. </vt:lpstr>
      <vt:lpstr>Prediction: How do you think Willie and Tom might change during the story?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 Greenham</dc:creator>
  <cp:lastModifiedBy>J Greenham</cp:lastModifiedBy>
  <cp:revision>11</cp:revision>
  <dcterms:created xsi:type="dcterms:W3CDTF">2022-02-06T09:45:14Z</dcterms:created>
  <dcterms:modified xsi:type="dcterms:W3CDTF">2022-02-06T14:07:36Z</dcterms:modified>
</cp:coreProperties>
</file>