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44" d="100"/>
          <a:sy n="44" d="100"/>
        </p:scale>
        <p:origin x="86" y="6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2C526D-FB73-43AB-8E5E-3B6AE85A7F45}"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204020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2C526D-FB73-43AB-8E5E-3B6AE85A7F45}"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147166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2C526D-FB73-43AB-8E5E-3B6AE85A7F45}"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221998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2C526D-FB73-43AB-8E5E-3B6AE85A7F45}"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48439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2C526D-FB73-43AB-8E5E-3B6AE85A7F45}"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426575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2C526D-FB73-43AB-8E5E-3B6AE85A7F45}"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30403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2C526D-FB73-43AB-8E5E-3B6AE85A7F45}" type="datetimeFigureOut">
              <a:rPr lang="en-GB" smtClean="0"/>
              <a:t>23/01/2022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287350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2C526D-FB73-43AB-8E5E-3B6AE85A7F45}" type="datetimeFigureOut">
              <a:rPr lang="en-GB" smtClean="0"/>
              <a:t>23/01/2022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410339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C526D-FB73-43AB-8E5E-3B6AE85A7F45}" type="datetimeFigureOut">
              <a:rPr lang="en-GB" smtClean="0"/>
              <a:t>23/01/2022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379153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2C526D-FB73-43AB-8E5E-3B6AE85A7F45}"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385160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2C526D-FB73-43AB-8E5E-3B6AE85A7F45}"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5DD28-D646-4307-9CE6-D7A24761CB58}" type="slidenum">
              <a:rPr lang="en-GB" smtClean="0"/>
              <a:t>‹#›</a:t>
            </a:fld>
            <a:endParaRPr lang="en-GB"/>
          </a:p>
        </p:txBody>
      </p:sp>
    </p:spTree>
    <p:extLst>
      <p:ext uri="{BB962C8B-B14F-4D97-AF65-F5344CB8AC3E}">
        <p14:creationId xmlns:p14="http://schemas.microsoft.com/office/powerpoint/2010/main" val="221931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C526D-FB73-43AB-8E5E-3B6AE85A7F45}" type="datetimeFigureOut">
              <a:rPr lang="en-GB" smtClean="0"/>
              <a:t>23/01/2022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5DD28-D646-4307-9CE6-D7A24761CB58}" type="slidenum">
              <a:rPr lang="en-GB" smtClean="0"/>
              <a:t>‹#›</a:t>
            </a:fld>
            <a:endParaRPr lang="en-GB"/>
          </a:p>
        </p:txBody>
      </p:sp>
    </p:spTree>
    <p:extLst>
      <p:ext uri="{BB962C8B-B14F-4D97-AF65-F5344CB8AC3E}">
        <p14:creationId xmlns:p14="http://schemas.microsoft.com/office/powerpoint/2010/main" val="160337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71780" y="708659"/>
          <a:ext cx="5299710" cy="1861285"/>
        </p:xfrm>
        <a:graphic>
          <a:graphicData uri="http://schemas.openxmlformats.org/drawingml/2006/table">
            <a:tbl>
              <a:tblPr firstRow="1" firstCol="1" bandRow="1">
                <a:tableStyleId>{5C22544A-7EE6-4342-B048-85BDC9FD1C3A}</a:tableStyleId>
              </a:tblPr>
              <a:tblGrid>
                <a:gridCol w="463393">
                  <a:extLst>
                    <a:ext uri="{9D8B030D-6E8A-4147-A177-3AD203B41FA5}">
                      <a16:colId xmlns:a16="http://schemas.microsoft.com/office/drawing/2014/main" val="1243853633"/>
                    </a:ext>
                  </a:extLst>
                </a:gridCol>
                <a:gridCol w="4836317">
                  <a:extLst>
                    <a:ext uri="{9D8B030D-6E8A-4147-A177-3AD203B41FA5}">
                      <a16:colId xmlns:a16="http://schemas.microsoft.com/office/drawing/2014/main" val="133222007"/>
                    </a:ext>
                  </a:extLst>
                </a:gridCol>
              </a:tblGrid>
              <a:tr h="264102">
                <a:tc>
                  <a:txBody>
                    <a:bodyPr/>
                    <a:lstStyle/>
                    <a:p>
                      <a:pPr marR="88900">
                        <a:lnSpc>
                          <a:spcPct val="115000"/>
                        </a:lnSpc>
                        <a:spcAft>
                          <a:spcPts val="0"/>
                        </a:spcAft>
                      </a:pPr>
                      <a:r>
                        <a:rPr lang="en-GB" sz="8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400" dirty="0">
                          <a:effectLst/>
                        </a:rPr>
                        <a:t>Success Criteria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1090635"/>
                  </a:ext>
                </a:extLst>
              </a:tr>
              <a:tr h="476501">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400">
                          <a:effectLst/>
                        </a:rPr>
                        <a:t>Must: I can plan a story where paragraphs are used to mark changes in time, setting or event.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772031"/>
                  </a:ext>
                </a:extLst>
              </a:tr>
              <a:tr h="349340">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400">
                          <a:effectLst/>
                        </a:rPr>
                        <a:t>Should: I can expand on descriptions and themes.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44710"/>
                  </a:ext>
                </a:extLst>
              </a:tr>
              <a:tr h="271850">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Could: </a:t>
                      </a:r>
                      <a:r>
                        <a:rPr lang="en-US" sz="1400">
                          <a:effectLst/>
                        </a:rPr>
                        <a:t>I can use the setting to indicate atmosphere and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81600"/>
                  </a:ext>
                </a:extLst>
              </a:tr>
              <a:tr h="485265">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Even better if… I can plan appropriate style and vocabulary.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891305"/>
                  </a:ext>
                </a:extLst>
              </a:tr>
            </a:tbl>
          </a:graphicData>
        </a:graphic>
      </p:graphicFrame>
      <p:sp>
        <p:nvSpPr>
          <p:cNvPr id="6" name="Rectangle 5"/>
          <p:cNvSpPr/>
          <p:nvPr/>
        </p:nvSpPr>
        <p:spPr>
          <a:xfrm>
            <a:off x="171122" y="358025"/>
            <a:ext cx="4775346" cy="340093"/>
          </a:xfrm>
          <a:prstGeom prst="rect">
            <a:avLst/>
          </a:prstGeom>
        </p:spPr>
        <p:txBody>
          <a:bodyPr wrap="none">
            <a:spAutoFit/>
          </a:bodyPr>
          <a:lstStyle/>
          <a:p>
            <a:pPr marL="90170">
              <a:lnSpc>
                <a:spcPct val="115000"/>
              </a:lnSpc>
              <a:spcAft>
                <a:spcPts val="1000"/>
              </a:spcAft>
            </a:pPr>
            <a:r>
              <a:rPr lang="en-GB" sz="1400" b="1" u="sng" dirty="0" smtClean="0">
                <a:effectLst/>
                <a:latin typeface="Comic Sans MS" panose="030F0702030302020204" pitchFamily="66" charset="0"/>
                <a:ea typeface="Calibri" panose="020F0502020204030204" pitchFamily="34" charset="0"/>
                <a:cs typeface="Arial" panose="020B0604020202020204" pitchFamily="34" charset="0"/>
              </a:rPr>
              <a:t>L.O: To plan a story based on </a:t>
            </a:r>
            <a:r>
              <a:rPr lang="en-GB" sz="1400" b="1" u="sng" dirty="0" err="1" smtClean="0">
                <a:effectLst/>
                <a:latin typeface="Comic Sans MS" panose="030F0702030302020204" pitchFamily="66" charset="0"/>
                <a:ea typeface="Calibri" panose="020F0502020204030204" pitchFamily="34" charset="0"/>
                <a:cs typeface="Arial" panose="020B0604020202020204" pitchFamily="34" charset="0"/>
              </a:rPr>
              <a:t>FArTHER</a:t>
            </a:r>
            <a:r>
              <a:rPr lang="en-GB" sz="1400" b="1" u="sng" dirty="0" smtClean="0">
                <a:effectLst/>
                <a:latin typeface="Comic Sans MS" panose="030F0702030302020204" pitchFamily="66" charset="0"/>
                <a:ea typeface="Calibri" panose="020F0502020204030204" pitchFamily="34" charset="0"/>
                <a:cs typeface="Arial" panose="020B0604020202020204" pitchFamily="34" charset="0"/>
              </a:rPr>
              <a:t>.</a:t>
            </a:r>
            <a:r>
              <a:rPr lang="en-GB" sz="1400" b="1" dirty="0" smtClean="0">
                <a:effectLst/>
                <a:latin typeface="Comic Sans MS" panose="030F0702030302020204" pitchFamily="66" charset="0"/>
                <a:ea typeface="Calibri" panose="020F0502020204030204" pitchFamily="34" charset="0"/>
                <a:cs typeface="Arial" panose="020B0604020202020204" pitchFamily="34" charset="0"/>
              </a:rPr>
              <a:t>  </a:t>
            </a:r>
            <a:r>
              <a:rPr lang="en-GB" sz="1400" b="1" dirty="0" smtClean="0">
                <a:effectLst/>
                <a:latin typeface="SassoonCRInfant"/>
                <a:ea typeface="Calibri" panose="020F0502020204030204" pitchFamily="34" charset="0"/>
                <a:cs typeface="ArialMT-Identity-H"/>
              </a:rPr>
              <a:t>25.01.22</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7538" t="13447" r="21454" b="38943"/>
          <a:stretch/>
        </p:blipFill>
        <p:spPr>
          <a:xfrm>
            <a:off x="5003800" y="2428252"/>
            <a:ext cx="6997700" cy="4290047"/>
          </a:xfrm>
          <a:prstGeom prst="rect">
            <a:avLst/>
          </a:prstGeom>
        </p:spPr>
      </p:pic>
    </p:spTree>
    <p:extLst>
      <p:ext uri="{BB962C8B-B14F-4D97-AF65-F5344CB8AC3E}">
        <p14:creationId xmlns:p14="http://schemas.microsoft.com/office/powerpoint/2010/main" val="92473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1" y="5588000"/>
            <a:ext cx="11087100" cy="954107"/>
          </a:xfrm>
          <a:prstGeom prst="rect">
            <a:avLst/>
          </a:prstGeom>
          <a:noFill/>
        </p:spPr>
        <p:txBody>
          <a:bodyPr wrap="square" rtlCol="0">
            <a:spAutoFit/>
          </a:bodyPr>
          <a:lstStyle/>
          <a:p>
            <a:r>
              <a:rPr lang="en-GB" sz="2800" dirty="0" smtClean="0"/>
              <a:t>In then next two lessons, we will be writing our own version of </a:t>
            </a:r>
            <a:r>
              <a:rPr lang="en-GB" sz="2800" dirty="0" err="1" smtClean="0"/>
              <a:t>FArTHER</a:t>
            </a:r>
            <a:r>
              <a:rPr lang="en-GB" sz="2800" dirty="0" smtClean="0"/>
              <a:t>. We will be telling the story from either the mother or the son’s perspective.  </a:t>
            </a:r>
            <a:endParaRPr lang="en-GB" sz="2800" dirty="0"/>
          </a:p>
        </p:txBody>
      </p:sp>
      <p:sp>
        <p:nvSpPr>
          <p:cNvPr id="4" name="TextBox 3"/>
          <p:cNvSpPr txBox="1"/>
          <p:nvPr/>
        </p:nvSpPr>
        <p:spPr>
          <a:xfrm>
            <a:off x="215900" y="368300"/>
            <a:ext cx="11976100" cy="830997"/>
          </a:xfrm>
          <a:prstGeom prst="rect">
            <a:avLst/>
          </a:prstGeom>
          <a:noFill/>
        </p:spPr>
        <p:txBody>
          <a:bodyPr wrap="square" rtlCol="0">
            <a:spAutoFit/>
          </a:bodyPr>
          <a:lstStyle/>
          <a:p>
            <a:r>
              <a:rPr lang="en-GB" sz="2400" dirty="0" smtClean="0"/>
              <a:t>Today we will be reading the story of </a:t>
            </a:r>
            <a:r>
              <a:rPr lang="en-GB" sz="2400" dirty="0" err="1" smtClean="0"/>
              <a:t>FArTHER</a:t>
            </a:r>
            <a:r>
              <a:rPr lang="en-GB" sz="2400" dirty="0" smtClean="0"/>
              <a:t> to the end. With your partner, recap everything that happened so far in the story. Do you have any predictions of what might happen next?</a:t>
            </a:r>
            <a:endParaRPr lang="en-GB" sz="2400" dirty="0"/>
          </a:p>
        </p:txBody>
      </p:sp>
      <p:pic>
        <p:nvPicPr>
          <p:cNvPr id="5" name="Picture 4"/>
          <p:cNvPicPr>
            <a:picLocks noChangeAspect="1"/>
          </p:cNvPicPr>
          <p:nvPr/>
        </p:nvPicPr>
        <p:blipFill>
          <a:blip r:embed="rId2"/>
          <a:stretch>
            <a:fillRect/>
          </a:stretch>
        </p:blipFill>
        <p:spPr>
          <a:xfrm>
            <a:off x="2220913" y="1092200"/>
            <a:ext cx="5945188" cy="3821607"/>
          </a:xfrm>
          <a:prstGeom prst="rect">
            <a:avLst/>
          </a:prstGeom>
        </p:spPr>
      </p:pic>
    </p:spTree>
    <p:extLst>
      <p:ext uri="{BB962C8B-B14F-4D97-AF65-F5344CB8AC3E}">
        <p14:creationId xmlns:p14="http://schemas.microsoft.com/office/powerpoint/2010/main" val="519945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705" y="1176682"/>
            <a:ext cx="11146641" cy="4832092"/>
          </a:xfrm>
          <a:prstGeom prst="rect">
            <a:avLst/>
          </a:prstGeom>
          <a:noFill/>
        </p:spPr>
        <p:txBody>
          <a:bodyPr wrap="none" rtlCol="0">
            <a:spAutoFit/>
          </a:bodyPr>
          <a:lstStyle/>
          <a:p>
            <a:r>
              <a:rPr lang="en-GB" sz="2800" b="1" dirty="0" smtClean="0"/>
              <a:t>Suggested story structure. </a:t>
            </a:r>
          </a:p>
          <a:p>
            <a:endParaRPr lang="en-GB" sz="2800" dirty="0"/>
          </a:p>
          <a:p>
            <a:r>
              <a:rPr lang="en-GB" sz="2800" dirty="0" smtClean="0"/>
              <a:t>Introduction- introduce the story of the family living together in the house. </a:t>
            </a:r>
          </a:p>
          <a:p>
            <a:endParaRPr lang="en-GB" sz="2800" dirty="0"/>
          </a:p>
          <a:p>
            <a:r>
              <a:rPr lang="en-GB" sz="2800" dirty="0" smtClean="0"/>
              <a:t>Build up- the father receives his ‘call up’ papers and leaves for the war. </a:t>
            </a:r>
          </a:p>
          <a:p>
            <a:endParaRPr lang="en-GB" sz="2800" dirty="0"/>
          </a:p>
          <a:p>
            <a:r>
              <a:rPr lang="en-GB" sz="2800" dirty="0" smtClean="0"/>
              <a:t>Climax- the family receive a telegram to inform them of his death. </a:t>
            </a:r>
          </a:p>
          <a:p>
            <a:endParaRPr lang="en-GB" sz="2800" dirty="0"/>
          </a:p>
          <a:p>
            <a:r>
              <a:rPr lang="en-GB" sz="2800" dirty="0" smtClean="0"/>
              <a:t>Resolution- the son decides to continue his father’s dream of flying. </a:t>
            </a:r>
          </a:p>
          <a:p>
            <a:endParaRPr lang="en-GB" sz="2800" dirty="0"/>
          </a:p>
          <a:p>
            <a:r>
              <a:rPr lang="en-GB" sz="2800" dirty="0" smtClean="0"/>
              <a:t>Ending- the son manages to succeed in getting the wings to work and flies</a:t>
            </a:r>
            <a:r>
              <a:rPr lang="en-GB" dirty="0" smtClean="0"/>
              <a:t>. </a:t>
            </a:r>
            <a:endParaRPr lang="en-GB" dirty="0"/>
          </a:p>
        </p:txBody>
      </p:sp>
    </p:spTree>
    <p:extLst>
      <p:ext uri="{BB962C8B-B14F-4D97-AF65-F5344CB8AC3E}">
        <p14:creationId xmlns:p14="http://schemas.microsoft.com/office/powerpoint/2010/main" val="111393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34" t="16218" r="20371" b="8645"/>
          <a:stretch/>
        </p:blipFill>
        <p:spPr>
          <a:xfrm>
            <a:off x="165100" y="165100"/>
            <a:ext cx="11849100" cy="6413500"/>
          </a:xfrm>
          <a:prstGeom prst="rect">
            <a:avLst/>
          </a:prstGeom>
        </p:spPr>
      </p:pic>
    </p:spTree>
    <p:extLst>
      <p:ext uri="{BB962C8B-B14F-4D97-AF65-F5344CB8AC3E}">
        <p14:creationId xmlns:p14="http://schemas.microsoft.com/office/powerpoint/2010/main" val="3613225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49300"/>
            <a:ext cx="10833100" cy="1846659"/>
          </a:xfrm>
          <a:prstGeom prst="rect">
            <a:avLst/>
          </a:prstGeom>
          <a:noFill/>
        </p:spPr>
        <p:txBody>
          <a:bodyPr wrap="square" rtlCol="0">
            <a:spAutoFit/>
          </a:bodyPr>
          <a:lstStyle/>
          <a:p>
            <a:r>
              <a:rPr lang="en-GB" sz="2400" dirty="0" smtClean="0"/>
              <a:t>This lesson is your opportunity to come up with lots of brilliant ideas to help you later</a:t>
            </a:r>
            <a:r>
              <a:rPr lang="en-GB" dirty="0" smtClean="0"/>
              <a:t>.</a:t>
            </a:r>
          </a:p>
          <a:p>
            <a:endParaRPr lang="en-GB" dirty="0"/>
          </a:p>
          <a:p>
            <a:r>
              <a:rPr lang="en-GB" sz="2400" dirty="0" smtClean="0"/>
              <a:t>Improve your work by adding things like powerful adjectives and verbs, figurative language such as similes, and sentence starters to your plan. This will make your work much easier when you begin to write. </a:t>
            </a:r>
            <a:endParaRPr lang="en-GB" sz="2400" dirty="0"/>
          </a:p>
        </p:txBody>
      </p:sp>
      <p:pic>
        <p:nvPicPr>
          <p:cNvPr id="3" name="Picture 2"/>
          <p:cNvPicPr>
            <a:picLocks noChangeAspect="1"/>
          </p:cNvPicPr>
          <p:nvPr/>
        </p:nvPicPr>
        <p:blipFill rotWithShape="1">
          <a:blip r:embed="rId2"/>
          <a:srcRect l="17134" t="20433" r="17726" b="6205"/>
          <a:stretch/>
        </p:blipFill>
        <p:spPr>
          <a:xfrm>
            <a:off x="6007100" y="2758016"/>
            <a:ext cx="5854700" cy="3537215"/>
          </a:xfrm>
          <a:prstGeom prst="rect">
            <a:avLst/>
          </a:prstGeom>
        </p:spPr>
      </p:pic>
      <p:pic>
        <p:nvPicPr>
          <p:cNvPr id="4" name="Picture 3"/>
          <p:cNvPicPr>
            <a:picLocks noChangeAspect="1"/>
          </p:cNvPicPr>
          <p:nvPr/>
        </p:nvPicPr>
        <p:blipFill rotWithShape="1">
          <a:blip r:embed="rId3"/>
          <a:srcRect l="18326" t="12607" r="17922" b="4422"/>
          <a:stretch/>
        </p:blipFill>
        <p:spPr>
          <a:xfrm>
            <a:off x="593507" y="2705100"/>
            <a:ext cx="5347855" cy="3733800"/>
          </a:xfrm>
          <a:prstGeom prst="rect">
            <a:avLst/>
          </a:prstGeom>
        </p:spPr>
      </p:pic>
    </p:spTree>
    <p:extLst>
      <p:ext uri="{BB962C8B-B14F-4D97-AF65-F5344CB8AC3E}">
        <p14:creationId xmlns:p14="http://schemas.microsoft.com/office/powerpoint/2010/main" val="93707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ArialMT-Identity-H</vt:lpstr>
      <vt:lpstr>Calibri</vt:lpstr>
      <vt:lpstr>Calibri Light</vt:lpstr>
      <vt:lpstr>Comic Sans MS</vt:lpstr>
      <vt:lpstr>SassoonCRInfant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Greenham</dc:creator>
  <cp:lastModifiedBy>J Greenham</cp:lastModifiedBy>
  <cp:revision>1</cp:revision>
  <dcterms:created xsi:type="dcterms:W3CDTF">2022-01-23T15:55:12Z</dcterms:created>
  <dcterms:modified xsi:type="dcterms:W3CDTF">2022-01-23T15:56:03Z</dcterms:modified>
</cp:coreProperties>
</file>