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256" r:id="rId2"/>
    <p:sldId id="282" r:id="rId3"/>
    <p:sldId id="283" r:id="rId4"/>
    <p:sldId id="284" r:id="rId5"/>
    <p:sldId id="286" r:id="rId6"/>
    <p:sldId id="285" r:id="rId7"/>
    <p:sldId id="287" r:id="rId8"/>
    <p:sldId id="28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1332" autoAdjust="0"/>
  </p:normalViewPr>
  <p:slideViewPr>
    <p:cSldViewPr snapToGrid="0">
      <p:cViewPr varScale="1">
        <p:scale>
          <a:sx n="78" d="100"/>
          <a:sy n="78" d="100"/>
        </p:scale>
        <p:origin x="79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0DFE5-C9BC-4E5F-92BA-7449FA1FAF17}" type="datetimeFigureOut">
              <a:rPr lang="en-GB" smtClean="0"/>
              <a:t>22/01/2022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47A6-B77F-4E23-B4C3-2783B293AF88}" type="slidenum">
              <a:rPr lang="en-GB" smtClean="0"/>
              <a:t>‹#›</a:t>
            </a:fld>
            <a:endParaRPr lang="en-GB"/>
          </a:p>
        </p:txBody>
      </p:sp>
    </p:spTree>
    <p:extLst>
      <p:ext uri="{BB962C8B-B14F-4D97-AF65-F5344CB8AC3E}">
        <p14:creationId xmlns:p14="http://schemas.microsoft.com/office/powerpoint/2010/main" val="225628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Ask how </a:t>
            </a:r>
            <a:r>
              <a:rPr lang="en-GB" sz="1200" dirty="0" err="1">
                <a:solidFill>
                  <a:srgbClr val="000000"/>
                </a:solidFill>
                <a:effectLst/>
                <a:latin typeface="Comic Sans MS" panose="030F0702030302020204" pitchFamily="66" charset="0"/>
                <a:ea typeface="Calibri" panose="020F0502020204030204" pitchFamily="34" charset="0"/>
                <a:cs typeface="Calibri" panose="020F0502020204030204" pitchFamily="34" charset="0"/>
              </a:rPr>
              <a:t>chn</a:t>
            </a:r>
            <a:r>
              <a:rPr lang="en-GB" sz="12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 normally work during tests. Do most </a:t>
            </a:r>
            <a:r>
              <a:rPr lang="en-GB" sz="1200" dirty="0" err="1">
                <a:solidFill>
                  <a:srgbClr val="000000"/>
                </a:solidFill>
                <a:effectLst/>
                <a:latin typeface="Comic Sans MS" panose="030F0702030302020204" pitchFamily="66" charset="0"/>
                <a:ea typeface="Calibri" panose="020F0502020204030204" pitchFamily="34" charset="0"/>
                <a:cs typeface="Calibri" panose="020F0502020204030204" pitchFamily="34" charset="0"/>
              </a:rPr>
              <a:t>chn</a:t>
            </a:r>
            <a:r>
              <a:rPr lang="en-GB" sz="12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 read the whole text first? </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6</a:t>
            </a:fld>
            <a:endParaRPr lang="en-GB"/>
          </a:p>
        </p:txBody>
      </p:sp>
    </p:spTree>
    <p:extLst>
      <p:ext uri="{BB962C8B-B14F-4D97-AF65-F5344CB8AC3E}">
        <p14:creationId xmlns:p14="http://schemas.microsoft.com/office/powerpoint/2010/main" val="306311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13F-6254-424A-8746-9B541284E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0C8291-9D0E-40B9-B544-8F588B7B8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19810F-C03F-4DE4-A760-1AB8F60278B9}"/>
              </a:ext>
            </a:extLst>
          </p:cNvPr>
          <p:cNvSpPr>
            <a:spLocks noGrp="1"/>
          </p:cNvSpPr>
          <p:nvPr>
            <p:ph type="dt" sz="half" idx="10"/>
          </p:nvPr>
        </p:nvSpPr>
        <p:spPr/>
        <p:txBody>
          <a:bodyPr/>
          <a:lstStyle/>
          <a:p>
            <a:fld id="{9184DA70-C731-4C70-880D-CCD4705E623C}" type="datetime1">
              <a:rPr lang="en-US" smtClean="0"/>
              <a:t>1/22/2022</a:t>
            </a:fld>
            <a:endParaRPr lang="en-US" dirty="0"/>
          </a:p>
        </p:txBody>
      </p:sp>
      <p:sp>
        <p:nvSpPr>
          <p:cNvPr id="5" name="Footer Placeholder 4">
            <a:extLst>
              <a:ext uri="{FF2B5EF4-FFF2-40B4-BE49-F238E27FC236}">
                <a16:creationId xmlns:a16="http://schemas.microsoft.com/office/drawing/2014/main" id="{C20CB8A9-6222-4F6B-B833-A7D06860C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75562F-75F8-47AC-886C-CE2726D4F5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94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F593-FD5F-479C-8D68-8DA6AA162D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104E1-F46C-466B-8C13-2BDEBCB2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7A9374-4F2B-4FF1-97AF-3009CB5CAE26}"/>
              </a:ext>
            </a:extLst>
          </p:cNvPr>
          <p:cNvSpPr>
            <a:spLocks noGrp="1"/>
          </p:cNvSpPr>
          <p:nvPr>
            <p:ph type="dt" sz="half" idx="10"/>
          </p:nvPr>
        </p:nvSpPr>
        <p:spPr/>
        <p:txBody>
          <a:bodyPr/>
          <a:lstStyle/>
          <a:p>
            <a:fld id="{B612A279-0833-481D-8C56-F67FD0AC6C50}" type="datetime1">
              <a:rPr lang="en-US" smtClean="0"/>
              <a:t>1/22/2022</a:t>
            </a:fld>
            <a:endParaRPr lang="en-US" dirty="0"/>
          </a:p>
        </p:txBody>
      </p:sp>
      <p:sp>
        <p:nvSpPr>
          <p:cNvPr id="5" name="Footer Placeholder 4">
            <a:extLst>
              <a:ext uri="{FF2B5EF4-FFF2-40B4-BE49-F238E27FC236}">
                <a16:creationId xmlns:a16="http://schemas.microsoft.com/office/drawing/2014/main" id="{DC241E7F-4794-4AE2-9883-07C22264A8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5F6E1B-FE4E-480C-B85D-03AFD7BF269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868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C1A05-103F-4921-BA21-F980F7EEF8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48E2C7-D825-48B5-A1B6-ADE6F002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31EA6-D0E5-4C8B-8F16-A3C5913861B3}"/>
              </a:ext>
            </a:extLst>
          </p:cNvPr>
          <p:cNvSpPr>
            <a:spLocks noGrp="1"/>
          </p:cNvSpPr>
          <p:nvPr>
            <p:ph type="dt" sz="half" idx="10"/>
          </p:nvPr>
        </p:nvSpPr>
        <p:spPr/>
        <p:txBody>
          <a:bodyPr/>
          <a:lstStyle/>
          <a:p>
            <a:fld id="{6587DA83-5663-4C9C-B9AA-0B40A3DAFF81}" type="datetime1">
              <a:rPr lang="en-US" smtClean="0"/>
              <a:t>1/22/2022</a:t>
            </a:fld>
            <a:endParaRPr lang="en-US" dirty="0"/>
          </a:p>
        </p:txBody>
      </p:sp>
      <p:sp>
        <p:nvSpPr>
          <p:cNvPr id="5" name="Footer Placeholder 4">
            <a:extLst>
              <a:ext uri="{FF2B5EF4-FFF2-40B4-BE49-F238E27FC236}">
                <a16:creationId xmlns:a16="http://schemas.microsoft.com/office/drawing/2014/main" id="{876C99B4-80AC-478F-B077-C7F5B34747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5537D-8D45-4F0E-8386-5E65E2D871A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38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922B-354A-4B8E-93C9-2C8B783AE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CC213-DCBA-4E16-8642-358C966D6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02485-E42F-4E39-B839-9D2DA24556AF}"/>
              </a:ext>
            </a:extLst>
          </p:cNvPr>
          <p:cNvSpPr>
            <a:spLocks noGrp="1"/>
          </p:cNvSpPr>
          <p:nvPr>
            <p:ph type="dt" sz="half" idx="10"/>
          </p:nvPr>
        </p:nvSpPr>
        <p:spPr/>
        <p:txBody>
          <a:bodyPr/>
          <a:lstStyle/>
          <a:p>
            <a:fld id="{4BE1D723-8F53-4F53-90B0-1982A396982E}" type="datetime1">
              <a:rPr lang="en-US" smtClean="0"/>
              <a:t>1/22/2022</a:t>
            </a:fld>
            <a:endParaRPr lang="en-US" dirty="0"/>
          </a:p>
        </p:txBody>
      </p:sp>
      <p:sp>
        <p:nvSpPr>
          <p:cNvPr id="5" name="Footer Placeholder 4">
            <a:extLst>
              <a:ext uri="{FF2B5EF4-FFF2-40B4-BE49-F238E27FC236}">
                <a16:creationId xmlns:a16="http://schemas.microsoft.com/office/drawing/2014/main" id="{BD58D77D-C110-43F6-84C1-79AE61BBCC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0FB12-3B89-4703-BBD7-63F7D2F98D2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64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3F3F-8D9B-4A03-9EAD-8A47276E2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B44493-3278-450F-8F6D-9C8B137F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20765-FEB8-4FF2-B13E-677173FAF737}"/>
              </a:ext>
            </a:extLst>
          </p:cNvPr>
          <p:cNvSpPr>
            <a:spLocks noGrp="1"/>
          </p:cNvSpPr>
          <p:nvPr>
            <p:ph type="dt" sz="half" idx="10"/>
          </p:nvPr>
        </p:nvSpPr>
        <p:spPr/>
        <p:txBody>
          <a:bodyPr/>
          <a:lstStyle/>
          <a:p>
            <a:fld id="{97669AF7-7BEB-44E4-9852-375E34362B5B}" type="datetime1">
              <a:rPr lang="en-US" smtClean="0"/>
              <a:t>1/22/2022</a:t>
            </a:fld>
            <a:endParaRPr lang="en-US" dirty="0"/>
          </a:p>
        </p:txBody>
      </p:sp>
      <p:sp>
        <p:nvSpPr>
          <p:cNvPr id="5" name="Footer Placeholder 4">
            <a:extLst>
              <a:ext uri="{FF2B5EF4-FFF2-40B4-BE49-F238E27FC236}">
                <a16:creationId xmlns:a16="http://schemas.microsoft.com/office/drawing/2014/main" id="{25254429-A2A7-4466-A582-C7ABDB8905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09E9D-16B1-488C-A6F2-E072BC7F47E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0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ED82-B7E4-45ED-9245-7F4A46C13B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C8548A-EBFB-471D-9687-CA41097713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29966A-1B97-4067-8BE4-FAFE83DB0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63CA66-03FB-46A5-91BE-F9CD394D8AF9}"/>
              </a:ext>
            </a:extLst>
          </p:cNvPr>
          <p:cNvSpPr>
            <a:spLocks noGrp="1"/>
          </p:cNvSpPr>
          <p:nvPr>
            <p:ph type="dt" sz="half" idx="10"/>
          </p:nvPr>
        </p:nvSpPr>
        <p:spPr/>
        <p:txBody>
          <a:bodyPr/>
          <a:lstStyle/>
          <a:p>
            <a:fld id="{BAAAC38D-0552-4C82-B593-E6124DFADBE2}" type="datetime1">
              <a:rPr lang="en-US" smtClean="0"/>
              <a:t>1/22/2022</a:t>
            </a:fld>
            <a:endParaRPr lang="en-US" dirty="0"/>
          </a:p>
        </p:txBody>
      </p:sp>
      <p:sp>
        <p:nvSpPr>
          <p:cNvPr id="6" name="Footer Placeholder 5">
            <a:extLst>
              <a:ext uri="{FF2B5EF4-FFF2-40B4-BE49-F238E27FC236}">
                <a16:creationId xmlns:a16="http://schemas.microsoft.com/office/drawing/2014/main" id="{34381389-35F6-46A2-A650-F8CBC863AC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40CCCE-9DB3-4269-900E-6C90023C41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733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26B6-C86D-40F5-A817-12018EEEA1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417C6A-332B-4BC9-A6D4-739C0648A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487AE-4862-4AB3-A434-9E35A9917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A0626D-05A0-44E3-BF42-D8038F176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83287-4764-4B07-A646-EF5F73FF0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00CC58-D09C-4C45-BC04-5E9554171FE3}"/>
              </a:ext>
            </a:extLst>
          </p:cNvPr>
          <p:cNvSpPr>
            <a:spLocks noGrp="1"/>
          </p:cNvSpPr>
          <p:nvPr>
            <p:ph type="dt" sz="half" idx="10"/>
          </p:nvPr>
        </p:nvSpPr>
        <p:spPr/>
        <p:txBody>
          <a:bodyPr/>
          <a:lstStyle/>
          <a:p>
            <a:fld id="{D9DF0F1C-5577-4ACB-BB62-DF8F3C494C7E}" type="datetime1">
              <a:rPr lang="en-US" smtClean="0"/>
              <a:t>1/22/2022</a:t>
            </a:fld>
            <a:endParaRPr lang="en-US" dirty="0"/>
          </a:p>
        </p:txBody>
      </p:sp>
      <p:sp>
        <p:nvSpPr>
          <p:cNvPr id="8" name="Footer Placeholder 7">
            <a:extLst>
              <a:ext uri="{FF2B5EF4-FFF2-40B4-BE49-F238E27FC236}">
                <a16:creationId xmlns:a16="http://schemas.microsoft.com/office/drawing/2014/main" id="{4755CA3E-07C7-4554-8F80-7382EBA2EE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020FF3-2862-48CD-9C15-6C1F01B979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46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247C-01C3-490B-A6BA-289EFC0B00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74024-156C-4EF7-B61A-86B4C204CB76}"/>
              </a:ext>
            </a:extLst>
          </p:cNvPr>
          <p:cNvSpPr>
            <a:spLocks noGrp="1"/>
          </p:cNvSpPr>
          <p:nvPr>
            <p:ph type="dt" sz="half" idx="10"/>
          </p:nvPr>
        </p:nvSpPr>
        <p:spPr/>
        <p:txBody>
          <a:bodyPr/>
          <a:lstStyle/>
          <a:p>
            <a:fld id="{1775B394-D9F9-4F0C-B15D-605F45CB9E9F}" type="datetime1">
              <a:rPr lang="en-US" smtClean="0"/>
              <a:t>1/22/2022</a:t>
            </a:fld>
            <a:endParaRPr lang="en-US" dirty="0"/>
          </a:p>
        </p:txBody>
      </p:sp>
      <p:sp>
        <p:nvSpPr>
          <p:cNvPr id="4" name="Footer Placeholder 3">
            <a:extLst>
              <a:ext uri="{FF2B5EF4-FFF2-40B4-BE49-F238E27FC236}">
                <a16:creationId xmlns:a16="http://schemas.microsoft.com/office/drawing/2014/main" id="{DED2921A-EF02-46B0-A050-EDFF9B6197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E5D0EA-C259-4D03-9D9E-01304EE9E70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091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F3888-9E7B-469D-ABB0-F0316A56F85A}"/>
              </a:ext>
            </a:extLst>
          </p:cNvPr>
          <p:cNvSpPr>
            <a:spLocks noGrp="1"/>
          </p:cNvSpPr>
          <p:nvPr>
            <p:ph type="dt" sz="half" idx="10"/>
          </p:nvPr>
        </p:nvSpPr>
        <p:spPr/>
        <p:txBody>
          <a:bodyPr/>
          <a:lstStyle/>
          <a:p>
            <a:fld id="{39667345-2558-425A-8533-9BFDBCE15005}" type="datetime1">
              <a:rPr lang="en-US" smtClean="0"/>
              <a:t>1/22/2022</a:t>
            </a:fld>
            <a:endParaRPr lang="en-US" dirty="0"/>
          </a:p>
        </p:txBody>
      </p:sp>
      <p:sp>
        <p:nvSpPr>
          <p:cNvPr id="3" name="Footer Placeholder 2">
            <a:extLst>
              <a:ext uri="{FF2B5EF4-FFF2-40B4-BE49-F238E27FC236}">
                <a16:creationId xmlns:a16="http://schemas.microsoft.com/office/drawing/2014/main" id="{D60AAB60-8208-4B28-A708-CE5397B76B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69F504-ADA7-440E-BA00-46F964BFBEF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417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BEB6-2738-43D8-9A6C-CBBCBF215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6F35AB-0797-49AA-BBD5-50AED36CA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2C48F8-321C-4D44-BBD3-EF3969AA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17D60-1F85-4568-8DC8-D341A11BD838}"/>
              </a:ext>
            </a:extLst>
          </p:cNvPr>
          <p:cNvSpPr>
            <a:spLocks noGrp="1"/>
          </p:cNvSpPr>
          <p:nvPr>
            <p:ph type="dt" sz="half" idx="10"/>
          </p:nvPr>
        </p:nvSpPr>
        <p:spPr/>
        <p:txBody>
          <a:bodyPr/>
          <a:lstStyle/>
          <a:p>
            <a:fld id="{92BEA474-078D-4E9B-9B14-09A87B19DC46}" type="datetime1">
              <a:rPr lang="en-US" smtClean="0"/>
              <a:t>1/22/2022</a:t>
            </a:fld>
            <a:endParaRPr lang="en-US" dirty="0"/>
          </a:p>
        </p:txBody>
      </p:sp>
      <p:sp>
        <p:nvSpPr>
          <p:cNvPr id="6" name="Footer Placeholder 5">
            <a:extLst>
              <a:ext uri="{FF2B5EF4-FFF2-40B4-BE49-F238E27FC236}">
                <a16:creationId xmlns:a16="http://schemas.microsoft.com/office/drawing/2014/main" id="{713B9AC4-46BB-4B4C-88C1-9A1E5C26FB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C3D288-E094-4CB8-9574-A22120CC672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7323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8B7-3AC1-477F-90D1-E34CBDC0E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DFFA38-1DB8-4A32-A16A-EA6605FDA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4FCACC-52C1-43DC-BC44-406035E1F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BFA7E-6764-406B-AE81-AB78573F7527}"/>
              </a:ext>
            </a:extLst>
          </p:cNvPr>
          <p:cNvSpPr>
            <a:spLocks noGrp="1"/>
          </p:cNvSpPr>
          <p:nvPr>
            <p:ph type="dt" sz="half" idx="10"/>
          </p:nvPr>
        </p:nvSpPr>
        <p:spPr/>
        <p:txBody>
          <a:bodyPr/>
          <a:lstStyle/>
          <a:p>
            <a:fld id="{4907D986-8816-4272-A432-0437A28A9828}" type="datetime1">
              <a:rPr lang="en-US" smtClean="0"/>
              <a:t>1/22/2022</a:t>
            </a:fld>
            <a:endParaRPr lang="en-US" dirty="0"/>
          </a:p>
        </p:txBody>
      </p:sp>
      <p:sp>
        <p:nvSpPr>
          <p:cNvPr id="6" name="Footer Placeholder 5">
            <a:extLst>
              <a:ext uri="{FF2B5EF4-FFF2-40B4-BE49-F238E27FC236}">
                <a16:creationId xmlns:a16="http://schemas.microsoft.com/office/drawing/2014/main" id="{A3B0B44D-590A-42D1-9D6C-38A39F02548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4DEC44F-A072-46CE-A7A5-080C8D9117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243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40000"/>
                <a:lumOff val="60000"/>
              </a:schemeClr>
            </a:gs>
            <a:gs pos="83000">
              <a:schemeClr val="accent2">
                <a:lumMod val="60000"/>
                <a:lumOff val="4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A40FF-A45D-469F-BBBB-3212EA695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772ADC-D045-4EA1-9102-54E1CC13A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FAAE3-09CC-48E6-B911-2AFF3ABD5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1/22/2022</a:t>
            </a:fld>
            <a:endParaRPr lang="en-US" dirty="0"/>
          </a:p>
        </p:txBody>
      </p:sp>
      <p:sp>
        <p:nvSpPr>
          <p:cNvPr id="5" name="Footer Placeholder 4">
            <a:extLst>
              <a:ext uri="{FF2B5EF4-FFF2-40B4-BE49-F238E27FC236}">
                <a16:creationId xmlns:a16="http://schemas.microsoft.com/office/drawing/2014/main" id="{D25E52B7-66D1-4992-8DCE-883FA985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81921B-A96D-490C-BD6B-423FCC38F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00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CA8FFD8-FB49-4AF9-A51A-5519523AA3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 name="Title 1">
            <a:extLst>
              <a:ext uri="{FF2B5EF4-FFF2-40B4-BE49-F238E27FC236}">
                <a16:creationId xmlns:a16="http://schemas.microsoft.com/office/drawing/2014/main" id="{E0314FD2-EC6D-4A3D-8C95-FBAD3572AF7C}"/>
              </a:ext>
            </a:extLst>
          </p:cNvPr>
          <p:cNvSpPr>
            <a:spLocks noGrp="1"/>
          </p:cNvSpPr>
          <p:nvPr>
            <p:ph type="ctrTitle"/>
          </p:nvPr>
        </p:nvSpPr>
        <p:spPr/>
        <p:txBody>
          <a:bodyPr>
            <a:normAutofit/>
          </a:bodyPr>
          <a:lstStyle/>
          <a:p>
            <a:r>
              <a:rPr lang="en-US" dirty="0">
                <a:solidFill>
                  <a:srgbClr val="FFFFFF"/>
                </a:solidFill>
              </a:rPr>
              <a:t>Aesop’s Fables</a:t>
            </a:r>
            <a:endParaRPr lang="en-GB" dirty="0">
              <a:solidFill>
                <a:srgbClr val="FFFFFF"/>
              </a:solidFill>
            </a:endParaRPr>
          </a:p>
        </p:txBody>
      </p:sp>
      <p:sp>
        <p:nvSpPr>
          <p:cNvPr id="3" name="Subtitle 2">
            <a:extLst>
              <a:ext uri="{FF2B5EF4-FFF2-40B4-BE49-F238E27FC236}">
                <a16:creationId xmlns:a16="http://schemas.microsoft.com/office/drawing/2014/main" id="{E09FF836-5AFF-49B8-BDD0-47FB6707C310}"/>
              </a:ext>
            </a:extLst>
          </p:cNvPr>
          <p:cNvSpPr>
            <a:spLocks noGrp="1"/>
          </p:cNvSpPr>
          <p:nvPr>
            <p:ph type="subTitle" idx="1"/>
          </p:nvPr>
        </p:nvSpPr>
        <p:spPr/>
        <p:txBody>
          <a:bodyPr>
            <a:normAutofit/>
          </a:bodyPr>
          <a:lstStyle/>
          <a:p>
            <a:r>
              <a:rPr lang="en-US" dirty="0">
                <a:solidFill>
                  <a:srgbClr val="FFFFFF"/>
                </a:solidFill>
              </a:rPr>
              <a:t>Lesson 3</a:t>
            </a:r>
            <a:endParaRPr lang="en-GB" dirty="0">
              <a:solidFill>
                <a:srgbClr val="FFFFFF"/>
              </a:solidFill>
            </a:endParaRPr>
          </a:p>
        </p:txBody>
      </p:sp>
    </p:spTree>
    <p:extLst>
      <p:ext uri="{BB962C8B-B14F-4D97-AF65-F5344CB8AC3E}">
        <p14:creationId xmlns:p14="http://schemas.microsoft.com/office/powerpoint/2010/main" val="238807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4528-EC5F-49E9-AF7C-459A592CCDC0}"/>
              </a:ext>
            </a:extLst>
          </p:cNvPr>
          <p:cNvSpPr>
            <a:spLocks noGrp="1"/>
          </p:cNvSpPr>
          <p:nvPr>
            <p:ph type="title"/>
          </p:nvPr>
        </p:nvSpPr>
        <p:spPr>
          <a:xfrm>
            <a:off x="838200" y="365125"/>
            <a:ext cx="10515600" cy="1571830"/>
          </a:xfrm>
        </p:spPr>
        <p:txBody>
          <a:bodyPr>
            <a:noAutofit/>
          </a:bodyPr>
          <a:lstStyle/>
          <a:p>
            <a:r>
              <a:rPr lang="en-GB" sz="3600" b="1" dirty="0">
                <a:latin typeface="Comic Sans MS" panose="030F0702030302020204" pitchFamily="66" charset="0"/>
                <a:ea typeface="Calibri" panose="020F0502020204030204" pitchFamily="34" charset="0"/>
                <a:cs typeface="Calibri" panose="020F0502020204030204" pitchFamily="34" charset="0"/>
              </a:rPr>
              <a:t>YR2 LO: To answer comprehension questions about </a:t>
            </a:r>
            <a:r>
              <a:rPr lang="en-US" sz="3600" b="1" dirty="0">
                <a:latin typeface="Comic Sans MS" panose="030F0702030302020204" pitchFamily="66" charset="0"/>
                <a:ea typeface="Calibri" panose="020F0502020204030204" pitchFamily="34" charset="0"/>
                <a:cs typeface="Calibri" panose="020F0502020204030204" pitchFamily="34" charset="0"/>
              </a:rPr>
              <a:t>T</a:t>
            </a:r>
            <a:r>
              <a:rPr lang="en-GB" sz="3600" b="1" dirty="0">
                <a:latin typeface="Comic Sans MS" panose="030F0702030302020204" pitchFamily="66" charset="0"/>
                <a:ea typeface="Calibri" panose="020F0502020204030204" pitchFamily="34" charset="0"/>
                <a:cs typeface="Times New Roman" panose="02020603050405020304" pitchFamily="18" charset="0"/>
              </a:rPr>
              <a:t>he Town Mouse and the Country Mouse.</a:t>
            </a:r>
            <a:endParaRPr lang="en-GB" sz="36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1C12C48A-2E32-4642-88CF-58F1C4CEAA97}"/>
              </a:ext>
            </a:extLst>
          </p:cNvPr>
          <p:cNvSpPr>
            <a:spLocks noGrp="1"/>
          </p:cNvSpPr>
          <p:nvPr>
            <p:ph idx="1"/>
          </p:nvPr>
        </p:nvSpPr>
        <p:spPr>
          <a:xfrm>
            <a:off x="838200" y="2041935"/>
            <a:ext cx="10515600" cy="4351338"/>
          </a:xfrm>
        </p:spPr>
        <p:txBody>
          <a:bodyPr/>
          <a:lstStyle/>
          <a:p>
            <a:pPr marL="342900" lvl="0" indent="-342900">
              <a:lnSpc>
                <a:spcPct val="107000"/>
              </a:lnSpc>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answer literal questions about the text.</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answer inference questions about the text.</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summarise the story and it’s moral.</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40002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680E9-B446-4DCF-A0F5-CAD98B801AE1}"/>
              </a:ext>
            </a:extLst>
          </p:cNvPr>
          <p:cNvSpPr>
            <a:spLocks noGrp="1"/>
          </p:cNvSpPr>
          <p:nvPr>
            <p:ph type="title"/>
          </p:nvPr>
        </p:nvSpPr>
        <p:spPr/>
        <p:txBody>
          <a:bodyPr>
            <a:normAutofit fontScale="90000"/>
          </a:bodyPr>
          <a:lstStyle/>
          <a:p>
            <a:r>
              <a:rPr lang="en-GB" sz="4000" b="1" dirty="0">
                <a:latin typeface="Comic Sans MS" panose="030F0702030302020204" pitchFamily="66" charset="0"/>
                <a:ea typeface="Calibri" panose="020F0502020204030204" pitchFamily="34" charset="0"/>
                <a:cs typeface="Calibri" panose="020F0502020204030204" pitchFamily="34" charset="0"/>
              </a:rPr>
              <a:t>YR3 LO: To answer comprehension questions about The North Wind and The Sun.</a:t>
            </a:r>
            <a:endParaRPr lang="en-GB" dirty="0"/>
          </a:p>
        </p:txBody>
      </p:sp>
      <p:sp>
        <p:nvSpPr>
          <p:cNvPr id="3" name="Content Placeholder 2">
            <a:extLst>
              <a:ext uri="{FF2B5EF4-FFF2-40B4-BE49-F238E27FC236}">
                <a16:creationId xmlns:a16="http://schemas.microsoft.com/office/drawing/2014/main" id="{F2D5EE25-E307-4B0A-A93D-9F4D5610B2A4}"/>
              </a:ext>
            </a:extLst>
          </p:cNvPr>
          <p:cNvSpPr>
            <a:spLocks noGrp="1"/>
          </p:cNvSpPr>
          <p:nvPr>
            <p:ph idx="1"/>
          </p:nvPr>
        </p:nvSpPr>
        <p:spPr/>
        <p:txBody>
          <a:bodyPr/>
          <a:lstStyle/>
          <a:p>
            <a:pPr marL="342900" lvl="0" indent="-342900">
              <a:lnSpc>
                <a:spcPct val="107000"/>
              </a:lnSpc>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answer literal and inference questions about a text.</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summarise the story and it’s moral.</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omic Sans MS" panose="030F0702030302020204" pitchFamily="66" charset="0"/>
              <a:buChar char="-"/>
            </a:pPr>
            <a:r>
              <a:rPr lang="en-GB" dirty="0">
                <a:effectLst/>
                <a:latin typeface="Comic Sans MS" panose="030F0702030302020204" pitchFamily="66" charset="0"/>
                <a:ea typeface="Calibri" panose="020F0502020204030204" pitchFamily="34" charset="0"/>
                <a:cs typeface="Calibri" panose="020F0502020204030204" pitchFamily="34" charset="0"/>
              </a:rPr>
              <a:t>I can link this story to the key features of a fable.  </a:t>
            </a:r>
            <a:endParaRPr lang="en-GB" dirty="0">
              <a:effectLst/>
              <a:latin typeface="Comic Sans MS" panose="030F0702030302020204" pitchFamily="66"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6217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17FD-6033-486C-9B36-F400B3FDE3FF}"/>
              </a:ext>
            </a:extLst>
          </p:cNvPr>
          <p:cNvSpPr>
            <a:spLocks noGrp="1"/>
          </p:cNvSpPr>
          <p:nvPr>
            <p:ph type="title"/>
          </p:nvPr>
        </p:nvSpPr>
        <p:spPr/>
        <p:txBody>
          <a:bodyPr>
            <a:normAutofit/>
          </a:bodyPr>
          <a:lstStyle/>
          <a:p>
            <a:pPr algn="ctr">
              <a:lnSpc>
                <a:spcPct val="107000"/>
              </a:lnSpc>
              <a:spcAft>
                <a:spcPts val="800"/>
              </a:spcAft>
            </a:pPr>
            <a:r>
              <a:rPr lang="en-GB" sz="4000" b="1"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Retrieval questions:</a:t>
            </a:r>
            <a:endParaRPr lang="en-GB" sz="8000" dirty="0"/>
          </a:p>
        </p:txBody>
      </p:sp>
      <p:sp>
        <p:nvSpPr>
          <p:cNvPr id="3" name="Content Placeholder 2">
            <a:extLst>
              <a:ext uri="{FF2B5EF4-FFF2-40B4-BE49-F238E27FC236}">
                <a16:creationId xmlns:a16="http://schemas.microsoft.com/office/drawing/2014/main" id="{D7DAC61F-7FE0-462F-836E-7BF37BEF35AC}"/>
              </a:ext>
            </a:extLst>
          </p:cNvPr>
          <p:cNvSpPr>
            <a:spLocks noGrp="1"/>
          </p:cNvSpPr>
          <p:nvPr>
            <p:ph idx="1"/>
          </p:nvPr>
        </p:nvSpPr>
        <p:spPr>
          <a:xfrm>
            <a:off x="7246373" y="1825624"/>
            <a:ext cx="4680155" cy="4667249"/>
          </a:xfrm>
        </p:spPr>
        <p:txBody>
          <a:bodyPr/>
          <a:lstStyle/>
          <a:p>
            <a:pPr marL="514350" indent="-514350">
              <a:buAutoNum type="arabicPeriod"/>
            </a:pPr>
            <a:r>
              <a:rPr lang="en-US" dirty="0">
                <a:latin typeface="Comic Sans MS" panose="030F0702030302020204" pitchFamily="66" charset="0"/>
              </a:rPr>
              <a:t>What equipment can you see in the playground?</a:t>
            </a:r>
          </a:p>
          <a:p>
            <a:pPr marL="514350" indent="-514350">
              <a:buAutoNum type="arabicPeriod"/>
            </a:pPr>
            <a:r>
              <a:rPr lang="en-US" dirty="0">
                <a:latin typeface="Comic Sans MS" panose="030F0702030302020204" pitchFamily="66" charset="0"/>
              </a:rPr>
              <a:t>What is the weather like?</a:t>
            </a:r>
          </a:p>
          <a:p>
            <a:pPr marL="514350" indent="-514350">
              <a:buAutoNum type="arabicPeriod"/>
            </a:pPr>
            <a:r>
              <a:rPr lang="en-US" dirty="0">
                <a:latin typeface="Comic Sans MS" panose="030F0702030302020204" pitchFamily="66" charset="0"/>
              </a:rPr>
              <a:t>Are the children well behaved? How can you tell?</a:t>
            </a:r>
          </a:p>
          <a:p>
            <a:pPr marL="514350" indent="-514350">
              <a:buAutoNum type="arabicPeriod"/>
            </a:pPr>
            <a:endParaRPr lang="en-US" dirty="0">
              <a:latin typeface="Comic Sans MS" panose="030F0702030302020204" pitchFamily="66" charset="0"/>
            </a:endParaRPr>
          </a:p>
          <a:p>
            <a:pPr marL="514350" indent="-514350">
              <a:buAutoNum type="arabicPeriod"/>
            </a:pPr>
            <a:endParaRPr lang="en-GB" dirty="0"/>
          </a:p>
        </p:txBody>
      </p:sp>
      <p:pic>
        <p:nvPicPr>
          <p:cNvPr id="1026" name="Picture 2" descr="See the source image">
            <a:extLst>
              <a:ext uri="{FF2B5EF4-FFF2-40B4-BE49-F238E27FC236}">
                <a16:creationId xmlns:a16="http://schemas.microsoft.com/office/drawing/2014/main" id="{015F06C2-736C-42B7-8C34-8855E3862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23" y="1825625"/>
            <a:ext cx="6432764"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17FD-6033-486C-9B36-F400B3FDE3FF}"/>
              </a:ext>
            </a:extLst>
          </p:cNvPr>
          <p:cNvSpPr>
            <a:spLocks noGrp="1"/>
          </p:cNvSpPr>
          <p:nvPr>
            <p:ph type="title"/>
          </p:nvPr>
        </p:nvSpPr>
        <p:spPr/>
        <p:txBody>
          <a:bodyPr>
            <a:normAutofit/>
          </a:bodyPr>
          <a:lstStyle/>
          <a:p>
            <a:pPr algn="ctr">
              <a:lnSpc>
                <a:spcPct val="107000"/>
              </a:lnSpc>
              <a:spcAft>
                <a:spcPts val="800"/>
              </a:spcAft>
            </a:pPr>
            <a:r>
              <a:rPr lang="en-GB" sz="4000" b="1" dirty="0">
                <a:solidFill>
                  <a:srgbClr val="000000"/>
                </a:solidFill>
                <a:latin typeface="Comic Sans MS" panose="030F0702030302020204" pitchFamily="66" charset="0"/>
                <a:ea typeface="Calibri" panose="020F0502020204030204" pitchFamily="34" charset="0"/>
                <a:cs typeface="Calibri" panose="020F0502020204030204" pitchFamily="34" charset="0"/>
              </a:rPr>
              <a:t>I</a:t>
            </a:r>
            <a:r>
              <a:rPr lang="en-GB" sz="4000" b="1"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nference questions:</a:t>
            </a:r>
            <a:endParaRPr lang="en-GB" sz="8000" dirty="0"/>
          </a:p>
        </p:txBody>
      </p:sp>
      <p:sp>
        <p:nvSpPr>
          <p:cNvPr id="3" name="Content Placeholder 2">
            <a:extLst>
              <a:ext uri="{FF2B5EF4-FFF2-40B4-BE49-F238E27FC236}">
                <a16:creationId xmlns:a16="http://schemas.microsoft.com/office/drawing/2014/main" id="{D7DAC61F-7FE0-462F-836E-7BF37BEF35AC}"/>
              </a:ext>
            </a:extLst>
          </p:cNvPr>
          <p:cNvSpPr>
            <a:spLocks noGrp="1"/>
          </p:cNvSpPr>
          <p:nvPr>
            <p:ph idx="1"/>
          </p:nvPr>
        </p:nvSpPr>
        <p:spPr>
          <a:xfrm>
            <a:off x="7246373" y="1825624"/>
            <a:ext cx="4680155" cy="4667249"/>
          </a:xfrm>
        </p:spPr>
        <p:txBody>
          <a:bodyPr/>
          <a:lstStyle/>
          <a:p>
            <a:pPr marL="514350" indent="-514350">
              <a:buAutoNum type="arabicPeriod"/>
            </a:pPr>
            <a:r>
              <a:rPr lang="en-US" dirty="0">
                <a:latin typeface="Comic Sans MS" panose="030F0702030302020204" pitchFamily="66" charset="0"/>
              </a:rPr>
              <a:t>How are the children feeling?</a:t>
            </a:r>
          </a:p>
          <a:p>
            <a:pPr marL="514350" indent="-514350">
              <a:buAutoNum type="arabicPeriod"/>
            </a:pPr>
            <a:r>
              <a:rPr lang="en-US" dirty="0">
                <a:latin typeface="Comic Sans MS" panose="030F0702030302020204" pitchFamily="66" charset="0"/>
              </a:rPr>
              <a:t>Why are the birds hiding in the tree?</a:t>
            </a:r>
          </a:p>
          <a:p>
            <a:pPr marL="514350" indent="-514350">
              <a:buAutoNum type="arabicPeriod"/>
            </a:pPr>
            <a:r>
              <a:rPr lang="en-US" dirty="0">
                <a:latin typeface="Comic Sans MS" panose="030F0702030302020204" pitchFamily="66" charset="0"/>
              </a:rPr>
              <a:t>Why do you think the boy at the bottom of the slide has his tongue poking out?</a:t>
            </a:r>
          </a:p>
          <a:p>
            <a:pPr marL="514350" indent="-514350">
              <a:buAutoNum type="arabicPeriod"/>
            </a:pPr>
            <a:endParaRPr lang="en-GB" dirty="0"/>
          </a:p>
        </p:txBody>
      </p:sp>
      <p:pic>
        <p:nvPicPr>
          <p:cNvPr id="1026" name="Picture 2" descr="See the source image">
            <a:extLst>
              <a:ext uri="{FF2B5EF4-FFF2-40B4-BE49-F238E27FC236}">
                <a16:creationId xmlns:a16="http://schemas.microsoft.com/office/drawing/2014/main" id="{015F06C2-736C-42B7-8C34-8855E3862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23" y="1825625"/>
            <a:ext cx="6432764"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3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77A1-B255-43CA-BAE2-F2A2E533058B}"/>
              </a:ext>
            </a:extLst>
          </p:cNvPr>
          <p:cNvSpPr>
            <a:spLocks noGrp="1"/>
          </p:cNvSpPr>
          <p:nvPr>
            <p:ph type="title"/>
          </p:nvPr>
        </p:nvSpPr>
        <p:spPr/>
        <p:txBody>
          <a:bodyPr/>
          <a:lstStyle/>
          <a:p>
            <a:pPr algn="ctr"/>
            <a:r>
              <a:rPr lang="en-US" dirty="0">
                <a:latin typeface="Comic Sans MS" panose="030F0702030302020204" pitchFamily="66" charset="0"/>
              </a:rPr>
              <a:t>How do you read? </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0C8B8E1D-5C77-4486-94B8-903CED23DBE3}"/>
              </a:ext>
            </a:extLst>
          </p:cNvPr>
          <p:cNvSpPr>
            <a:spLocks noGrp="1"/>
          </p:cNvSpPr>
          <p:nvPr>
            <p:ph idx="1"/>
          </p:nvPr>
        </p:nvSpPr>
        <p:spPr/>
        <p:txBody>
          <a:bodyPr/>
          <a:lstStyle/>
          <a:p>
            <a:pPr marL="0" indent="0">
              <a:lnSpc>
                <a:spcPct val="107000"/>
              </a:lnSpc>
              <a:spcAft>
                <a:spcPts val="800"/>
              </a:spcAft>
              <a:buNone/>
            </a:pPr>
            <a:r>
              <a:rPr lang="en-GB" sz="20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When we are answering reading comprehension questions, it is important to read the text first carefully. Then read the questions. </a:t>
            </a:r>
          </a:p>
          <a:p>
            <a:pPr marL="0" indent="0">
              <a:lnSpc>
                <a:spcPct val="107000"/>
              </a:lnSpc>
              <a:spcAft>
                <a:spcPts val="800"/>
              </a:spcAft>
              <a:buNone/>
            </a:pPr>
            <a:r>
              <a:rPr lang="en-GB" sz="2000" dirty="0">
                <a:solidFill>
                  <a:srgbClr val="000000"/>
                </a:solidFill>
                <a:latin typeface="Comic Sans MS" panose="030F0702030302020204" pitchFamily="66" charset="0"/>
                <a:ea typeface="Calibri" panose="020F0502020204030204" pitchFamily="34" charset="0"/>
                <a:cs typeface="Calibri" panose="020F0502020204030204" pitchFamily="34" charset="0"/>
              </a:rPr>
              <a:t>If you are 100% sure of an answer, then try to answer. If you are not sure, find the piece of the text that the question is referring to. Read that part again, then try to answer the question. </a:t>
            </a:r>
          </a:p>
          <a:p>
            <a:pPr marL="0" indent="0">
              <a:lnSpc>
                <a:spcPct val="107000"/>
              </a:lnSpc>
              <a:spcAft>
                <a:spcPts val="800"/>
              </a:spcAft>
              <a:buNone/>
            </a:pPr>
            <a:r>
              <a:rPr lang="en-GB" sz="2000" dirty="0">
                <a:solidFill>
                  <a:srgbClr val="000000"/>
                </a:solidFill>
                <a:latin typeface="Comic Sans MS" panose="030F0702030302020204" pitchFamily="66" charset="0"/>
                <a:ea typeface="Calibri" panose="020F0502020204030204" pitchFamily="34" charset="0"/>
                <a:cs typeface="Calibri" panose="020F0502020204030204" pitchFamily="34" charset="0"/>
              </a:rPr>
              <a:t>For example, in The Tortoise and The Hare, I might know already what bragged means.  </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8B11FC79-C8AA-40DD-93D4-84841357F1C0}"/>
              </a:ext>
            </a:extLst>
          </p:cNvPr>
          <p:cNvPicPr>
            <a:picLocks noChangeAspect="1"/>
          </p:cNvPicPr>
          <p:nvPr/>
        </p:nvPicPr>
        <p:blipFill rotWithShape="1">
          <a:blip r:embed="rId3"/>
          <a:srcRect l="25080" t="24652" r="29516" b="51398"/>
          <a:stretch/>
        </p:blipFill>
        <p:spPr>
          <a:xfrm>
            <a:off x="2998839" y="4601498"/>
            <a:ext cx="6659316" cy="1975874"/>
          </a:xfrm>
          <a:prstGeom prst="rect">
            <a:avLst/>
          </a:prstGeom>
        </p:spPr>
      </p:pic>
    </p:spTree>
    <p:extLst>
      <p:ext uri="{BB962C8B-B14F-4D97-AF65-F5344CB8AC3E}">
        <p14:creationId xmlns:p14="http://schemas.microsoft.com/office/powerpoint/2010/main" val="347938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C64E-241B-40E2-99ED-740372967169}"/>
              </a:ext>
            </a:extLst>
          </p:cNvPr>
          <p:cNvSpPr>
            <a:spLocks noGrp="1"/>
          </p:cNvSpPr>
          <p:nvPr>
            <p:ph type="title"/>
          </p:nvPr>
        </p:nvSpPr>
        <p:spPr/>
        <p:txBody>
          <a:bodyPr>
            <a:normAutofit/>
          </a:bodyPr>
          <a:lstStyle/>
          <a:p>
            <a:pPr algn="ctr"/>
            <a:r>
              <a:rPr lang="en-US" sz="2800" dirty="0">
                <a:latin typeface="Comic Sans MS" panose="030F0702030302020204" pitchFamily="66" charset="0"/>
              </a:rPr>
              <a:t>But I might need to read the sentence with bragged in it to make sure…</a:t>
            </a:r>
            <a:endParaRPr lang="en-GB" sz="2800" dirty="0">
              <a:latin typeface="Comic Sans MS" panose="030F0702030302020204" pitchFamily="66" charset="0"/>
            </a:endParaRPr>
          </a:p>
        </p:txBody>
      </p:sp>
      <p:pic>
        <p:nvPicPr>
          <p:cNvPr id="5" name="Picture 4">
            <a:extLst>
              <a:ext uri="{FF2B5EF4-FFF2-40B4-BE49-F238E27FC236}">
                <a16:creationId xmlns:a16="http://schemas.microsoft.com/office/drawing/2014/main" id="{A83913EE-7A16-4C38-80EE-26302E6BD5CA}"/>
              </a:ext>
            </a:extLst>
          </p:cNvPr>
          <p:cNvPicPr>
            <a:picLocks noChangeAspect="1"/>
          </p:cNvPicPr>
          <p:nvPr/>
        </p:nvPicPr>
        <p:blipFill rotWithShape="1">
          <a:blip r:embed="rId2"/>
          <a:srcRect l="9113" t="19928" r="10726" b="54265"/>
          <a:stretch/>
        </p:blipFill>
        <p:spPr>
          <a:xfrm>
            <a:off x="291004" y="2015613"/>
            <a:ext cx="11350391" cy="2055402"/>
          </a:xfrm>
          <a:prstGeom prst="rect">
            <a:avLst/>
          </a:prstGeom>
        </p:spPr>
      </p:pic>
      <p:sp>
        <p:nvSpPr>
          <p:cNvPr id="6" name="Rectangle: Single Corner Rounded 5">
            <a:extLst>
              <a:ext uri="{FF2B5EF4-FFF2-40B4-BE49-F238E27FC236}">
                <a16:creationId xmlns:a16="http://schemas.microsoft.com/office/drawing/2014/main" id="{FF5D80AA-E357-4EBE-9E7D-34634BE74E4F}"/>
              </a:ext>
            </a:extLst>
          </p:cNvPr>
          <p:cNvSpPr/>
          <p:nvPr/>
        </p:nvSpPr>
        <p:spPr>
          <a:xfrm>
            <a:off x="7275871" y="2969342"/>
            <a:ext cx="1415845" cy="577645"/>
          </a:xfrm>
          <a:prstGeom prst="round1Rect">
            <a:avLst/>
          </a:prstGeom>
          <a:solidFill>
            <a:schemeClr val="accent2">
              <a:alpha val="4313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2941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20EC-EBB5-4668-9D2E-4BE2196594C5}"/>
              </a:ext>
            </a:extLst>
          </p:cNvPr>
          <p:cNvSpPr>
            <a:spLocks noGrp="1"/>
          </p:cNvSpPr>
          <p:nvPr>
            <p:ph type="title"/>
          </p:nvPr>
        </p:nvSpPr>
        <p:spPr/>
        <p:txBody>
          <a:bodyPr/>
          <a:lstStyle/>
          <a:p>
            <a:r>
              <a:rPr lang="en-US" dirty="0">
                <a:latin typeface="Comic Sans MS" panose="030F0702030302020204" pitchFamily="66" charset="0"/>
              </a:rPr>
              <a:t>Your task:</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DB60EA0C-1D2F-4E68-972C-6EEC73D961BF}"/>
              </a:ext>
            </a:extLst>
          </p:cNvPr>
          <p:cNvSpPr>
            <a:spLocks noGrp="1"/>
          </p:cNvSpPr>
          <p:nvPr>
            <p:ph idx="1"/>
          </p:nvPr>
        </p:nvSpPr>
        <p:spPr/>
        <p:txBody>
          <a:bodyPr>
            <a:normAutofit/>
          </a:bodyPr>
          <a:lstStyle/>
          <a:p>
            <a:pPr marL="0" indent="0">
              <a:lnSpc>
                <a:spcPct val="107000"/>
              </a:lnSpc>
              <a:spcAft>
                <a:spcPts val="800"/>
              </a:spcAft>
              <a:buNone/>
            </a:pPr>
            <a:r>
              <a:rPr lang="en-GB" b="1" dirty="0">
                <a:effectLst/>
                <a:latin typeface="Comic Sans MS" panose="030F0702030302020204" pitchFamily="66" charset="0"/>
                <a:ea typeface="Calibri" panose="020F0502020204030204" pitchFamily="34" charset="0"/>
                <a:cs typeface="Calibri" panose="020F0502020204030204" pitchFamily="34" charset="0"/>
              </a:rPr>
              <a:t>YR2</a:t>
            </a:r>
            <a:r>
              <a:rPr lang="en-GB" dirty="0">
                <a:effectLst/>
                <a:latin typeface="Comic Sans MS" panose="030F0702030302020204" pitchFamily="66" charset="0"/>
                <a:ea typeface="Calibri" panose="020F0502020204030204" pitchFamily="34" charset="0"/>
                <a:cs typeface="Calibri" panose="020F0502020204030204" pitchFamily="34" charset="0"/>
              </a:rPr>
              <a:t> – You are going to read the fable ‘The Town Mouse and The Country Mouse.’ Summarise what happens in the story in your own words and see if you can explain the moral of the story. The answer the comprehension questions. </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marL="0" indent="0">
              <a:buNone/>
            </a:pPr>
            <a:r>
              <a:rPr lang="en-GB" b="1" dirty="0">
                <a:effectLst/>
                <a:latin typeface="Comic Sans MS" panose="030F0702030302020204" pitchFamily="66" charset="0"/>
                <a:ea typeface="Calibri" panose="020F0502020204030204" pitchFamily="34" charset="0"/>
                <a:cs typeface="Calibri" panose="020F0502020204030204" pitchFamily="34" charset="0"/>
              </a:rPr>
              <a:t>YR3</a:t>
            </a:r>
            <a:r>
              <a:rPr lang="en-GB" dirty="0">
                <a:effectLst/>
                <a:latin typeface="Comic Sans MS" panose="030F0702030302020204" pitchFamily="66" charset="0"/>
                <a:ea typeface="Calibri" panose="020F0502020204030204" pitchFamily="34" charset="0"/>
                <a:cs typeface="Calibri" panose="020F0502020204030204" pitchFamily="34" charset="0"/>
              </a:rPr>
              <a:t> - You are going to read the fable ‘The North Wind and The Sun.’ Summarise what happens in the story in your own words and see if you can explain the moral of the story. The answer the comprehension questions. </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422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381</Words>
  <Application>Microsoft Office PowerPoint</Application>
  <PresentationFormat>Widescreen</PresentationFormat>
  <Paragraphs>28</Paragraphs>
  <Slides>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vt:lpstr>
      <vt:lpstr>Office Theme</vt:lpstr>
      <vt:lpstr>Aesop’s Fables</vt:lpstr>
      <vt:lpstr>YR2 LO: To answer comprehension questions about The Town Mouse and the Country Mouse.</vt:lpstr>
      <vt:lpstr>YR3 LO: To answer comprehension questions about The North Wind and The Sun.</vt:lpstr>
      <vt:lpstr>Retrieval questions:</vt:lpstr>
      <vt:lpstr>Inference questions:</vt:lpstr>
      <vt:lpstr>How do you read? </vt:lpstr>
      <vt:lpstr>But I might need to read the sentence with bragged in it to make sure…</vt:lpstr>
      <vt:lpstr>Your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Aesop’s Fables</dc:title>
  <dc:creator>A Chhibber</dc:creator>
  <cp:lastModifiedBy>A Chhibber</cp:lastModifiedBy>
  <cp:revision>51</cp:revision>
  <dcterms:created xsi:type="dcterms:W3CDTF">2022-01-22T18:03:13Z</dcterms:created>
  <dcterms:modified xsi:type="dcterms:W3CDTF">2022-01-22T20:33:44Z</dcterms:modified>
</cp:coreProperties>
</file>