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6" r:id="rId2"/>
    <p:sldId id="257" r:id="rId3"/>
    <p:sldId id="258" r:id="rId4"/>
    <p:sldId id="265" r:id="rId5"/>
    <p:sldId id="266" r:id="rId6"/>
    <p:sldId id="267" r:id="rId7"/>
    <p:sldId id="264" r:id="rId8"/>
    <p:sldId id="268"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32"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0DFE5-C9BC-4E5F-92BA-7449FA1FAF17}" type="datetimeFigureOut">
              <a:rPr lang="en-GB" smtClean="0"/>
              <a:t>29/01/2022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A47A6-B77F-4E23-B4C3-2783B293AF88}" type="slidenum">
              <a:rPr lang="en-GB" smtClean="0"/>
              <a:t>‹#›</a:t>
            </a:fld>
            <a:endParaRPr lang="en-GB"/>
          </a:p>
        </p:txBody>
      </p:sp>
    </p:spTree>
    <p:extLst>
      <p:ext uri="{BB962C8B-B14F-4D97-AF65-F5344CB8AC3E}">
        <p14:creationId xmlns:p14="http://schemas.microsoft.com/office/powerpoint/2010/main" val="225628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omic Sans MS" panose="030F0702030302020204" pitchFamily="66" charset="0"/>
                <a:ea typeface="Calibri" panose="020F0502020204030204" pitchFamily="34" charset="0"/>
                <a:cs typeface="Calibri" panose="020F0502020204030204" pitchFamily="34" charset="0"/>
              </a:rPr>
              <a:t>Starter: With a partner  - Write ideas down on IWB. Explain to chn if a character has one or two of these emotions all the time, we can say it is their personality (it is what they are like)</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3</a:t>
            </a:fld>
            <a:endParaRPr lang="en-GB"/>
          </a:p>
        </p:txBody>
      </p:sp>
    </p:spTree>
    <p:extLst>
      <p:ext uri="{BB962C8B-B14F-4D97-AF65-F5344CB8AC3E}">
        <p14:creationId xmlns:p14="http://schemas.microsoft.com/office/powerpoint/2010/main" val="190973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omic Sans MS" panose="030F0702030302020204" pitchFamily="66" charset="0"/>
                <a:ea typeface="Calibri" panose="020F0502020204030204" pitchFamily="34" charset="0"/>
                <a:cs typeface="Calibri" panose="020F0502020204030204" pitchFamily="34" charset="0"/>
              </a:rPr>
              <a:t>Explain to </a:t>
            </a:r>
            <a:r>
              <a:rPr lang="en-GB" sz="1200" dirty="0" err="1">
                <a:effectLst/>
                <a:latin typeface="Comic Sans MS" panose="030F0702030302020204" pitchFamily="66" charset="0"/>
                <a:ea typeface="Calibri" panose="020F0502020204030204" pitchFamily="34" charset="0"/>
                <a:cs typeface="Calibri" panose="020F0502020204030204" pitchFamily="34" charset="0"/>
              </a:rPr>
              <a:t>chn</a:t>
            </a:r>
            <a:r>
              <a:rPr lang="en-GB" sz="1200" dirty="0">
                <a:effectLst/>
                <a:latin typeface="Comic Sans MS" panose="030F0702030302020204" pitchFamily="66" charset="0"/>
                <a:ea typeface="Calibri" panose="020F0502020204030204" pitchFamily="34" charset="0"/>
                <a:cs typeface="Calibri" panose="020F0502020204030204" pitchFamily="34" charset="0"/>
              </a:rPr>
              <a:t> that in order to teach a moral, we need to create two opposite characters. One ‘good’ and one ‘bad.’</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5</a:t>
            </a:fld>
            <a:endParaRPr lang="en-GB"/>
          </a:p>
        </p:txBody>
      </p:sp>
    </p:spTree>
    <p:extLst>
      <p:ext uri="{BB962C8B-B14F-4D97-AF65-F5344CB8AC3E}">
        <p14:creationId xmlns:p14="http://schemas.microsoft.com/office/powerpoint/2010/main" val="281141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we describe these animals? E.g. fox is clever and sly, the owl is intelligent and calm. Can chn think of their own animals and how they might describe them?</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6</a:t>
            </a:fld>
            <a:endParaRPr lang="en-GB"/>
          </a:p>
        </p:txBody>
      </p:sp>
    </p:spTree>
    <p:extLst>
      <p:ext uri="{BB962C8B-B14F-4D97-AF65-F5344CB8AC3E}">
        <p14:creationId xmlns:p14="http://schemas.microsoft.com/office/powerpoint/2010/main" val="200806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chn are struggling to choose their own moral and animals from list, suggest the moral of don’t give up and have a caterpillar and a butterfly. </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8</a:t>
            </a:fld>
            <a:endParaRPr lang="en-GB"/>
          </a:p>
        </p:txBody>
      </p:sp>
    </p:spTree>
    <p:extLst>
      <p:ext uri="{BB962C8B-B14F-4D97-AF65-F5344CB8AC3E}">
        <p14:creationId xmlns:p14="http://schemas.microsoft.com/office/powerpoint/2010/main" val="192962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613F-6254-424A-8746-9B541284E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0C8291-9D0E-40B9-B544-8F588B7B8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19810F-C03F-4DE4-A760-1AB8F60278B9}"/>
              </a:ext>
            </a:extLst>
          </p:cNvPr>
          <p:cNvSpPr>
            <a:spLocks noGrp="1"/>
          </p:cNvSpPr>
          <p:nvPr>
            <p:ph type="dt" sz="half" idx="10"/>
          </p:nvPr>
        </p:nvSpPr>
        <p:spPr/>
        <p:txBody>
          <a:bodyPr/>
          <a:lstStyle/>
          <a:p>
            <a:fld id="{9184DA70-C731-4C70-880D-CCD4705E623C}" type="datetime1">
              <a:rPr lang="en-US" smtClean="0"/>
              <a:t>1/29/2022</a:t>
            </a:fld>
            <a:endParaRPr lang="en-US" dirty="0"/>
          </a:p>
        </p:txBody>
      </p:sp>
      <p:sp>
        <p:nvSpPr>
          <p:cNvPr id="5" name="Footer Placeholder 4">
            <a:extLst>
              <a:ext uri="{FF2B5EF4-FFF2-40B4-BE49-F238E27FC236}">
                <a16:creationId xmlns:a16="http://schemas.microsoft.com/office/drawing/2014/main" id="{C20CB8A9-6222-4F6B-B833-A7D06860C5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75562F-75F8-47AC-886C-CE2726D4F5C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94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F593-FD5F-479C-8D68-8DA6AA162D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E104E1-F46C-466B-8C13-2BDEBCB2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7A9374-4F2B-4FF1-97AF-3009CB5CAE26}"/>
              </a:ext>
            </a:extLst>
          </p:cNvPr>
          <p:cNvSpPr>
            <a:spLocks noGrp="1"/>
          </p:cNvSpPr>
          <p:nvPr>
            <p:ph type="dt" sz="half" idx="10"/>
          </p:nvPr>
        </p:nvSpPr>
        <p:spPr/>
        <p:txBody>
          <a:bodyPr/>
          <a:lstStyle/>
          <a:p>
            <a:fld id="{B612A279-0833-481D-8C56-F67FD0AC6C50}" type="datetime1">
              <a:rPr lang="en-US" smtClean="0"/>
              <a:t>1/29/2022</a:t>
            </a:fld>
            <a:endParaRPr lang="en-US" dirty="0"/>
          </a:p>
        </p:txBody>
      </p:sp>
      <p:sp>
        <p:nvSpPr>
          <p:cNvPr id="5" name="Footer Placeholder 4">
            <a:extLst>
              <a:ext uri="{FF2B5EF4-FFF2-40B4-BE49-F238E27FC236}">
                <a16:creationId xmlns:a16="http://schemas.microsoft.com/office/drawing/2014/main" id="{DC241E7F-4794-4AE2-9883-07C22264A8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5F6E1B-FE4E-480C-B85D-03AFD7BF269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868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C1A05-103F-4921-BA21-F980F7EEF8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48E2C7-D825-48B5-A1B6-ADE6F0029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31EA6-D0E5-4C8B-8F16-A3C5913861B3}"/>
              </a:ext>
            </a:extLst>
          </p:cNvPr>
          <p:cNvSpPr>
            <a:spLocks noGrp="1"/>
          </p:cNvSpPr>
          <p:nvPr>
            <p:ph type="dt" sz="half" idx="10"/>
          </p:nvPr>
        </p:nvSpPr>
        <p:spPr/>
        <p:txBody>
          <a:bodyPr/>
          <a:lstStyle/>
          <a:p>
            <a:fld id="{6587DA83-5663-4C9C-B9AA-0B40A3DAFF81}" type="datetime1">
              <a:rPr lang="en-US" smtClean="0"/>
              <a:t>1/29/2022</a:t>
            </a:fld>
            <a:endParaRPr lang="en-US" dirty="0"/>
          </a:p>
        </p:txBody>
      </p:sp>
      <p:sp>
        <p:nvSpPr>
          <p:cNvPr id="5" name="Footer Placeholder 4">
            <a:extLst>
              <a:ext uri="{FF2B5EF4-FFF2-40B4-BE49-F238E27FC236}">
                <a16:creationId xmlns:a16="http://schemas.microsoft.com/office/drawing/2014/main" id="{876C99B4-80AC-478F-B077-C7F5B34747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C5537D-8D45-4F0E-8386-5E65E2D871A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38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922B-354A-4B8E-93C9-2C8B783AE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CC213-DCBA-4E16-8642-358C966D6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02485-E42F-4E39-B839-9D2DA24556AF}"/>
              </a:ext>
            </a:extLst>
          </p:cNvPr>
          <p:cNvSpPr>
            <a:spLocks noGrp="1"/>
          </p:cNvSpPr>
          <p:nvPr>
            <p:ph type="dt" sz="half" idx="10"/>
          </p:nvPr>
        </p:nvSpPr>
        <p:spPr/>
        <p:txBody>
          <a:bodyPr/>
          <a:lstStyle/>
          <a:p>
            <a:fld id="{4BE1D723-8F53-4F53-90B0-1982A396982E}" type="datetime1">
              <a:rPr lang="en-US" smtClean="0"/>
              <a:t>1/29/2022</a:t>
            </a:fld>
            <a:endParaRPr lang="en-US" dirty="0"/>
          </a:p>
        </p:txBody>
      </p:sp>
      <p:sp>
        <p:nvSpPr>
          <p:cNvPr id="5" name="Footer Placeholder 4">
            <a:extLst>
              <a:ext uri="{FF2B5EF4-FFF2-40B4-BE49-F238E27FC236}">
                <a16:creationId xmlns:a16="http://schemas.microsoft.com/office/drawing/2014/main" id="{BD58D77D-C110-43F6-84C1-79AE61BBCC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0FB12-3B89-4703-BBD7-63F7D2F98D2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64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3F3F-8D9B-4A03-9EAD-8A47276E2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B44493-3278-450F-8F6D-9C8B137FF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020765-FEB8-4FF2-B13E-677173FAF737}"/>
              </a:ext>
            </a:extLst>
          </p:cNvPr>
          <p:cNvSpPr>
            <a:spLocks noGrp="1"/>
          </p:cNvSpPr>
          <p:nvPr>
            <p:ph type="dt" sz="half" idx="10"/>
          </p:nvPr>
        </p:nvSpPr>
        <p:spPr/>
        <p:txBody>
          <a:bodyPr/>
          <a:lstStyle/>
          <a:p>
            <a:fld id="{97669AF7-7BEB-44E4-9852-375E34362B5B}" type="datetime1">
              <a:rPr lang="en-US" smtClean="0"/>
              <a:t>1/29/2022</a:t>
            </a:fld>
            <a:endParaRPr lang="en-US" dirty="0"/>
          </a:p>
        </p:txBody>
      </p:sp>
      <p:sp>
        <p:nvSpPr>
          <p:cNvPr id="5" name="Footer Placeholder 4">
            <a:extLst>
              <a:ext uri="{FF2B5EF4-FFF2-40B4-BE49-F238E27FC236}">
                <a16:creationId xmlns:a16="http://schemas.microsoft.com/office/drawing/2014/main" id="{25254429-A2A7-4466-A582-C7ABDB8905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009E9D-16B1-488C-A6F2-E072BC7F47E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00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ED82-B7E4-45ED-9245-7F4A46C13B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C8548A-EBFB-471D-9687-CA41097713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29966A-1B97-4067-8BE4-FAFE83DB0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63CA66-03FB-46A5-91BE-F9CD394D8AF9}"/>
              </a:ext>
            </a:extLst>
          </p:cNvPr>
          <p:cNvSpPr>
            <a:spLocks noGrp="1"/>
          </p:cNvSpPr>
          <p:nvPr>
            <p:ph type="dt" sz="half" idx="10"/>
          </p:nvPr>
        </p:nvSpPr>
        <p:spPr/>
        <p:txBody>
          <a:bodyPr/>
          <a:lstStyle/>
          <a:p>
            <a:fld id="{BAAAC38D-0552-4C82-B593-E6124DFADBE2}" type="datetime1">
              <a:rPr lang="en-US" smtClean="0"/>
              <a:t>1/29/2022</a:t>
            </a:fld>
            <a:endParaRPr lang="en-US" dirty="0"/>
          </a:p>
        </p:txBody>
      </p:sp>
      <p:sp>
        <p:nvSpPr>
          <p:cNvPr id="6" name="Footer Placeholder 5">
            <a:extLst>
              <a:ext uri="{FF2B5EF4-FFF2-40B4-BE49-F238E27FC236}">
                <a16:creationId xmlns:a16="http://schemas.microsoft.com/office/drawing/2014/main" id="{34381389-35F6-46A2-A650-F8CBC863AC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40CCCE-9DB3-4269-900E-6C90023C414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733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26B6-C86D-40F5-A817-12018EEEA1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417C6A-332B-4BC9-A6D4-739C0648A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487AE-4862-4AB3-A434-9E35A9917A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A0626D-05A0-44E3-BF42-D8038F176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83287-4764-4B07-A646-EF5F73FF0F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00CC58-D09C-4C45-BC04-5E9554171FE3}"/>
              </a:ext>
            </a:extLst>
          </p:cNvPr>
          <p:cNvSpPr>
            <a:spLocks noGrp="1"/>
          </p:cNvSpPr>
          <p:nvPr>
            <p:ph type="dt" sz="half" idx="10"/>
          </p:nvPr>
        </p:nvSpPr>
        <p:spPr/>
        <p:txBody>
          <a:bodyPr/>
          <a:lstStyle/>
          <a:p>
            <a:fld id="{D9DF0F1C-5577-4ACB-BB62-DF8F3C494C7E}" type="datetime1">
              <a:rPr lang="en-US" smtClean="0"/>
              <a:t>1/29/2022</a:t>
            </a:fld>
            <a:endParaRPr lang="en-US" dirty="0"/>
          </a:p>
        </p:txBody>
      </p:sp>
      <p:sp>
        <p:nvSpPr>
          <p:cNvPr id="8" name="Footer Placeholder 7">
            <a:extLst>
              <a:ext uri="{FF2B5EF4-FFF2-40B4-BE49-F238E27FC236}">
                <a16:creationId xmlns:a16="http://schemas.microsoft.com/office/drawing/2014/main" id="{4755CA3E-07C7-4554-8F80-7382EBA2EE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020FF3-2862-48CD-9C15-6C1F01B979C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746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247C-01C3-490B-A6BA-289EFC0B00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D74024-156C-4EF7-B61A-86B4C204CB76}"/>
              </a:ext>
            </a:extLst>
          </p:cNvPr>
          <p:cNvSpPr>
            <a:spLocks noGrp="1"/>
          </p:cNvSpPr>
          <p:nvPr>
            <p:ph type="dt" sz="half" idx="10"/>
          </p:nvPr>
        </p:nvSpPr>
        <p:spPr/>
        <p:txBody>
          <a:bodyPr/>
          <a:lstStyle/>
          <a:p>
            <a:fld id="{1775B394-D9F9-4F0C-B15D-605F45CB9E9F}" type="datetime1">
              <a:rPr lang="en-US" smtClean="0"/>
              <a:t>1/29/2022</a:t>
            </a:fld>
            <a:endParaRPr lang="en-US" dirty="0"/>
          </a:p>
        </p:txBody>
      </p:sp>
      <p:sp>
        <p:nvSpPr>
          <p:cNvPr id="4" name="Footer Placeholder 3">
            <a:extLst>
              <a:ext uri="{FF2B5EF4-FFF2-40B4-BE49-F238E27FC236}">
                <a16:creationId xmlns:a16="http://schemas.microsoft.com/office/drawing/2014/main" id="{DED2921A-EF02-46B0-A050-EDFF9B6197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EE5D0EA-C259-4D03-9D9E-01304EE9E70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091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F3888-9E7B-469D-ABB0-F0316A56F85A}"/>
              </a:ext>
            </a:extLst>
          </p:cNvPr>
          <p:cNvSpPr>
            <a:spLocks noGrp="1"/>
          </p:cNvSpPr>
          <p:nvPr>
            <p:ph type="dt" sz="half" idx="10"/>
          </p:nvPr>
        </p:nvSpPr>
        <p:spPr/>
        <p:txBody>
          <a:bodyPr/>
          <a:lstStyle/>
          <a:p>
            <a:fld id="{39667345-2558-425A-8533-9BFDBCE15005}" type="datetime1">
              <a:rPr lang="en-US" smtClean="0"/>
              <a:t>1/29/2022</a:t>
            </a:fld>
            <a:endParaRPr lang="en-US" dirty="0"/>
          </a:p>
        </p:txBody>
      </p:sp>
      <p:sp>
        <p:nvSpPr>
          <p:cNvPr id="3" name="Footer Placeholder 2">
            <a:extLst>
              <a:ext uri="{FF2B5EF4-FFF2-40B4-BE49-F238E27FC236}">
                <a16:creationId xmlns:a16="http://schemas.microsoft.com/office/drawing/2014/main" id="{D60AAB60-8208-4B28-A708-CE5397B76B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69F504-ADA7-440E-BA00-46F964BFBEF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417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BEB6-2738-43D8-9A6C-CBBCBF215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6F35AB-0797-49AA-BBD5-50AED36CA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2C48F8-321C-4D44-BBD3-EF3969AAF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17D60-1F85-4568-8DC8-D341A11BD838}"/>
              </a:ext>
            </a:extLst>
          </p:cNvPr>
          <p:cNvSpPr>
            <a:spLocks noGrp="1"/>
          </p:cNvSpPr>
          <p:nvPr>
            <p:ph type="dt" sz="half" idx="10"/>
          </p:nvPr>
        </p:nvSpPr>
        <p:spPr/>
        <p:txBody>
          <a:bodyPr/>
          <a:lstStyle/>
          <a:p>
            <a:fld id="{92BEA474-078D-4E9B-9B14-09A87B19DC46}" type="datetime1">
              <a:rPr lang="en-US" smtClean="0"/>
              <a:t>1/29/2022</a:t>
            </a:fld>
            <a:endParaRPr lang="en-US" dirty="0"/>
          </a:p>
        </p:txBody>
      </p:sp>
      <p:sp>
        <p:nvSpPr>
          <p:cNvPr id="6" name="Footer Placeholder 5">
            <a:extLst>
              <a:ext uri="{FF2B5EF4-FFF2-40B4-BE49-F238E27FC236}">
                <a16:creationId xmlns:a16="http://schemas.microsoft.com/office/drawing/2014/main" id="{713B9AC4-46BB-4B4C-88C1-9A1E5C26FB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C3D288-E094-4CB8-9574-A22120CC672C}"/>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7323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68B7-3AC1-477F-90D1-E34CBDC0E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DFFA38-1DB8-4A32-A16A-EA6605FDA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4FCACC-52C1-43DC-BC44-406035E1F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BFA7E-6764-406B-AE81-AB78573F7527}"/>
              </a:ext>
            </a:extLst>
          </p:cNvPr>
          <p:cNvSpPr>
            <a:spLocks noGrp="1"/>
          </p:cNvSpPr>
          <p:nvPr>
            <p:ph type="dt" sz="half" idx="10"/>
          </p:nvPr>
        </p:nvSpPr>
        <p:spPr/>
        <p:txBody>
          <a:bodyPr/>
          <a:lstStyle/>
          <a:p>
            <a:fld id="{4907D986-8816-4272-A432-0437A28A9828}" type="datetime1">
              <a:rPr lang="en-US" smtClean="0"/>
              <a:t>1/29/2022</a:t>
            </a:fld>
            <a:endParaRPr lang="en-US" dirty="0"/>
          </a:p>
        </p:txBody>
      </p:sp>
      <p:sp>
        <p:nvSpPr>
          <p:cNvPr id="6" name="Footer Placeholder 5">
            <a:extLst>
              <a:ext uri="{FF2B5EF4-FFF2-40B4-BE49-F238E27FC236}">
                <a16:creationId xmlns:a16="http://schemas.microsoft.com/office/drawing/2014/main" id="{A3B0B44D-590A-42D1-9D6C-38A39F02548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E4DEC44F-A072-46CE-A7A5-080C8D9117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243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40000"/>
                <a:lumOff val="60000"/>
              </a:schemeClr>
            </a:gs>
            <a:gs pos="83000">
              <a:schemeClr val="accent2">
                <a:lumMod val="60000"/>
                <a:lumOff val="40000"/>
              </a:schemeClr>
            </a:gs>
            <a:gs pos="10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A40FF-A45D-469F-BBBB-3212EA695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772ADC-D045-4EA1-9102-54E1CC13A5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FAAE3-09CC-48E6-B911-2AFF3ABD5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1/29/2022</a:t>
            </a:fld>
            <a:endParaRPr lang="en-US" dirty="0"/>
          </a:p>
        </p:txBody>
      </p:sp>
      <p:sp>
        <p:nvSpPr>
          <p:cNvPr id="5" name="Footer Placeholder 4">
            <a:extLst>
              <a:ext uri="{FF2B5EF4-FFF2-40B4-BE49-F238E27FC236}">
                <a16:creationId xmlns:a16="http://schemas.microsoft.com/office/drawing/2014/main" id="{D25E52B7-66D1-4992-8DCE-883FA985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81921B-A96D-490C-BD6B-423FCC38F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002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4CA8FFD8-FB49-4AF9-A51A-5519523AA3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20" y="10"/>
            <a:ext cx="12191980" cy="6857990"/>
          </a:xfrm>
          <a:prstGeom prst="rect">
            <a:avLst/>
          </a:prstGeom>
        </p:spPr>
      </p:pic>
      <p:sp>
        <p:nvSpPr>
          <p:cNvPr id="2" name="Title 1">
            <a:extLst>
              <a:ext uri="{FF2B5EF4-FFF2-40B4-BE49-F238E27FC236}">
                <a16:creationId xmlns:a16="http://schemas.microsoft.com/office/drawing/2014/main" id="{E0314FD2-EC6D-4A3D-8C95-FBAD3572AF7C}"/>
              </a:ext>
            </a:extLst>
          </p:cNvPr>
          <p:cNvSpPr>
            <a:spLocks noGrp="1"/>
          </p:cNvSpPr>
          <p:nvPr>
            <p:ph type="ctrTitle"/>
          </p:nvPr>
        </p:nvSpPr>
        <p:spPr/>
        <p:txBody>
          <a:bodyPr>
            <a:normAutofit/>
          </a:bodyPr>
          <a:lstStyle/>
          <a:p>
            <a:r>
              <a:rPr lang="en-US" dirty="0">
                <a:solidFill>
                  <a:srgbClr val="FFFFFF"/>
                </a:solidFill>
              </a:rPr>
              <a:t>Aesop’s Fables</a:t>
            </a:r>
            <a:endParaRPr lang="en-GB" dirty="0">
              <a:solidFill>
                <a:srgbClr val="FFFFFF"/>
              </a:solidFill>
            </a:endParaRPr>
          </a:p>
        </p:txBody>
      </p:sp>
      <p:sp>
        <p:nvSpPr>
          <p:cNvPr id="3" name="Subtitle 2">
            <a:extLst>
              <a:ext uri="{FF2B5EF4-FFF2-40B4-BE49-F238E27FC236}">
                <a16:creationId xmlns:a16="http://schemas.microsoft.com/office/drawing/2014/main" id="{E09FF836-5AFF-49B8-BDD0-47FB6707C310}"/>
              </a:ext>
            </a:extLst>
          </p:cNvPr>
          <p:cNvSpPr>
            <a:spLocks noGrp="1"/>
          </p:cNvSpPr>
          <p:nvPr>
            <p:ph type="subTitle" idx="1"/>
          </p:nvPr>
        </p:nvSpPr>
        <p:spPr/>
        <p:txBody>
          <a:bodyPr>
            <a:normAutofit/>
          </a:bodyPr>
          <a:lstStyle/>
          <a:p>
            <a:r>
              <a:rPr lang="en-US" dirty="0">
                <a:solidFill>
                  <a:srgbClr val="FFFFFF"/>
                </a:solidFill>
              </a:rPr>
              <a:t>Lesson 5</a:t>
            </a:r>
            <a:endParaRPr lang="en-GB" dirty="0">
              <a:solidFill>
                <a:srgbClr val="FFFFFF"/>
              </a:solidFill>
            </a:endParaRPr>
          </a:p>
        </p:txBody>
      </p:sp>
    </p:spTree>
    <p:extLst>
      <p:ext uri="{BB962C8B-B14F-4D97-AF65-F5344CB8AC3E}">
        <p14:creationId xmlns:p14="http://schemas.microsoft.com/office/powerpoint/2010/main" val="238807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CF452-1652-4FC7-8DF1-78BC31360B71}"/>
              </a:ext>
            </a:extLst>
          </p:cNvPr>
          <p:cNvSpPr>
            <a:spLocks noGrp="1"/>
          </p:cNvSpPr>
          <p:nvPr>
            <p:ph type="title"/>
          </p:nvPr>
        </p:nvSpPr>
        <p:spPr/>
        <p:txBody>
          <a:bodyPr>
            <a:normAutofit fontScale="90000"/>
          </a:bodyPr>
          <a:lstStyle/>
          <a:p>
            <a:r>
              <a:rPr lang="en-US" sz="4600" dirty="0">
                <a:latin typeface="Comic Sans MS" panose="030F0702030302020204" pitchFamily="66" charset="0"/>
              </a:rPr>
              <a:t>LO: </a:t>
            </a:r>
            <a:r>
              <a:rPr lang="en-GB" sz="4600" dirty="0">
                <a:solidFill>
                  <a:srgbClr val="2B2C33"/>
                </a:solidFill>
                <a:latin typeface="Comic Sans MS" panose="030F0702030302020204" pitchFamily="66" charset="0"/>
                <a:ea typeface="Calibri" panose="020F0502020204030204" pitchFamily="34" charset="0"/>
                <a:cs typeface="Arial" panose="020B0604020202020204" pitchFamily="34" charset="0"/>
              </a:rPr>
              <a:t>To create my main characters for my fable.</a:t>
            </a:r>
            <a:endParaRPr lang="en-GB" sz="46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7395F263-51B0-483B-8DFC-92FE2C777918}"/>
              </a:ext>
            </a:extLst>
          </p:cNvPr>
          <p:cNvSpPr>
            <a:spLocks noGrp="1"/>
          </p:cNvSpPr>
          <p:nvPr>
            <p:ph idx="1"/>
          </p:nvPr>
        </p:nvSpPr>
        <p:spPr/>
        <p:txBody>
          <a:bodyPr/>
          <a:lstStyle/>
          <a:p>
            <a:pPr marL="342900" lvl="0" indent="-342900">
              <a:lnSpc>
                <a:spcPct val="115000"/>
              </a:lnSpc>
              <a:buFont typeface="Comic Sans MS" panose="030F0702030302020204" pitchFamily="66" charset="0"/>
              <a:buChar char="-"/>
              <a:tabLst>
                <a:tab pos="590550" algn="l"/>
              </a:tabLst>
            </a:pPr>
            <a:r>
              <a:rPr lang="en-GB" dirty="0">
                <a:effectLst/>
                <a:latin typeface="Comic Sans MS" panose="030F0702030302020204" pitchFamily="66" charset="0"/>
                <a:ea typeface="Calibri" panose="020F0502020204030204" pitchFamily="34" charset="0"/>
                <a:cs typeface="Times New Roman" panose="02020603050405020304" pitchFamily="18" charset="0"/>
              </a:rPr>
              <a:t>I can describe my characters’ personalities.</a:t>
            </a:r>
          </a:p>
          <a:p>
            <a:pPr marL="342900" lvl="0" indent="-342900">
              <a:lnSpc>
                <a:spcPct val="115000"/>
              </a:lnSpc>
              <a:buFont typeface="Comic Sans MS" panose="030F0702030302020204" pitchFamily="66" charset="0"/>
              <a:buChar char="-"/>
              <a:tabLst>
                <a:tab pos="590550" algn="l"/>
              </a:tabLst>
            </a:pPr>
            <a:r>
              <a:rPr lang="en-GB" dirty="0">
                <a:effectLst/>
                <a:latin typeface="Comic Sans MS" panose="030F0702030302020204" pitchFamily="66" charset="0"/>
                <a:ea typeface="Calibri" panose="020F0502020204030204" pitchFamily="34" charset="0"/>
                <a:cs typeface="Times New Roman" panose="02020603050405020304" pitchFamily="18" charset="0"/>
              </a:rPr>
              <a:t>I can create phrases to show their personality.</a:t>
            </a:r>
          </a:p>
          <a:p>
            <a:pPr marL="342900" lvl="0" indent="-342900">
              <a:lnSpc>
                <a:spcPct val="115000"/>
              </a:lnSpc>
              <a:spcAft>
                <a:spcPts val="800"/>
              </a:spcAft>
              <a:buFont typeface="Comic Sans MS" panose="030F0702030302020204" pitchFamily="66" charset="0"/>
              <a:buChar char="-"/>
              <a:tabLst>
                <a:tab pos="590550" algn="l"/>
              </a:tabLst>
            </a:pPr>
            <a:r>
              <a:rPr lang="en-GB" dirty="0">
                <a:effectLst/>
                <a:latin typeface="Comic Sans MS" panose="030F0702030302020204" pitchFamily="66" charset="0"/>
                <a:ea typeface="Calibri" panose="020F0502020204030204" pitchFamily="34" charset="0"/>
                <a:cs typeface="Times New Roman" panose="02020603050405020304" pitchFamily="18" charset="0"/>
              </a:rPr>
              <a:t>I can consider an appropriate place where my story might happen.</a:t>
            </a:r>
          </a:p>
          <a:p>
            <a:pPr marL="0" indent="0">
              <a:buNone/>
            </a:pPr>
            <a:endParaRPr lang="en-GB" dirty="0"/>
          </a:p>
        </p:txBody>
      </p:sp>
    </p:spTree>
    <p:extLst>
      <p:ext uri="{BB962C8B-B14F-4D97-AF65-F5344CB8AC3E}">
        <p14:creationId xmlns:p14="http://schemas.microsoft.com/office/powerpoint/2010/main" val="149453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A4F44A0-F90E-4DE2-8F2E-0C69DB4AD061}"/>
              </a:ext>
            </a:extLst>
          </p:cNvPr>
          <p:cNvSpPr/>
          <p:nvPr/>
        </p:nvSpPr>
        <p:spPr>
          <a:xfrm>
            <a:off x="3018503" y="2258961"/>
            <a:ext cx="6154994" cy="2340078"/>
          </a:xfrm>
          <a:prstGeom prst="ellipse">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omic Sans MS" panose="030F0702030302020204" pitchFamily="66" charset="0"/>
              </a:rPr>
              <a:t>How many emotions can you think of?</a:t>
            </a:r>
            <a:endParaRPr lang="en-GB" sz="4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96263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E6F96-02DF-4A19-ABD3-805ED0955829}"/>
              </a:ext>
            </a:extLst>
          </p:cNvPr>
          <p:cNvSpPr>
            <a:spLocks noGrp="1"/>
          </p:cNvSpPr>
          <p:nvPr>
            <p:ph type="title"/>
          </p:nvPr>
        </p:nvSpPr>
        <p:spPr/>
        <p:txBody>
          <a:bodyPr/>
          <a:lstStyle/>
          <a:p>
            <a:pPr algn="ctr"/>
            <a:r>
              <a:rPr lang="en-US" dirty="0">
                <a:latin typeface="Comic Sans MS" panose="030F0702030302020204" pitchFamily="66" charset="0"/>
              </a:rPr>
              <a:t>Can you match each personality to the opposite?</a:t>
            </a:r>
            <a:endParaRPr lang="en-GB"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F40EA732-A948-4F05-966A-0E3473D16C0C}"/>
              </a:ext>
            </a:extLst>
          </p:cNvPr>
          <p:cNvSpPr>
            <a:spLocks noGrp="1"/>
          </p:cNvSpPr>
          <p:nvPr>
            <p:ph sz="half" idx="2"/>
          </p:nvPr>
        </p:nvSpPr>
        <p:spPr>
          <a:xfrm>
            <a:off x="515324" y="1976284"/>
            <a:ext cx="5157787" cy="4380528"/>
          </a:xfrm>
        </p:spPr>
        <p:txBody>
          <a:bodyPr/>
          <a:lstStyle/>
          <a:p>
            <a:pPr marL="0" indent="0" algn="ctr">
              <a:lnSpc>
                <a:spcPct val="100000"/>
              </a:lnSpc>
              <a:buNone/>
            </a:pPr>
            <a:r>
              <a:rPr lang="en-US" dirty="0">
                <a:latin typeface="Comic Sans MS" panose="030F0702030302020204" pitchFamily="66" charset="0"/>
              </a:rPr>
              <a:t>Confident</a:t>
            </a:r>
            <a:br>
              <a:rPr lang="en-US" dirty="0">
                <a:latin typeface="Comic Sans MS" panose="030F0702030302020204" pitchFamily="66" charset="0"/>
              </a:rPr>
            </a:br>
            <a:r>
              <a:rPr lang="en-US" dirty="0">
                <a:latin typeface="Comic Sans MS" panose="030F0702030302020204" pitchFamily="66" charset="0"/>
              </a:rPr>
              <a:t>Kind</a:t>
            </a:r>
            <a:br>
              <a:rPr lang="en-US" dirty="0">
                <a:latin typeface="Comic Sans MS" panose="030F0702030302020204" pitchFamily="66" charset="0"/>
              </a:rPr>
            </a:br>
            <a:r>
              <a:rPr lang="en-US" dirty="0">
                <a:latin typeface="Comic Sans MS" panose="030F0702030302020204" pitchFamily="66" charset="0"/>
              </a:rPr>
              <a:t>Bossy</a:t>
            </a:r>
            <a:br>
              <a:rPr lang="en-US" dirty="0">
                <a:latin typeface="Comic Sans MS" panose="030F0702030302020204" pitchFamily="66" charset="0"/>
              </a:rPr>
            </a:br>
            <a:r>
              <a:rPr lang="en-US" dirty="0">
                <a:latin typeface="Comic Sans MS" panose="030F0702030302020204" pitchFamily="66" charset="0"/>
              </a:rPr>
              <a:t>Clever</a:t>
            </a:r>
          </a:p>
          <a:p>
            <a:pPr marL="0" indent="0" algn="ctr">
              <a:lnSpc>
                <a:spcPct val="100000"/>
              </a:lnSpc>
              <a:buNone/>
            </a:pPr>
            <a:r>
              <a:rPr lang="en-US" dirty="0">
                <a:latin typeface="Comic Sans MS" panose="030F0702030302020204" pitchFamily="66" charset="0"/>
              </a:rPr>
              <a:t>Generous</a:t>
            </a:r>
          </a:p>
          <a:p>
            <a:pPr marL="0" indent="0" algn="ctr">
              <a:lnSpc>
                <a:spcPct val="100000"/>
              </a:lnSpc>
              <a:buNone/>
            </a:pPr>
            <a:r>
              <a:rPr lang="en-US" dirty="0">
                <a:latin typeface="Comic Sans MS" panose="030F0702030302020204" pitchFamily="66" charset="0"/>
              </a:rPr>
              <a:t>Patient </a:t>
            </a:r>
          </a:p>
          <a:p>
            <a:pPr marL="0" indent="0" algn="ctr">
              <a:lnSpc>
                <a:spcPct val="100000"/>
              </a:lnSpc>
              <a:buNone/>
            </a:pPr>
            <a:r>
              <a:rPr lang="en-US" dirty="0">
                <a:latin typeface="Comic Sans MS" panose="030F0702030302020204" pitchFamily="66" charset="0"/>
              </a:rPr>
              <a:t>Brave</a:t>
            </a: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sp>
        <p:nvSpPr>
          <p:cNvPr id="8" name="Content Placeholder 7">
            <a:extLst>
              <a:ext uri="{FF2B5EF4-FFF2-40B4-BE49-F238E27FC236}">
                <a16:creationId xmlns:a16="http://schemas.microsoft.com/office/drawing/2014/main" id="{2FA4B6A8-5FB0-4B4A-8B29-2336B6A9EB23}"/>
              </a:ext>
            </a:extLst>
          </p:cNvPr>
          <p:cNvSpPr>
            <a:spLocks noGrp="1"/>
          </p:cNvSpPr>
          <p:nvPr>
            <p:ph sz="quarter" idx="4"/>
          </p:nvPr>
        </p:nvSpPr>
        <p:spPr>
          <a:xfrm>
            <a:off x="6172200" y="1976284"/>
            <a:ext cx="5183188" cy="3684588"/>
          </a:xfrm>
        </p:spPr>
        <p:txBody>
          <a:bodyPr/>
          <a:lstStyle/>
          <a:p>
            <a:pPr marL="0" indent="0" algn="ctr">
              <a:buNone/>
            </a:pPr>
            <a:r>
              <a:rPr lang="en-US" dirty="0">
                <a:latin typeface="Comic Sans MS" panose="030F0702030302020204" pitchFamily="66" charset="0"/>
              </a:rPr>
              <a:t>Scared</a:t>
            </a:r>
          </a:p>
          <a:p>
            <a:pPr marL="0" indent="0" algn="ctr">
              <a:buNone/>
            </a:pPr>
            <a:r>
              <a:rPr lang="en-US" dirty="0">
                <a:latin typeface="Comic Sans MS" panose="030F0702030302020204" pitchFamily="66" charset="0"/>
              </a:rPr>
              <a:t>Silly</a:t>
            </a:r>
          </a:p>
          <a:p>
            <a:pPr marL="0" indent="0" algn="ctr">
              <a:buNone/>
            </a:pPr>
            <a:r>
              <a:rPr lang="en-US" dirty="0">
                <a:latin typeface="Comic Sans MS" panose="030F0702030302020204" pitchFamily="66" charset="0"/>
              </a:rPr>
              <a:t>Greedy</a:t>
            </a:r>
          </a:p>
          <a:p>
            <a:pPr marL="0" indent="0" algn="ctr">
              <a:buNone/>
            </a:pPr>
            <a:r>
              <a:rPr lang="en-US" dirty="0">
                <a:latin typeface="Comic Sans MS" panose="030F0702030302020204" pitchFamily="66" charset="0"/>
              </a:rPr>
              <a:t>Shy</a:t>
            </a:r>
          </a:p>
          <a:p>
            <a:pPr marL="0" indent="0" algn="ctr">
              <a:buNone/>
            </a:pPr>
            <a:r>
              <a:rPr lang="en-US" dirty="0">
                <a:latin typeface="Comic Sans MS" panose="030F0702030302020204" pitchFamily="66" charset="0"/>
              </a:rPr>
              <a:t>Rude</a:t>
            </a:r>
          </a:p>
          <a:p>
            <a:pPr marL="0" indent="0" algn="ctr">
              <a:buNone/>
            </a:pPr>
            <a:r>
              <a:rPr lang="en-US" dirty="0">
                <a:latin typeface="Comic Sans MS" panose="030F0702030302020204" pitchFamily="66" charset="0"/>
              </a:rPr>
              <a:t>Understanding</a:t>
            </a:r>
          </a:p>
          <a:p>
            <a:pPr marL="0" indent="0" algn="ctr">
              <a:buNone/>
            </a:pPr>
            <a:r>
              <a:rPr lang="en-US" dirty="0">
                <a:latin typeface="Comic Sans MS" panose="030F0702030302020204" pitchFamily="66" charset="0"/>
              </a:rPr>
              <a:t>In a rush </a:t>
            </a:r>
          </a:p>
          <a:p>
            <a:pPr marL="0" indent="0" algn="ctr">
              <a:buNone/>
            </a:pPr>
            <a:endParaRPr lang="en-GB" dirty="0">
              <a:latin typeface="Comic Sans MS" panose="030F0702030302020204" pitchFamily="66" charset="0"/>
            </a:endParaRPr>
          </a:p>
        </p:txBody>
      </p:sp>
    </p:spTree>
    <p:extLst>
      <p:ext uri="{BB962C8B-B14F-4D97-AF65-F5344CB8AC3E}">
        <p14:creationId xmlns:p14="http://schemas.microsoft.com/office/powerpoint/2010/main" val="262256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E6F96-02DF-4A19-ABD3-805ED0955829}"/>
              </a:ext>
            </a:extLst>
          </p:cNvPr>
          <p:cNvSpPr>
            <a:spLocks noGrp="1"/>
          </p:cNvSpPr>
          <p:nvPr>
            <p:ph type="title"/>
          </p:nvPr>
        </p:nvSpPr>
        <p:spPr/>
        <p:txBody>
          <a:bodyPr/>
          <a:lstStyle/>
          <a:p>
            <a:pPr algn="ctr"/>
            <a:r>
              <a:rPr lang="en-US" dirty="0">
                <a:latin typeface="Comic Sans MS" panose="030F0702030302020204" pitchFamily="66" charset="0"/>
              </a:rPr>
              <a:t>Can you match each personality to it’s opposite?</a:t>
            </a:r>
            <a:endParaRPr lang="en-GB"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F40EA732-A948-4F05-966A-0E3473D16C0C}"/>
              </a:ext>
            </a:extLst>
          </p:cNvPr>
          <p:cNvSpPr>
            <a:spLocks noGrp="1"/>
          </p:cNvSpPr>
          <p:nvPr>
            <p:ph sz="half" idx="2"/>
          </p:nvPr>
        </p:nvSpPr>
        <p:spPr>
          <a:xfrm>
            <a:off x="515324" y="1976284"/>
            <a:ext cx="5157787" cy="4380528"/>
          </a:xfrm>
        </p:spPr>
        <p:txBody>
          <a:bodyPr/>
          <a:lstStyle/>
          <a:p>
            <a:pPr marL="0" indent="0" algn="ctr">
              <a:lnSpc>
                <a:spcPct val="100000"/>
              </a:lnSpc>
              <a:buNone/>
            </a:pPr>
            <a:r>
              <a:rPr lang="en-US" dirty="0">
                <a:latin typeface="Comic Sans MS" panose="030F0702030302020204" pitchFamily="66" charset="0"/>
              </a:rPr>
              <a:t>Confident</a:t>
            </a:r>
            <a:br>
              <a:rPr lang="en-US" dirty="0">
                <a:latin typeface="Comic Sans MS" panose="030F0702030302020204" pitchFamily="66" charset="0"/>
              </a:rPr>
            </a:br>
            <a:r>
              <a:rPr lang="en-US" dirty="0">
                <a:latin typeface="Comic Sans MS" panose="030F0702030302020204" pitchFamily="66" charset="0"/>
              </a:rPr>
              <a:t>Kind</a:t>
            </a:r>
            <a:br>
              <a:rPr lang="en-US" dirty="0">
                <a:latin typeface="Comic Sans MS" panose="030F0702030302020204" pitchFamily="66" charset="0"/>
              </a:rPr>
            </a:br>
            <a:r>
              <a:rPr lang="en-US" dirty="0">
                <a:latin typeface="Comic Sans MS" panose="030F0702030302020204" pitchFamily="66" charset="0"/>
              </a:rPr>
              <a:t>Bossy</a:t>
            </a:r>
            <a:br>
              <a:rPr lang="en-US" dirty="0">
                <a:latin typeface="Comic Sans MS" panose="030F0702030302020204" pitchFamily="66" charset="0"/>
              </a:rPr>
            </a:br>
            <a:r>
              <a:rPr lang="en-US" dirty="0">
                <a:latin typeface="Comic Sans MS" panose="030F0702030302020204" pitchFamily="66" charset="0"/>
              </a:rPr>
              <a:t>Clever</a:t>
            </a:r>
          </a:p>
          <a:p>
            <a:pPr marL="0" indent="0" algn="ctr">
              <a:lnSpc>
                <a:spcPct val="100000"/>
              </a:lnSpc>
              <a:buNone/>
            </a:pPr>
            <a:r>
              <a:rPr lang="en-US" dirty="0">
                <a:latin typeface="Comic Sans MS" panose="030F0702030302020204" pitchFamily="66" charset="0"/>
              </a:rPr>
              <a:t>Generous</a:t>
            </a:r>
          </a:p>
          <a:p>
            <a:pPr marL="0" indent="0" algn="ctr">
              <a:lnSpc>
                <a:spcPct val="100000"/>
              </a:lnSpc>
              <a:buNone/>
            </a:pPr>
            <a:r>
              <a:rPr lang="en-US" dirty="0">
                <a:latin typeface="Comic Sans MS" panose="030F0702030302020204" pitchFamily="66" charset="0"/>
              </a:rPr>
              <a:t>Patient </a:t>
            </a:r>
          </a:p>
          <a:p>
            <a:pPr marL="0" indent="0" algn="ctr">
              <a:lnSpc>
                <a:spcPct val="100000"/>
              </a:lnSpc>
              <a:buNone/>
            </a:pPr>
            <a:r>
              <a:rPr lang="en-US" dirty="0">
                <a:latin typeface="Comic Sans MS" panose="030F0702030302020204" pitchFamily="66" charset="0"/>
              </a:rPr>
              <a:t>Brave</a:t>
            </a: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sp>
        <p:nvSpPr>
          <p:cNvPr id="8" name="Content Placeholder 7">
            <a:extLst>
              <a:ext uri="{FF2B5EF4-FFF2-40B4-BE49-F238E27FC236}">
                <a16:creationId xmlns:a16="http://schemas.microsoft.com/office/drawing/2014/main" id="{2FA4B6A8-5FB0-4B4A-8B29-2336B6A9EB23}"/>
              </a:ext>
            </a:extLst>
          </p:cNvPr>
          <p:cNvSpPr>
            <a:spLocks noGrp="1"/>
          </p:cNvSpPr>
          <p:nvPr>
            <p:ph sz="quarter" idx="4"/>
          </p:nvPr>
        </p:nvSpPr>
        <p:spPr>
          <a:xfrm>
            <a:off x="6172200" y="1976284"/>
            <a:ext cx="5183188" cy="3684588"/>
          </a:xfrm>
        </p:spPr>
        <p:txBody>
          <a:bodyPr/>
          <a:lstStyle/>
          <a:p>
            <a:pPr marL="0" indent="0" algn="ctr">
              <a:buNone/>
            </a:pPr>
            <a:r>
              <a:rPr lang="en-US" dirty="0">
                <a:latin typeface="Comic Sans MS" panose="030F0702030302020204" pitchFamily="66" charset="0"/>
              </a:rPr>
              <a:t>Scared</a:t>
            </a:r>
          </a:p>
          <a:p>
            <a:pPr marL="0" indent="0" algn="ctr">
              <a:buNone/>
            </a:pPr>
            <a:r>
              <a:rPr lang="en-US" dirty="0">
                <a:latin typeface="Comic Sans MS" panose="030F0702030302020204" pitchFamily="66" charset="0"/>
              </a:rPr>
              <a:t>Silly</a:t>
            </a:r>
          </a:p>
          <a:p>
            <a:pPr marL="0" indent="0" algn="ctr">
              <a:buNone/>
            </a:pPr>
            <a:r>
              <a:rPr lang="en-US" dirty="0">
                <a:latin typeface="Comic Sans MS" panose="030F0702030302020204" pitchFamily="66" charset="0"/>
              </a:rPr>
              <a:t>Greedy</a:t>
            </a:r>
          </a:p>
          <a:p>
            <a:pPr marL="0" indent="0" algn="ctr">
              <a:buNone/>
            </a:pPr>
            <a:r>
              <a:rPr lang="en-US" dirty="0">
                <a:latin typeface="Comic Sans MS" panose="030F0702030302020204" pitchFamily="66" charset="0"/>
              </a:rPr>
              <a:t>Shy</a:t>
            </a:r>
          </a:p>
          <a:p>
            <a:pPr marL="0" indent="0" algn="ctr">
              <a:buNone/>
            </a:pPr>
            <a:r>
              <a:rPr lang="en-US" dirty="0">
                <a:latin typeface="Comic Sans MS" panose="030F0702030302020204" pitchFamily="66" charset="0"/>
              </a:rPr>
              <a:t>Rude</a:t>
            </a:r>
          </a:p>
          <a:p>
            <a:pPr marL="0" indent="0" algn="ctr">
              <a:buNone/>
            </a:pPr>
            <a:r>
              <a:rPr lang="en-US" dirty="0">
                <a:latin typeface="Comic Sans MS" panose="030F0702030302020204" pitchFamily="66" charset="0"/>
              </a:rPr>
              <a:t>Understanding</a:t>
            </a:r>
          </a:p>
          <a:p>
            <a:pPr marL="0" indent="0" algn="ctr">
              <a:buNone/>
            </a:pPr>
            <a:r>
              <a:rPr lang="en-US" dirty="0">
                <a:latin typeface="Comic Sans MS" panose="030F0702030302020204" pitchFamily="66" charset="0"/>
              </a:rPr>
              <a:t>In a rush </a:t>
            </a:r>
          </a:p>
          <a:p>
            <a:pPr marL="0" indent="0" algn="ctr">
              <a:buNone/>
            </a:pPr>
            <a:endParaRPr lang="en-GB" dirty="0">
              <a:latin typeface="Comic Sans MS" panose="030F0702030302020204" pitchFamily="66" charset="0"/>
            </a:endParaRPr>
          </a:p>
        </p:txBody>
      </p:sp>
      <p:cxnSp>
        <p:nvCxnSpPr>
          <p:cNvPr id="3" name="Straight Connector 2">
            <a:extLst>
              <a:ext uri="{FF2B5EF4-FFF2-40B4-BE49-F238E27FC236}">
                <a16:creationId xmlns:a16="http://schemas.microsoft.com/office/drawing/2014/main" id="{4FB9B633-D8C0-4775-9298-3A3169AC4778}"/>
              </a:ext>
            </a:extLst>
          </p:cNvPr>
          <p:cNvCxnSpPr/>
          <p:nvPr/>
        </p:nvCxnSpPr>
        <p:spPr>
          <a:xfrm>
            <a:off x="3893574" y="2241755"/>
            <a:ext cx="4454013" cy="145517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421A59-D787-474A-8894-ED6C7B619AEE}"/>
              </a:ext>
            </a:extLst>
          </p:cNvPr>
          <p:cNvCxnSpPr>
            <a:cxnSpLocks/>
          </p:cNvCxnSpPr>
          <p:nvPr/>
        </p:nvCxnSpPr>
        <p:spPr>
          <a:xfrm>
            <a:off x="3554361" y="2711374"/>
            <a:ext cx="4665407" cy="15366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215E25-BAB3-4793-8EAA-F4619C91B131}"/>
              </a:ext>
            </a:extLst>
          </p:cNvPr>
          <p:cNvCxnSpPr>
            <a:cxnSpLocks/>
          </p:cNvCxnSpPr>
          <p:nvPr/>
        </p:nvCxnSpPr>
        <p:spPr>
          <a:xfrm>
            <a:off x="3660057" y="3119643"/>
            <a:ext cx="3964424" cy="159797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A8BB40-93F1-42E3-8E81-60A76A4332B2}"/>
              </a:ext>
            </a:extLst>
          </p:cNvPr>
          <p:cNvCxnSpPr>
            <a:cxnSpLocks/>
          </p:cNvCxnSpPr>
          <p:nvPr/>
        </p:nvCxnSpPr>
        <p:spPr>
          <a:xfrm flipV="1">
            <a:off x="3660057" y="2734892"/>
            <a:ext cx="4687530" cy="81455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22CC2A-7A6F-44A4-964D-E0009D31ED04}"/>
              </a:ext>
            </a:extLst>
          </p:cNvPr>
          <p:cNvCxnSpPr>
            <a:cxnSpLocks/>
          </p:cNvCxnSpPr>
          <p:nvPr/>
        </p:nvCxnSpPr>
        <p:spPr>
          <a:xfrm flipV="1">
            <a:off x="3660057" y="2199681"/>
            <a:ext cx="4481053" cy="298755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4EB17D-559B-46DA-9ADA-F5E2AC971893}"/>
              </a:ext>
            </a:extLst>
          </p:cNvPr>
          <p:cNvCxnSpPr>
            <a:cxnSpLocks/>
          </p:cNvCxnSpPr>
          <p:nvPr/>
        </p:nvCxnSpPr>
        <p:spPr>
          <a:xfrm>
            <a:off x="3782700" y="4717615"/>
            <a:ext cx="4230590" cy="51169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BB8DD1-A3A2-4DEA-9550-6A62F839C6F6}"/>
              </a:ext>
            </a:extLst>
          </p:cNvPr>
          <p:cNvCxnSpPr>
            <a:cxnSpLocks/>
          </p:cNvCxnSpPr>
          <p:nvPr/>
        </p:nvCxnSpPr>
        <p:spPr>
          <a:xfrm flipV="1">
            <a:off x="3868993" y="3244876"/>
            <a:ext cx="4266940" cy="85364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51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78">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See the source image">
            <a:extLst>
              <a:ext uri="{FF2B5EF4-FFF2-40B4-BE49-F238E27FC236}">
                <a16:creationId xmlns:a16="http://schemas.microsoft.com/office/drawing/2014/main" id="{F0CDC8A4-1D56-4E83-81A8-57D53C98B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86" r="10172" b="-1"/>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600FCF97-5E63-4BBC-B968-CC73220569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04" r="13214" b="4"/>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D2B32396-DE8E-42B3-B20F-1BE622510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10" r="15826"/>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A2A33326-D914-4BA1-AE44-F9C1AC79ED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09" r="5710" b="-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875CB393-1F19-44BC-8F89-F6C6068291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636" r="3322" b="-2"/>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8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1D2F-1F56-4071-A182-3447E32C8FCF}"/>
              </a:ext>
            </a:extLst>
          </p:cNvPr>
          <p:cNvSpPr>
            <a:spLocks noGrp="1"/>
          </p:cNvSpPr>
          <p:nvPr>
            <p:ph type="title"/>
          </p:nvPr>
        </p:nvSpPr>
        <p:spPr>
          <a:xfrm>
            <a:off x="838200" y="129151"/>
            <a:ext cx="10515600" cy="1325563"/>
          </a:xfrm>
        </p:spPr>
        <p:txBody>
          <a:bodyPr/>
          <a:lstStyle/>
          <a:p>
            <a:pPr algn="ctr"/>
            <a:r>
              <a:rPr lang="en-US" dirty="0">
                <a:latin typeface="Comic Sans MS" panose="030F0702030302020204" pitchFamily="66" charset="0"/>
              </a:rPr>
              <a:t>Your task: </a:t>
            </a:r>
            <a:endParaRPr lang="en-GB"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63AB3185-ACBC-4B3D-B5E4-8C5EFDDA66CC}"/>
              </a:ext>
            </a:extLst>
          </p:cNvPr>
          <p:cNvSpPr>
            <a:spLocks noGrp="1"/>
          </p:cNvSpPr>
          <p:nvPr>
            <p:ph idx="1"/>
          </p:nvPr>
        </p:nvSpPr>
        <p:spPr>
          <a:xfrm>
            <a:off x="838200" y="1455174"/>
            <a:ext cx="10515600" cy="5152103"/>
          </a:xfrm>
        </p:spPr>
        <p:txBody>
          <a:bodyPr>
            <a:normAutofit fontScale="92500" lnSpcReduction="20000"/>
          </a:bodyPr>
          <a:lstStyle/>
          <a:p>
            <a:pPr marL="0" indent="0">
              <a:lnSpc>
                <a:spcPct val="115000"/>
              </a:lnSpc>
              <a:spcAft>
                <a:spcPts val="800"/>
              </a:spcAft>
              <a:buNone/>
            </a:pPr>
            <a:r>
              <a:rPr lang="en-GB" sz="2400" dirty="0">
                <a:effectLst/>
                <a:latin typeface="Comic Sans MS" panose="030F0702030302020204" pitchFamily="66" charset="0"/>
                <a:ea typeface="Calibri" panose="020F0502020204030204" pitchFamily="34" charset="0"/>
                <a:cs typeface="Calibri" panose="020F0502020204030204" pitchFamily="34" charset="0"/>
              </a:rPr>
              <a:t>Using your template, you are going to </a:t>
            </a:r>
            <a:r>
              <a:rPr lang="en-GB" sz="2400" dirty="0">
                <a:latin typeface="Comic Sans MS" panose="030F0702030302020204" pitchFamily="66" charset="0"/>
                <a:ea typeface="Calibri" panose="020F0502020204030204" pitchFamily="34" charset="0"/>
                <a:cs typeface="Calibri" panose="020F0502020204030204" pitchFamily="34" charset="0"/>
              </a:rPr>
              <a:t>plan your moral and characters for your fable.</a:t>
            </a:r>
            <a:endParaRPr lang="en-GB" sz="2400" dirty="0">
              <a:effectLst/>
              <a:latin typeface="Comic Sans MS" panose="030F0702030302020204" pitchFamily="66" charset="0"/>
              <a:ea typeface="Calibri" panose="020F0502020204030204" pitchFamily="34" charset="0"/>
              <a:cs typeface="Calibri" panose="020F0502020204030204" pitchFamily="34" charset="0"/>
            </a:endParaRPr>
          </a:p>
          <a:p>
            <a:pPr marL="0" indent="0">
              <a:lnSpc>
                <a:spcPct val="115000"/>
              </a:lnSpc>
              <a:spcAft>
                <a:spcPts val="800"/>
              </a:spcAft>
              <a:buNone/>
            </a:pPr>
            <a:r>
              <a:rPr lang="en-GB" sz="2400" dirty="0">
                <a:latin typeface="Comic Sans MS" panose="030F0702030302020204" pitchFamily="66" charset="0"/>
                <a:ea typeface="Calibri" panose="020F0502020204030204" pitchFamily="34" charset="0"/>
                <a:cs typeface="Calibri" panose="020F0502020204030204" pitchFamily="34" charset="0"/>
              </a:rPr>
              <a:t>Some children have been given a moral and others can choose from the list given.</a:t>
            </a:r>
          </a:p>
          <a:p>
            <a:pPr marL="0" indent="0">
              <a:lnSpc>
                <a:spcPct val="115000"/>
              </a:lnSpc>
              <a:spcAft>
                <a:spcPts val="800"/>
              </a:spcAft>
              <a:buNone/>
            </a:pPr>
            <a:r>
              <a:rPr lang="en-GB" sz="2400" dirty="0">
                <a:latin typeface="Comic Sans MS" panose="030F0702030302020204" pitchFamily="66" charset="0"/>
                <a:ea typeface="Calibri" panose="020F0502020204030204" pitchFamily="34" charset="0"/>
                <a:cs typeface="Calibri" panose="020F0502020204030204" pitchFamily="34" charset="0"/>
              </a:rPr>
              <a:t>Think about two opposite animals that you might use. You need to think of animals that would be in the same setting e.g. a fox and an owl might both live in the woods. Use your template to draw your animals, describe what they look like and their personality. </a:t>
            </a:r>
          </a:p>
          <a:p>
            <a:pPr marL="0" indent="0">
              <a:lnSpc>
                <a:spcPct val="115000"/>
              </a:lnSpc>
              <a:spcAft>
                <a:spcPts val="800"/>
              </a:spcAft>
              <a:buNone/>
            </a:pPr>
            <a:r>
              <a:rPr lang="en-GB" sz="2400" dirty="0">
                <a:latin typeface="Comic Sans MS" panose="030F0702030302020204" pitchFamily="66" charset="0"/>
                <a:cs typeface="Calibri" panose="020F0502020204030204" pitchFamily="34" charset="0"/>
              </a:rPr>
              <a:t>You need to choose a setting for your story to happen in. Remember it needs to be realistic (a real place.)</a:t>
            </a:r>
          </a:p>
          <a:p>
            <a:pPr marL="0" indent="0">
              <a:lnSpc>
                <a:spcPct val="115000"/>
              </a:lnSpc>
              <a:spcAft>
                <a:spcPts val="800"/>
              </a:spcAft>
              <a:buNone/>
            </a:pPr>
            <a:r>
              <a:rPr lang="en-GB" sz="2400" dirty="0">
                <a:latin typeface="Comic Sans MS" panose="030F0702030302020204" pitchFamily="66" charset="0"/>
                <a:cs typeface="Calibri" panose="020F0502020204030204" pitchFamily="34" charset="0"/>
              </a:rPr>
              <a:t>Can you think of any sentences that tell us more about your character. For example, if your character is shy, you could say that they were shaking when they spoke. </a:t>
            </a:r>
          </a:p>
        </p:txBody>
      </p:sp>
    </p:spTree>
    <p:extLst>
      <p:ext uri="{BB962C8B-B14F-4D97-AF65-F5344CB8AC3E}">
        <p14:creationId xmlns:p14="http://schemas.microsoft.com/office/powerpoint/2010/main" val="402100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83B45-5680-473C-9D6A-24ACFA2B67E0}"/>
              </a:ext>
            </a:extLst>
          </p:cNvPr>
          <p:cNvSpPr>
            <a:spLocks noGrp="1"/>
          </p:cNvSpPr>
          <p:nvPr>
            <p:ph type="title"/>
          </p:nvPr>
        </p:nvSpPr>
        <p:spPr>
          <a:xfrm>
            <a:off x="838200" y="365125"/>
            <a:ext cx="5181600" cy="1325563"/>
          </a:xfrm>
        </p:spPr>
        <p:txBody>
          <a:bodyPr/>
          <a:lstStyle/>
          <a:p>
            <a:pPr algn="ctr"/>
            <a:r>
              <a:rPr lang="en-US" b="1" dirty="0">
                <a:latin typeface="Comic Sans MS" panose="030F0702030302020204" pitchFamily="66" charset="0"/>
              </a:rPr>
              <a:t>Morals</a:t>
            </a:r>
            <a:endParaRPr lang="en-GB" b="1" dirty="0">
              <a:latin typeface="Comic Sans MS" panose="030F0702030302020204" pitchFamily="66" charset="0"/>
            </a:endParaRPr>
          </a:p>
        </p:txBody>
      </p:sp>
      <p:sp>
        <p:nvSpPr>
          <p:cNvPr id="5" name="Content Placeholder 4">
            <a:extLst>
              <a:ext uri="{FF2B5EF4-FFF2-40B4-BE49-F238E27FC236}">
                <a16:creationId xmlns:a16="http://schemas.microsoft.com/office/drawing/2014/main" id="{AA3C2C68-D873-40DD-A677-D406BD2E23B8}"/>
              </a:ext>
            </a:extLst>
          </p:cNvPr>
          <p:cNvSpPr>
            <a:spLocks noGrp="1"/>
          </p:cNvSpPr>
          <p:nvPr>
            <p:ph sz="half" idx="1"/>
          </p:nvPr>
        </p:nvSpPr>
        <p:spPr/>
        <p:txBody>
          <a:bodyPr/>
          <a:lstStyle/>
          <a:p>
            <a:r>
              <a:rPr lang="en-US" dirty="0">
                <a:latin typeface="Comic Sans MS" panose="030F0702030302020204" pitchFamily="66" charset="0"/>
              </a:rPr>
              <a:t>Be kind to each other.</a:t>
            </a:r>
          </a:p>
          <a:p>
            <a:r>
              <a:rPr lang="en-US" dirty="0">
                <a:latin typeface="Comic Sans MS" panose="030F0702030302020204" pitchFamily="66" charset="0"/>
              </a:rPr>
              <a:t>Don’t lie.</a:t>
            </a:r>
          </a:p>
          <a:p>
            <a:r>
              <a:rPr lang="en-US" dirty="0">
                <a:latin typeface="Comic Sans MS" panose="030F0702030302020204" pitchFamily="66" charset="0"/>
              </a:rPr>
              <a:t>Don’t cheat.</a:t>
            </a:r>
          </a:p>
          <a:p>
            <a:r>
              <a:rPr lang="en-US" dirty="0">
                <a:latin typeface="Comic Sans MS" panose="030F0702030302020204" pitchFamily="66" charset="0"/>
              </a:rPr>
              <a:t>Never give up.</a:t>
            </a:r>
          </a:p>
          <a:p>
            <a:r>
              <a:rPr lang="en-US" dirty="0">
                <a:latin typeface="Comic Sans MS" panose="030F0702030302020204" pitchFamily="66" charset="0"/>
              </a:rPr>
              <a:t>Kindness is never wasted.</a:t>
            </a:r>
            <a:endParaRPr lang="en-GB" sz="1800" dirty="0">
              <a:effectLst/>
              <a:latin typeface="Comic Sans MS" panose="030F0702030302020204" pitchFamily="66" charset="0"/>
              <a:ea typeface="Calibri" panose="020F0502020204030204" pitchFamily="34" charset="0"/>
              <a:cs typeface="Arial" panose="020B0604020202020204" pitchFamily="34" charset="0"/>
            </a:endParaRPr>
          </a:p>
          <a:p>
            <a:endParaRPr lang="en-GB"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66254A0C-8A7B-4B23-8AFB-99AEC5999806}"/>
              </a:ext>
            </a:extLst>
          </p:cNvPr>
          <p:cNvSpPr>
            <a:spLocks noGrp="1"/>
          </p:cNvSpPr>
          <p:nvPr>
            <p:ph sz="half" idx="2"/>
          </p:nvPr>
        </p:nvSpPr>
        <p:spPr/>
        <p:txBody>
          <a:bodyPr/>
          <a:lstStyle/>
          <a:p>
            <a:r>
              <a:rPr lang="en-US" dirty="0">
                <a:latin typeface="Comic Sans MS" panose="030F0702030302020204" pitchFamily="66" charset="0"/>
              </a:rPr>
              <a:t>Fox</a:t>
            </a:r>
          </a:p>
          <a:p>
            <a:r>
              <a:rPr lang="en-US" dirty="0">
                <a:latin typeface="Comic Sans MS" panose="030F0702030302020204" pitchFamily="66" charset="0"/>
              </a:rPr>
              <a:t>Wasp</a:t>
            </a:r>
          </a:p>
          <a:p>
            <a:r>
              <a:rPr lang="en-US" dirty="0">
                <a:latin typeface="Comic Sans MS" panose="030F0702030302020204" pitchFamily="66" charset="0"/>
              </a:rPr>
              <a:t>Caterpillar </a:t>
            </a:r>
          </a:p>
          <a:p>
            <a:r>
              <a:rPr lang="en-US" dirty="0">
                <a:latin typeface="Comic Sans MS" panose="030F0702030302020204" pitchFamily="66" charset="0"/>
              </a:rPr>
              <a:t>Butterfly</a:t>
            </a:r>
          </a:p>
          <a:p>
            <a:r>
              <a:rPr lang="en-US" dirty="0">
                <a:latin typeface="Comic Sans MS" panose="030F0702030302020204" pitchFamily="66" charset="0"/>
              </a:rPr>
              <a:t>Wolf</a:t>
            </a:r>
          </a:p>
          <a:p>
            <a:r>
              <a:rPr lang="en-US" dirty="0">
                <a:latin typeface="Comic Sans MS" panose="030F0702030302020204" pitchFamily="66" charset="0"/>
              </a:rPr>
              <a:t>Sheep</a:t>
            </a:r>
          </a:p>
          <a:p>
            <a:r>
              <a:rPr lang="en-GB" dirty="0">
                <a:latin typeface="Comic Sans MS" panose="030F0702030302020204" pitchFamily="66" charset="0"/>
              </a:rPr>
              <a:t>Ant</a:t>
            </a:r>
          </a:p>
          <a:p>
            <a:r>
              <a:rPr lang="en-GB" dirty="0">
                <a:latin typeface="Comic Sans MS" panose="030F0702030302020204" pitchFamily="66" charset="0"/>
              </a:rPr>
              <a:t>Bird</a:t>
            </a:r>
          </a:p>
        </p:txBody>
      </p:sp>
      <p:sp>
        <p:nvSpPr>
          <p:cNvPr id="7" name="Title 3">
            <a:extLst>
              <a:ext uri="{FF2B5EF4-FFF2-40B4-BE49-F238E27FC236}">
                <a16:creationId xmlns:a16="http://schemas.microsoft.com/office/drawing/2014/main" id="{E2C39C27-D3B2-4B24-AC93-EA3CC3DD8899}"/>
              </a:ext>
            </a:extLst>
          </p:cNvPr>
          <p:cNvSpPr txBox="1">
            <a:spLocks/>
          </p:cNvSpPr>
          <p:nvPr/>
        </p:nvSpPr>
        <p:spPr>
          <a:xfrm>
            <a:off x="6172200" y="38120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omic Sans MS" panose="030F0702030302020204" pitchFamily="66" charset="0"/>
              </a:rPr>
              <a:t>Animals</a:t>
            </a:r>
            <a:endParaRPr lang="en-GB" b="1" dirty="0">
              <a:latin typeface="Comic Sans MS" panose="030F0702030302020204" pitchFamily="66" charset="0"/>
            </a:endParaRPr>
          </a:p>
        </p:txBody>
      </p:sp>
    </p:spTree>
    <p:extLst>
      <p:ext uri="{BB962C8B-B14F-4D97-AF65-F5344CB8AC3E}">
        <p14:creationId xmlns:p14="http://schemas.microsoft.com/office/powerpoint/2010/main" val="28398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2228-FFA5-493A-96F9-3643AE368589}"/>
              </a:ext>
            </a:extLst>
          </p:cNvPr>
          <p:cNvSpPr>
            <a:spLocks noGrp="1"/>
          </p:cNvSpPr>
          <p:nvPr>
            <p:ph type="title"/>
          </p:nvPr>
        </p:nvSpPr>
        <p:spPr/>
        <p:txBody>
          <a:bodyPr/>
          <a:lstStyle/>
          <a:p>
            <a:r>
              <a:rPr lang="en-US" b="1" u="sng" dirty="0">
                <a:latin typeface="Comic Sans MS" panose="030F0702030302020204" pitchFamily="66" charset="0"/>
              </a:rPr>
              <a:t>Plenary</a:t>
            </a:r>
            <a:endParaRPr lang="en-GB" b="1" u="sng"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1BC399A3-3184-479E-8150-1A72380A9968}"/>
              </a:ext>
            </a:extLst>
          </p:cNvPr>
          <p:cNvSpPr>
            <a:spLocks noGrp="1"/>
          </p:cNvSpPr>
          <p:nvPr>
            <p:ph idx="1"/>
          </p:nvPr>
        </p:nvSpPr>
        <p:spPr/>
        <p:txBody>
          <a:bodyPr/>
          <a:lstStyle/>
          <a:p>
            <a:pPr marL="0" indent="0">
              <a:buNone/>
            </a:pPr>
            <a:r>
              <a:rPr lang="en-US" dirty="0">
                <a:effectLst/>
                <a:latin typeface="Comic Sans MS" panose="030F0702030302020204" pitchFamily="66" charset="0"/>
                <a:ea typeface="Calibri" panose="020F0502020204030204" pitchFamily="34" charset="0"/>
                <a:cs typeface="Calibri" panose="020F0502020204030204" pitchFamily="34" charset="0"/>
              </a:rPr>
              <a:t>Let’s share some of our characters! </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marL="0" indent="0">
              <a:buNone/>
            </a:pPr>
            <a:endParaRPr lang="en-GB" dirty="0">
              <a:latin typeface="Comic Sans MS" panose="030F0702030302020204" pitchFamily="66" charset="0"/>
            </a:endParaRPr>
          </a:p>
        </p:txBody>
      </p:sp>
      <p:pic>
        <p:nvPicPr>
          <p:cNvPr id="1026" name="Picture 2" descr="See the source image">
            <a:extLst>
              <a:ext uri="{FF2B5EF4-FFF2-40B4-BE49-F238E27FC236}">
                <a16:creationId xmlns:a16="http://schemas.microsoft.com/office/drawing/2014/main" id="{D0D061E6-4FFF-4CCB-AA51-CC602C443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44"/>
          <a:stretch/>
        </p:blipFill>
        <p:spPr bwMode="auto">
          <a:xfrm>
            <a:off x="8111613" y="198642"/>
            <a:ext cx="3810000" cy="646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99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440</Words>
  <Application>Microsoft Office PowerPoint</Application>
  <PresentationFormat>Widescreen</PresentationFormat>
  <Paragraphs>66</Paragraphs>
  <Slides>9</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Comic Sans MS</vt:lpstr>
      <vt:lpstr>Office Theme</vt:lpstr>
      <vt:lpstr>Aesop’s Fables</vt:lpstr>
      <vt:lpstr>LO: To create my main characters for my fable.</vt:lpstr>
      <vt:lpstr>PowerPoint Presentation</vt:lpstr>
      <vt:lpstr>Can you match each personality to the opposite?</vt:lpstr>
      <vt:lpstr>Can you match each personality to it’s opposite?</vt:lpstr>
      <vt:lpstr>PowerPoint Presentation</vt:lpstr>
      <vt:lpstr>Your task: </vt:lpstr>
      <vt:lpstr>Morals</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Aesop’s Fables</dc:title>
  <dc:creator>A Chhibber</dc:creator>
  <cp:lastModifiedBy>A Chhibber</cp:lastModifiedBy>
  <cp:revision>34</cp:revision>
  <dcterms:created xsi:type="dcterms:W3CDTF">2022-01-22T18:03:13Z</dcterms:created>
  <dcterms:modified xsi:type="dcterms:W3CDTF">2022-01-29T17:29:00Z</dcterms:modified>
</cp:coreProperties>
</file>