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60" r:id="rId12"/>
    <p:sldId id="259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302" autoAdjust="0"/>
  </p:normalViewPr>
  <p:slideViewPr>
    <p:cSldViewPr snapToGrid="0">
      <p:cViewPr>
        <p:scale>
          <a:sx n="75" d="100"/>
          <a:sy n="75" d="100"/>
        </p:scale>
        <p:origin x="97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0DFE5-C9BC-4E5F-92BA-7449FA1FAF17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A47A6-B77F-4E23-B4C3-2783B293AF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28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topics/zkxp2v4/articles/zhh992p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9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20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How to plan a story - BBC Bitesize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501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if chn can help to fill in the boxes using the story of the boy who cried wolf.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6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chn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that the problem needs to be solved in order to learn a lesson. Unlike a normal story, we don’t have a happy ever after. One character has to face consequences or lose to teach the reader a lesson.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chn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of examples e.g. the boy who cried wolf has the sheep eaten. The grasshopper doesn’t have food in the winter and starves, the sun wins the competition.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83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613F-6254-424A-8746-9B541284E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C8291-9D0E-40B9-B544-8F588B7B8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810F-C03F-4DE4-A760-1AB8F602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CB8A9-6222-4F6B-B833-A7D06860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5562F-75F8-47AC-886C-CE2726D4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4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F593-FD5F-479C-8D68-8DA6AA16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104E1-F46C-466B-8C13-2BDEBCB2E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A9374-4F2B-4FF1-97AF-3009CB5C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1E7F-4794-4AE2-9883-07C22264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6E1B-FE4E-480C-B85D-03AFD7BF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8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C1A05-103F-4921-BA21-F980F7EEF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8E2C7-D825-48B5-A1B6-ADE6F0029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1EA6-D0E5-4C8B-8F16-A3C59138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C99B4-80AC-478F-B077-C7F5B347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537D-8D45-4F0E-8386-5E65E2D8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C0CB6D5-B306-4491-92FB-88750C1DFE7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23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922B-354A-4B8E-93C9-2C8B783A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C213-DCBA-4E16-8642-358C966D6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02485-E42F-4E39-B839-9D2DA245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8D77D-C110-43F6-84C1-79AE61BB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0FB12-3B89-4703-BBD7-63F7D2F9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6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3F3F-8D9B-4A03-9EAD-8A47276E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44493-3278-450F-8F6D-9C8B137F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20765-FEB8-4FF2-B13E-677173FA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54429-A2A7-4466-A582-C7ABDB89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09E9D-16B1-488C-A6F2-E072BC7F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0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ED82-B7E4-45ED-9245-7F4A46C1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8548A-EBFB-471D-9687-CA4109771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9966A-1B97-4067-8BE4-FAFE83DB0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CA66-03FB-46A5-91BE-F9CD394D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81389-35F6-46A2-A650-F8CBC863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CCCE-9DB3-4269-900E-6C90023C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3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6B6-C86D-40F5-A817-12018EEE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17C6A-332B-4BC9-A6D4-739C0648A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487AE-4862-4AB3-A434-9E35A9917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0626D-05A0-44E3-BF42-D8038F176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83287-4764-4B07-A646-EF5F73FF0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00CC58-D09C-4C45-BC04-5E955417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5CA3E-07C7-4554-8F80-7382EBA2E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020FF3-2862-48CD-9C15-6C1F01B9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6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247C-01C3-490B-A6BA-289EFC0B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74024-156C-4EF7-B61A-86B4C204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2921A-EF02-46B0-A050-EDFF9B61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5D0EA-C259-4D03-9D9E-01304EE9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1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F3888-9E7B-469D-ABB0-F0316A56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AB60-8208-4B28-A708-CE5397B7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9F504-ADA7-440E-BA00-46F964BF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BEB6-2738-43D8-9A6C-CBBCBF215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F35AB-0797-49AA-BBD5-50AED36CA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C48F8-321C-4D44-BBD3-EF3969AAF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17D60-1F85-4568-8DC8-D341A11B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B9AC4-46BB-4B4C-88C1-9A1E5C26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3D288-E094-4CB8-9574-A22120CC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3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668B7-3AC1-477F-90D1-E34CBDC0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FFA38-1DB8-4A32-A16A-EA6605FDA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FCACC-52C1-43DC-BC44-406035E1F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BFA7E-6764-406B-AE81-AB78573F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B44D-590A-42D1-9D6C-38A39F02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EC44F-A072-46CE-A7A5-080C8D91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3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9A40FF-A45D-469F-BBBB-3212EA69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72ADC-D045-4EA1-9102-54E1CC13A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AAE3-09CC-48E6-B911-2AFF3ABD5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E52B7-66D1-4992-8DCE-883FA985A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1921B-A96D-490C-BD6B-423FCC38F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bitesize/topics/zkxp2v4/articles/zhh992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4CA8FFD8-FB49-4AF9-A51A-5519523AA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14FD2-EC6D-4A3D-8C95-FBAD3572AF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Aesop’s Fables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FF836-5AFF-49B8-BDD0-47FB6707C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Lesson 6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862D2-632D-4E06-9B17-A63D7DBB8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Partner talk: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D4E3-0200-4C9D-BC62-9C4276A7D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your talk partner what the moral of your story is and which animals you have picked for your fable. Can your partner help you think of a problem that will help prove your moral.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52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E9C9-F7F7-48DD-AF14-E19DF0EC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0728CC-E56C-4F71-87F7-CCD46F12C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054" t="31933" r="24071" b="15192"/>
          <a:stretch/>
        </p:blipFill>
        <p:spPr>
          <a:xfrm>
            <a:off x="838200" y="186811"/>
            <a:ext cx="10717162" cy="602840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84EE51-9B7C-4F2B-AB6D-16B6F5DA8E44}"/>
              </a:ext>
            </a:extLst>
          </p:cNvPr>
          <p:cNvSpPr txBox="1"/>
          <p:nvPr/>
        </p:nvSpPr>
        <p:spPr>
          <a:xfrm>
            <a:off x="4100052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How to plan a story - BBC Bitesize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439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79F3C-F1E0-4D49-9630-9849819EB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62" t="24653" r="18629" b="8100"/>
          <a:stretch/>
        </p:blipFill>
        <p:spPr>
          <a:xfrm>
            <a:off x="634181" y="186153"/>
            <a:ext cx="10923638" cy="64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4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A79A-AE22-4B49-A70F-6F6737FC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Your task: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D6D86-C021-4C46-83C3-076095685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Story hill one: </a:t>
            </a: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This story hill has a beginning, middle and end to help you plan your story. Use the boxes to plan the plot of your story in bullet points. </a:t>
            </a:r>
            <a:endParaRPr lang="en-GB" sz="24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en-GB" sz="2400" b="1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Story hill two: </a:t>
            </a: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This story hill has four boxes for planning. A beginning to introduce your characters and the setting, a build-up to explain the problem or competition, a climax and resolution to solve the problem or have a consequence, and an ending to explore th</a:t>
            </a:r>
            <a:r>
              <a:rPr lang="en-GB" sz="24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 moral.</a:t>
            </a:r>
            <a:endParaRPr lang="en-GB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7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CF452-1652-4FC7-8DF1-78BC3136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796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 dirty="0">
                <a:latin typeface="Comic Sans MS" panose="030F0702030302020204" pitchFamily="66" charset="0"/>
              </a:rPr>
              <a:t>LO: </a:t>
            </a:r>
            <a:r>
              <a:rPr lang="en-GB" sz="4600" dirty="0">
                <a:solidFill>
                  <a:srgbClr val="2B2C33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To plan the plot of my fable.</a:t>
            </a:r>
            <a:endParaRPr lang="en-GB" sz="4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5F263-51B0-483B-8DFC-92FE2C777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buFont typeface="Comic Sans MS" panose="030F0702030302020204" pitchFamily="66" charset="0"/>
              <a:buChar char="-"/>
              <a:tabLst>
                <a:tab pos="590550" algn="l"/>
              </a:tabLs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know how a story is structured.  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omic Sans MS" panose="030F0702030302020204" pitchFamily="66" charset="0"/>
              <a:buChar char="-"/>
              <a:tabLst>
                <a:tab pos="590550" algn="l"/>
              </a:tabLs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can plan the key events of my fable using a story hill.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omic Sans MS" panose="030F0702030302020204" pitchFamily="66" charset="0"/>
              <a:buChar char="-"/>
              <a:tabLst>
                <a:tab pos="590550" algn="l"/>
              </a:tabLst>
            </a:pPr>
            <a:r>
              <a:rPr lang="en-GB" dirty="0">
                <a:solidFill>
                  <a:srgbClr val="2B2C33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 can include a moral in the end of my story.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5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>
            <a:extLst>
              <a:ext uri="{FF2B5EF4-FFF2-40B4-BE49-F238E27FC236}">
                <a16:creationId xmlns:a16="http://schemas.microsoft.com/office/drawing/2014/main" id="{60640F1C-1E00-4225-AF69-2EC3A355B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1" y="2281238"/>
            <a:ext cx="7872413" cy="2959100"/>
          </a:xfrm>
          <a:prstGeom prst="roundRect">
            <a:avLst>
              <a:gd name="adj" fmla="val 5940"/>
            </a:avLst>
          </a:prstGeom>
          <a:solidFill>
            <a:srgbClr val="FFAF79"/>
          </a:solidFill>
          <a:ln>
            <a:noFill/>
          </a:ln>
        </p:spPr>
        <p:txBody>
          <a:bodyPr lIns="14400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In British English, a single inverted comma may be used: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‘Get off my bridge.’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GB" altLang="en-US" sz="2000" dirty="0">
              <a:latin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 However a double inverted comma may also be used: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“Get off my bridge.”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GB" altLang="en-US" sz="2000" dirty="0">
              <a:latin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Whichever style you choose, use it consistently across a text.</a:t>
            </a:r>
          </a:p>
        </p:txBody>
      </p:sp>
      <p:sp>
        <p:nvSpPr>
          <p:cNvPr id="26627" name="TextBox 1">
            <a:extLst>
              <a:ext uri="{FF2B5EF4-FFF2-40B4-BE49-F238E27FC236}">
                <a16:creationId xmlns:a16="http://schemas.microsoft.com/office/drawing/2014/main" id="{C995F9D9-E4EF-4306-9FD7-7F0CE7A6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1" y="1455739"/>
            <a:ext cx="78724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most important rule in punctuating direct speech is that all words spoken must be enclosed by inverted commas.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10AAF8E0-FCE3-47CC-AB07-69BF8E57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"/>
            <a:ext cx="9144000" cy="831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800" b="1" dirty="0">
                <a:solidFill>
                  <a:schemeClr val="tx1"/>
                </a:solidFill>
                <a:latin typeface="+mn-lt"/>
              </a:rPr>
              <a:t>Inverted Commas</a:t>
            </a:r>
          </a:p>
        </p:txBody>
      </p:sp>
      <p:sp>
        <p:nvSpPr>
          <p:cNvPr id="26629" name="Picture 7">
            <a:extLst>
              <a:ext uri="{FF2B5EF4-FFF2-40B4-BE49-F238E27FC236}">
                <a16:creationId xmlns:a16="http://schemas.microsoft.com/office/drawing/2014/main" id="{4C661D2A-D2C9-414A-B0F4-61E912AAB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3700" y="5334000"/>
            <a:ext cx="17272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F42E2CF9-B822-4CD4-B7BA-0AC3F98A6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6400"/>
            <a:ext cx="9144000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5000" b="1" dirty="0">
                <a:solidFill>
                  <a:schemeClr val="tx1"/>
                </a:solidFill>
                <a:latin typeface="+mn-lt"/>
              </a:rPr>
              <a:t> Punctuation Inside</a:t>
            </a:r>
            <a:br>
              <a:rPr lang="en-GB" altLang="en-US" sz="5000" b="1" dirty="0">
                <a:solidFill>
                  <a:schemeClr val="tx1"/>
                </a:solidFill>
                <a:latin typeface="+mn-lt"/>
              </a:rPr>
            </a:br>
            <a:r>
              <a:rPr lang="en-GB" altLang="en-US" sz="5000" b="1" dirty="0">
                <a:solidFill>
                  <a:schemeClr val="tx1"/>
                </a:solidFill>
                <a:latin typeface="+mn-lt"/>
              </a:rPr>
              <a:t>Inverted Commas</a:t>
            </a: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7640F882-3AA0-4923-B74D-7F7558FE3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1" y="2049464"/>
            <a:ext cx="7942263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All commas, full stops, question marks and exclamation marks</a:t>
            </a:r>
            <a:br>
              <a:rPr lang="en-GB" altLang="en-US" sz="2000" dirty="0">
                <a:latin typeface="+mn-lt"/>
              </a:rPr>
            </a:br>
            <a:r>
              <a:rPr lang="en-GB" altLang="en-US" sz="2000" dirty="0">
                <a:latin typeface="+mn-lt"/>
              </a:rPr>
              <a:t>must also be enclosed by inverted commas.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D7743-3C0E-44F4-8EB1-696A197953C5}"/>
              </a:ext>
            </a:extLst>
          </p:cNvPr>
          <p:cNvGrpSpPr>
            <a:grpSpLocks/>
          </p:cNvGrpSpPr>
          <p:nvPr/>
        </p:nvGrpSpPr>
        <p:grpSpPr bwMode="auto">
          <a:xfrm>
            <a:off x="2082801" y="2943225"/>
            <a:ext cx="7997825" cy="3232150"/>
            <a:chOff x="558616" y="2534296"/>
            <a:chExt cx="7997458" cy="3230536"/>
          </a:xfrm>
        </p:grpSpPr>
        <p:sp>
          <p:nvSpPr>
            <p:cNvPr id="7175" name="TextBox 4">
              <a:extLst>
                <a:ext uri="{FF2B5EF4-FFF2-40B4-BE49-F238E27FC236}">
                  <a16:creationId xmlns:a16="http://schemas.microsoft.com/office/drawing/2014/main" id="{F5E618EB-AD41-49AC-B20B-F27577902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16" y="2534296"/>
              <a:ext cx="7997458" cy="3230536"/>
            </a:xfrm>
            <a:prstGeom prst="roundRect">
              <a:avLst>
                <a:gd name="adj" fmla="val 4389"/>
              </a:avLst>
            </a:prstGeom>
            <a:solidFill>
              <a:srgbClr val="FFAF79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b="1" dirty="0">
                  <a:latin typeface="+mn-lt"/>
                </a:rPr>
                <a:t>For example: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GB" altLang="en-US" sz="2000" dirty="0"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dirty="0">
                  <a:latin typeface="+mn-lt"/>
                </a:rPr>
                <a:t>‘That grass looks delicious,’ said the smallest Billy Goat Gruff.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GB" altLang="en-US" sz="2000" dirty="0"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b="1" dirty="0">
                  <a:latin typeface="+mn-lt"/>
                </a:rPr>
                <a:t>‘Hey, goat!’ shouted the troll.</a:t>
              </a:r>
              <a:br>
                <a:rPr lang="en-GB" altLang="en-US" sz="2000" b="1" dirty="0">
                  <a:latin typeface="+mn-lt"/>
                </a:rPr>
              </a:br>
              <a:r>
                <a:rPr lang="en-GB" altLang="en-US" sz="2000" b="1" dirty="0">
                  <a:latin typeface="+mn-lt"/>
                </a:rPr>
                <a:t>‘You are not allowed to cross my bridge.’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GB" altLang="en-US" sz="2000" dirty="0"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dirty="0">
                  <a:latin typeface="+mn-lt"/>
                </a:rPr>
                <a:t>‘How can we get to the other side?’ asked the Biggest Goat Gruff.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GB" altLang="en-US" sz="2000" dirty="0"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b="1" dirty="0">
                  <a:latin typeface="+mn-lt"/>
                </a:rPr>
                <a:t>NOT</a:t>
              </a:r>
              <a:r>
                <a:rPr lang="en-GB" altLang="en-US" sz="2000" dirty="0">
                  <a:latin typeface="+mn-lt"/>
                </a:rPr>
                <a:t>: ‘Get off my bridge ’  !   shouted the troll.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9A2A41-9C89-4712-8F3B-89057BAB3C86}"/>
                </a:ext>
              </a:extLst>
            </p:cNvPr>
            <p:cNvSpPr/>
            <p:nvPr/>
          </p:nvSpPr>
          <p:spPr>
            <a:xfrm>
              <a:off x="3403285" y="5301513"/>
              <a:ext cx="395270" cy="39509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7656" name="Group 10">
              <a:extLst>
                <a:ext uri="{FF2B5EF4-FFF2-40B4-BE49-F238E27FC236}">
                  <a16:creationId xmlns:a16="http://schemas.microsoft.com/office/drawing/2014/main" id="{AEFE68A5-65F7-452B-886E-190CBF15D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20866" y="5302101"/>
              <a:ext cx="393682" cy="392006"/>
              <a:chOff x="5952126" y="5263026"/>
              <a:chExt cx="393682" cy="392006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7014BC7-5F83-4CF5-8F56-98644BA82C80}"/>
                  </a:ext>
                </a:extLst>
              </p:cNvPr>
              <p:cNvCxnSpPr/>
              <p:nvPr/>
            </p:nvCxnSpPr>
            <p:spPr>
              <a:xfrm>
                <a:off x="5952205" y="5262438"/>
                <a:ext cx="393682" cy="391917"/>
              </a:xfrm>
              <a:prstGeom prst="line">
                <a:avLst/>
              </a:prstGeom>
              <a:ln w="88900">
                <a:solidFill>
                  <a:srgbClr val="FF2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D073902-0B56-4673-A33A-9ACDBB4A00D5}"/>
                  </a:ext>
                </a:extLst>
              </p:cNvPr>
              <p:cNvCxnSpPr/>
              <p:nvPr/>
            </p:nvCxnSpPr>
            <p:spPr>
              <a:xfrm flipH="1">
                <a:off x="5952205" y="5262438"/>
                <a:ext cx="393682" cy="391917"/>
              </a:xfrm>
              <a:prstGeom prst="line">
                <a:avLst/>
              </a:prstGeom>
              <a:ln w="88900">
                <a:solidFill>
                  <a:srgbClr val="FF2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653" name="Picture 2">
            <a:extLst>
              <a:ext uri="{FF2B5EF4-FFF2-40B4-BE49-F238E27FC236}">
                <a16:creationId xmlns:a16="http://schemas.microsoft.com/office/drawing/2014/main" id="{1E29A0E7-0245-44EF-BF23-B0D8AA3D4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616200"/>
            <a:ext cx="54133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>
            <a:extLst>
              <a:ext uri="{FF2B5EF4-FFF2-40B4-BE49-F238E27FC236}">
                <a16:creationId xmlns:a16="http://schemas.microsoft.com/office/drawing/2014/main" id="{B95E0441-3385-43DE-BAAE-D524C72DA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236663"/>
            <a:ext cx="79438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Commas are another important tool to help the reader separate direct speech from the rest of the text.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 sz="200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Where direct speech </a:t>
            </a:r>
            <a:r>
              <a:rPr lang="en-GB" altLang="en-US" sz="2000" b="1">
                <a:solidFill>
                  <a:srgbClr val="FF8500"/>
                </a:solidFill>
              </a:rPr>
              <a:t>precedes</a:t>
            </a:r>
            <a:r>
              <a:rPr lang="en-GB" altLang="en-US" sz="2000">
                <a:solidFill>
                  <a:schemeClr val="tx1"/>
                </a:solidFill>
              </a:rPr>
              <a:t> a </a:t>
            </a:r>
            <a:r>
              <a:rPr lang="en-GB" altLang="en-US" sz="2000" b="1">
                <a:solidFill>
                  <a:srgbClr val="009E8F"/>
                </a:solidFill>
              </a:rPr>
              <a:t>verb</a:t>
            </a:r>
            <a:r>
              <a:rPr lang="en-GB" altLang="en-US" sz="2000">
                <a:solidFill>
                  <a:schemeClr val="tx1"/>
                </a:solidFill>
              </a:rPr>
              <a:t>, and does not end in a question mark or exclamation mark, </a:t>
            </a:r>
            <a:r>
              <a:rPr lang="en-GB" altLang="en-US" sz="2000" b="1">
                <a:solidFill>
                  <a:srgbClr val="FF8500"/>
                </a:solidFill>
              </a:rPr>
              <a:t>a comma must be used.</a:t>
            </a:r>
          </a:p>
        </p:txBody>
      </p:sp>
      <p:sp>
        <p:nvSpPr>
          <p:cNvPr id="28675" name="TextBox 1">
            <a:extLst>
              <a:ext uri="{FF2B5EF4-FFF2-40B4-BE49-F238E27FC236}">
                <a16:creationId xmlns:a16="http://schemas.microsoft.com/office/drawing/2014/main" id="{CA814328-11CD-4E57-AEAC-F83CABC19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6401"/>
            <a:ext cx="6705600" cy="8620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5000" b="1" dirty="0">
                <a:solidFill>
                  <a:schemeClr val="tx1"/>
                </a:solidFill>
                <a:latin typeface="+mn-lt"/>
              </a:rPr>
              <a:t>Commas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65905-D200-4CB8-BAA6-D3A9975EA6D4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3697288"/>
            <a:ext cx="7943850" cy="2220912"/>
            <a:chOff x="600777" y="3919218"/>
            <a:chExt cx="7943451" cy="2220691"/>
          </a:xfrm>
        </p:grpSpPr>
        <p:sp>
          <p:nvSpPr>
            <p:cNvPr id="28678" name="TextBox 4">
              <a:extLst>
                <a:ext uri="{FF2B5EF4-FFF2-40B4-BE49-F238E27FC236}">
                  <a16:creationId xmlns:a16="http://schemas.microsoft.com/office/drawing/2014/main" id="{EF9B577C-D764-4691-B999-CB54A3A34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77" y="3919218"/>
              <a:ext cx="7943451" cy="2220691"/>
            </a:xfrm>
            <a:prstGeom prst="roundRect">
              <a:avLst>
                <a:gd name="adj" fmla="val 7259"/>
              </a:avLst>
            </a:prstGeom>
            <a:solidFill>
              <a:srgbClr val="FFA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44000" rIns="144000" bIns="144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For example: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 b="1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‘We need to get to the other side,’ </a:t>
              </a:r>
              <a:r>
                <a:rPr lang="en-GB" altLang="en-US" sz="2000" b="1">
                  <a:solidFill>
                    <a:srgbClr val="009E8F"/>
                  </a:solidFill>
                </a:rPr>
                <a:t>moaned</a:t>
              </a:r>
              <a:r>
                <a:rPr lang="en-GB" altLang="en-US" sz="2000">
                  <a:solidFill>
                    <a:srgbClr val="009E8F"/>
                  </a:solidFill>
                </a:rPr>
                <a:t> </a:t>
              </a:r>
              <a:r>
                <a:rPr lang="en-GB" altLang="en-US" sz="2000">
                  <a:solidFill>
                    <a:schemeClr val="tx1"/>
                  </a:solidFill>
                </a:rPr>
                <a:t>the goats.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‘Those goats are always disturbing my sleep,’ </a:t>
              </a:r>
              <a:r>
                <a:rPr lang="en-GB" altLang="en-US" sz="2000" b="1">
                  <a:solidFill>
                    <a:srgbClr val="009E8F"/>
                  </a:solidFill>
                </a:rPr>
                <a:t>muttered</a:t>
              </a:r>
              <a:r>
                <a:rPr lang="en-GB" altLang="en-US" sz="2000">
                  <a:solidFill>
                    <a:srgbClr val="009E8F"/>
                  </a:solidFill>
                </a:rPr>
                <a:t> </a:t>
              </a:r>
              <a:r>
                <a:rPr lang="en-GB" altLang="en-US" sz="2000">
                  <a:solidFill>
                    <a:schemeClr val="tx1"/>
                  </a:solidFill>
                </a:rPr>
                <a:t>the troll.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C92039-4A0A-441E-8918-C51895E2AFF3}"/>
                </a:ext>
              </a:extLst>
            </p:cNvPr>
            <p:cNvSpPr/>
            <p:nvPr/>
          </p:nvSpPr>
          <p:spPr>
            <a:xfrm>
              <a:off x="4337564" y="5014484"/>
              <a:ext cx="325422" cy="32540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C54B79-3B2B-4334-9861-CCB3423D45F9}"/>
                </a:ext>
              </a:extLst>
            </p:cNvPr>
            <p:cNvSpPr/>
            <p:nvPr/>
          </p:nvSpPr>
          <p:spPr>
            <a:xfrm>
              <a:off x="5664648" y="5731963"/>
              <a:ext cx="325422" cy="32540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28677" name="Picture 2">
            <a:extLst>
              <a:ext uri="{FF2B5EF4-FFF2-40B4-BE49-F238E27FC236}">
                <a16:creationId xmlns:a16="http://schemas.microsoft.com/office/drawing/2014/main" id="{AA33E7BB-65E6-4EC8-9025-38BEE77D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2897188"/>
            <a:ext cx="167798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>
            <a:extLst>
              <a:ext uri="{FF2B5EF4-FFF2-40B4-BE49-F238E27FC236}">
                <a16:creationId xmlns:a16="http://schemas.microsoft.com/office/drawing/2014/main" id="{8EBF53FA-75C0-442F-B2BE-C47728393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455739"/>
            <a:ext cx="79438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Where the direct speech before a verb ends in a question mark or exclamation mark however, this punctuation </a:t>
            </a:r>
            <a:r>
              <a:rPr lang="en-GB" altLang="en-US" sz="2000" b="1">
                <a:solidFill>
                  <a:schemeClr val="tx1"/>
                </a:solidFill>
              </a:rPr>
              <a:t>replaces</a:t>
            </a:r>
            <a:r>
              <a:rPr lang="en-GB" altLang="en-US" sz="2000">
                <a:solidFill>
                  <a:schemeClr val="tx1"/>
                </a:solidFill>
              </a:rPr>
              <a:t> the comma. </a:t>
            </a:r>
          </a:p>
        </p:txBody>
      </p:sp>
      <p:sp>
        <p:nvSpPr>
          <p:cNvPr id="29699" name="TextBox 1">
            <a:extLst>
              <a:ext uri="{FF2B5EF4-FFF2-40B4-BE49-F238E27FC236}">
                <a16:creationId xmlns:a16="http://schemas.microsoft.com/office/drawing/2014/main" id="{74527F43-956F-466A-9868-1BD147D71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6401"/>
            <a:ext cx="6705600" cy="8620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5000" b="1" dirty="0">
                <a:solidFill>
                  <a:schemeClr val="tx1"/>
                </a:solidFill>
                <a:latin typeface="+mn-lt"/>
              </a:rPr>
              <a:t>Commas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CBB4BD-772B-49FE-B7C0-6F980060D3CE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2814638"/>
            <a:ext cx="7900988" cy="2921000"/>
            <a:chOff x="600776" y="2814344"/>
            <a:chExt cx="7899238" cy="2921147"/>
          </a:xfrm>
        </p:grpSpPr>
        <p:sp>
          <p:nvSpPr>
            <p:cNvPr id="29702" name="TextBox 4">
              <a:extLst>
                <a:ext uri="{FF2B5EF4-FFF2-40B4-BE49-F238E27FC236}">
                  <a16:creationId xmlns:a16="http://schemas.microsoft.com/office/drawing/2014/main" id="{3B563030-C9E4-4978-8CA7-61CBA1366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76" y="2814344"/>
              <a:ext cx="7899238" cy="2921147"/>
            </a:xfrm>
            <a:prstGeom prst="roundRect">
              <a:avLst>
                <a:gd name="adj" fmla="val 6704"/>
              </a:avLst>
            </a:prstGeom>
            <a:solidFill>
              <a:srgbClr val="FFA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08000" rIns="144000" bIns="144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For example: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‘Who goes there ?’ shouted the troll.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NOT</a:t>
              </a:r>
              <a:r>
                <a:rPr lang="en-GB" altLang="en-US" sz="2000">
                  <a:solidFill>
                    <a:schemeClr val="tx1"/>
                  </a:solidFill>
                </a:rPr>
                <a:t>: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‘Who goes there ?,’ shouted the troll.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5D724E-2F2F-4D7B-8919-5D571938FD0B}"/>
                </a:ext>
              </a:extLst>
            </p:cNvPr>
            <p:cNvSpPr/>
            <p:nvPr/>
          </p:nvSpPr>
          <p:spPr>
            <a:xfrm>
              <a:off x="2527574" y="3677987"/>
              <a:ext cx="436466" cy="41435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7B835F-4875-4BAA-B6C3-7AC1F3C6C04F}"/>
                </a:ext>
              </a:extLst>
            </p:cNvPr>
            <p:cNvSpPr/>
            <p:nvPr/>
          </p:nvSpPr>
          <p:spPr>
            <a:xfrm>
              <a:off x="2527574" y="5105221"/>
              <a:ext cx="482493" cy="48103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9705" name="Group 9">
              <a:extLst>
                <a:ext uri="{FF2B5EF4-FFF2-40B4-BE49-F238E27FC236}">
                  <a16:creationId xmlns:a16="http://schemas.microsoft.com/office/drawing/2014/main" id="{E46EE446-3DFE-46F4-90D3-8D1BB787C8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2893" y="5105080"/>
              <a:ext cx="393613" cy="392221"/>
              <a:chOff x="5993345" y="6312065"/>
              <a:chExt cx="393613" cy="392221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4D1DFF8-6F0B-451D-A7A4-94929EEDE765}"/>
                  </a:ext>
                </a:extLst>
              </p:cNvPr>
              <p:cNvCxnSpPr/>
              <p:nvPr/>
            </p:nvCxnSpPr>
            <p:spPr>
              <a:xfrm>
                <a:off x="5993345" y="6312206"/>
                <a:ext cx="393613" cy="392133"/>
              </a:xfrm>
              <a:prstGeom prst="line">
                <a:avLst/>
              </a:prstGeom>
              <a:ln w="88900">
                <a:solidFill>
                  <a:srgbClr val="FF2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D2556B0-39B1-4E0C-9647-6A1BC906C605}"/>
                  </a:ext>
                </a:extLst>
              </p:cNvPr>
              <p:cNvCxnSpPr/>
              <p:nvPr/>
            </p:nvCxnSpPr>
            <p:spPr>
              <a:xfrm flipH="1">
                <a:off x="5993345" y="6312206"/>
                <a:ext cx="393613" cy="392133"/>
              </a:xfrm>
              <a:prstGeom prst="line">
                <a:avLst/>
              </a:prstGeom>
              <a:ln w="88900">
                <a:solidFill>
                  <a:srgbClr val="FF2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06" name="Group 4">
              <a:extLst>
                <a:ext uri="{FF2B5EF4-FFF2-40B4-BE49-F238E27FC236}">
                  <a16:creationId xmlns:a16="http://schemas.microsoft.com/office/drawing/2014/main" id="{9929AB13-F5DD-4123-B8A1-FC684D4DD0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1170" y="3477147"/>
              <a:ext cx="990619" cy="577902"/>
              <a:chOff x="4996387" y="3435394"/>
              <a:chExt cx="1074826" cy="627026"/>
            </a:xfrm>
          </p:grpSpPr>
          <p:sp>
            <p:nvSpPr>
              <p:cNvPr id="3" name="Minus 2">
                <a:extLst>
                  <a:ext uri="{FF2B5EF4-FFF2-40B4-BE49-F238E27FC236}">
                    <a16:creationId xmlns:a16="http://schemas.microsoft.com/office/drawing/2014/main" id="{29EF380D-495F-48D0-8DE4-48AE578D5175}"/>
                  </a:ext>
                </a:extLst>
              </p:cNvPr>
              <p:cNvSpPr/>
              <p:nvPr/>
            </p:nvSpPr>
            <p:spPr>
              <a:xfrm rot="2700000">
                <a:off x="4995461" y="3583608"/>
                <a:ext cx="480587" cy="478734"/>
              </a:xfrm>
              <a:prstGeom prst="mathMinus">
                <a:avLst/>
              </a:prstGeom>
              <a:solidFill>
                <a:srgbClr val="4B90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" name="Minus 15">
                <a:extLst>
                  <a:ext uri="{FF2B5EF4-FFF2-40B4-BE49-F238E27FC236}">
                    <a16:creationId xmlns:a16="http://schemas.microsoft.com/office/drawing/2014/main" id="{EFBD6139-C170-4898-9B84-0D117DF055AB}"/>
                  </a:ext>
                </a:extLst>
              </p:cNvPr>
              <p:cNvSpPr/>
              <p:nvPr/>
            </p:nvSpPr>
            <p:spPr>
              <a:xfrm rot="18900000" flipH="1">
                <a:off x="5022073" y="3434609"/>
                <a:ext cx="1064524" cy="478734"/>
              </a:xfrm>
              <a:prstGeom prst="mathMinus">
                <a:avLst/>
              </a:prstGeom>
              <a:solidFill>
                <a:srgbClr val="4B90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pic>
        <p:nvPicPr>
          <p:cNvPr id="29701" name="Picture 3">
            <a:extLst>
              <a:ext uri="{FF2B5EF4-FFF2-40B4-BE49-F238E27FC236}">
                <a16:creationId xmlns:a16="http://schemas.microsoft.com/office/drawing/2014/main" id="{7FF9C0DC-24DB-491A-A3A6-C14159D1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2474913"/>
            <a:ext cx="2162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F3D24-90AB-4A2E-869E-94E73BCE7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6" t="18208" r="19758" b="8530"/>
          <a:stretch/>
        </p:blipFill>
        <p:spPr>
          <a:xfrm>
            <a:off x="1681315" y="495444"/>
            <a:ext cx="8829369" cy="58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0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3EDEE-0927-4F5E-913C-BEDA24633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6" t="21649" r="19275" b="7814"/>
          <a:stretch/>
        </p:blipFill>
        <p:spPr>
          <a:xfrm>
            <a:off x="1519084" y="519642"/>
            <a:ext cx="9153832" cy="581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1B042-B2C2-4F09-B1B7-93E00F66E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67" t="17634" r="19597" b="13118"/>
          <a:stretch/>
        </p:blipFill>
        <p:spPr>
          <a:xfrm>
            <a:off x="1391264" y="470163"/>
            <a:ext cx="9409472" cy="59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6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581</Words>
  <Application>Microsoft Office PowerPoint</Application>
  <PresentationFormat>Widescreen</PresentationFormat>
  <Paragraphs>60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Twinkl</vt:lpstr>
      <vt:lpstr>Office Theme</vt:lpstr>
      <vt:lpstr>Aesop’s Fables</vt:lpstr>
      <vt:lpstr>LO: To plan the plot of my fable.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 talk: </vt:lpstr>
      <vt:lpstr>PowerPoint Presentation</vt:lpstr>
      <vt:lpstr>PowerPoint Presentation</vt:lpstr>
      <vt:lpstr>Your task: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Aesop’s Fables</dc:title>
  <dc:creator>A Chhibber</dc:creator>
  <cp:lastModifiedBy>A Chhibber</cp:lastModifiedBy>
  <cp:revision>42</cp:revision>
  <dcterms:created xsi:type="dcterms:W3CDTF">2022-01-22T18:03:13Z</dcterms:created>
  <dcterms:modified xsi:type="dcterms:W3CDTF">2022-01-29T20:46:12Z</dcterms:modified>
</cp:coreProperties>
</file>