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9" r:id="rId6"/>
    <p:sldId id="258" r:id="rId7"/>
    <p:sldId id="261" r:id="rId8"/>
    <p:sldId id="260" r:id="rId9"/>
    <p:sldId id="262" r:id="rId10"/>
    <p:sldId id="263" r:id="rId11"/>
    <p:sldId id="264"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1" d="100"/>
          <a:sy n="111" d="100"/>
        </p:scale>
        <p:origin x="594" y="1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B5788AB-9B38-496A-9DB0-2312C3161BBF}" type="datetimeFigureOut">
              <a:rPr lang="en-GB" smtClean="0"/>
              <a:t>12/09/2021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0F3451D-CB7B-4380-9ABE-CF1082D9E05E}" type="slidenum">
              <a:rPr lang="en-GB" smtClean="0"/>
              <a:t>‹#›</a:t>
            </a:fld>
            <a:endParaRPr lang="en-GB"/>
          </a:p>
        </p:txBody>
      </p:sp>
    </p:spTree>
    <p:extLst>
      <p:ext uri="{BB962C8B-B14F-4D97-AF65-F5344CB8AC3E}">
        <p14:creationId xmlns:p14="http://schemas.microsoft.com/office/powerpoint/2010/main" val="734212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B5788AB-9B38-496A-9DB0-2312C3161BBF}" type="datetimeFigureOut">
              <a:rPr lang="en-GB" smtClean="0"/>
              <a:t>12/09/2021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0F3451D-CB7B-4380-9ABE-CF1082D9E05E}" type="slidenum">
              <a:rPr lang="en-GB" smtClean="0"/>
              <a:t>‹#›</a:t>
            </a:fld>
            <a:endParaRPr lang="en-GB"/>
          </a:p>
        </p:txBody>
      </p:sp>
    </p:spTree>
    <p:extLst>
      <p:ext uri="{BB962C8B-B14F-4D97-AF65-F5344CB8AC3E}">
        <p14:creationId xmlns:p14="http://schemas.microsoft.com/office/powerpoint/2010/main" val="2071443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B5788AB-9B38-496A-9DB0-2312C3161BBF}" type="datetimeFigureOut">
              <a:rPr lang="en-GB" smtClean="0"/>
              <a:t>12/09/2021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0F3451D-CB7B-4380-9ABE-CF1082D9E05E}" type="slidenum">
              <a:rPr lang="en-GB" smtClean="0"/>
              <a:t>‹#›</a:t>
            </a:fld>
            <a:endParaRPr lang="en-GB"/>
          </a:p>
        </p:txBody>
      </p:sp>
    </p:spTree>
    <p:extLst>
      <p:ext uri="{BB962C8B-B14F-4D97-AF65-F5344CB8AC3E}">
        <p14:creationId xmlns:p14="http://schemas.microsoft.com/office/powerpoint/2010/main" val="29946495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B5788AB-9B38-496A-9DB0-2312C3161BBF}" type="datetimeFigureOut">
              <a:rPr lang="en-GB" smtClean="0"/>
              <a:t>12/09/2021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0F3451D-CB7B-4380-9ABE-CF1082D9E05E}" type="slidenum">
              <a:rPr lang="en-GB" smtClean="0"/>
              <a:t>‹#›</a:t>
            </a:fld>
            <a:endParaRPr lang="en-GB"/>
          </a:p>
        </p:txBody>
      </p:sp>
    </p:spTree>
    <p:extLst>
      <p:ext uri="{BB962C8B-B14F-4D97-AF65-F5344CB8AC3E}">
        <p14:creationId xmlns:p14="http://schemas.microsoft.com/office/powerpoint/2010/main" val="1660632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B5788AB-9B38-496A-9DB0-2312C3161BBF}" type="datetimeFigureOut">
              <a:rPr lang="en-GB" smtClean="0"/>
              <a:t>12/09/2021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0F3451D-CB7B-4380-9ABE-CF1082D9E05E}" type="slidenum">
              <a:rPr lang="en-GB" smtClean="0"/>
              <a:t>‹#›</a:t>
            </a:fld>
            <a:endParaRPr lang="en-GB"/>
          </a:p>
        </p:txBody>
      </p:sp>
    </p:spTree>
    <p:extLst>
      <p:ext uri="{BB962C8B-B14F-4D97-AF65-F5344CB8AC3E}">
        <p14:creationId xmlns:p14="http://schemas.microsoft.com/office/powerpoint/2010/main" val="1361902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B5788AB-9B38-496A-9DB0-2312C3161BBF}" type="datetimeFigureOut">
              <a:rPr lang="en-GB" smtClean="0"/>
              <a:t>12/09/2021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0F3451D-CB7B-4380-9ABE-CF1082D9E05E}" type="slidenum">
              <a:rPr lang="en-GB" smtClean="0"/>
              <a:t>‹#›</a:t>
            </a:fld>
            <a:endParaRPr lang="en-GB"/>
          </a:p>
        </p:txBody>
      </p:sp>
    </p:spTree>
    <p:extLst>
      <p:ext uri="{BB962C8B-B14F-4D97-AF65-F5344CB8AC3E}">
        <p14:creationId xmlns:p14="http://schemas.microsoft.com/office/powerpoint/2010/main" val="3520543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B5788AB-9B38-496A-9DB0-2312C3161BBF}" type="datetimeFigureOut">
              <a:rPr lang="en-GB" smtClean="0"/>
              <a:t>12/09/2021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0F3451D-CB7B-4380-9ABE-CF1082D9E05E}" type="slidenum">
              <a:rPr lang="en-GB" smtClean="0"/>
              <a:t>‹#›</a:t>
            </a:fld>
            <a:endParaRPr lang="en-GB"/>
          </a:p>
        </p:txBody>
      </p:sp>
    </p:spTree>
    <p:extLst>
      <p:ext uri="{BB962C8B-B14F-4D97-AF65-F5344CB8AC3E}">
        <p14:creationId xmlns:p14="http://schemas.microsoft.com/office/powerpoint/2010/main" val="3280191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B5788AB-9B38-496A-9DB0-2312C3161BBF}" type="datetimeFigureOut">
              <a:rPr lang="en-GB" smtClean="0"/>
              <a:t>12/09/2021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0F3451D-CB7B-4380-9ABE-CF1082D9E05E}" type="slidenum">
              <a:rPr lang="en-GB" smtClean="0"/>
              <a:t>‹#›</a:t>
            </a:fld>
            <a:endParaRPr lang="en-GB"/>
          </a:p>
        </p:txBody>
      </p:sp>
    </p:spTree>
    <p:extLst>
      <p:ext uri="{BB962C8B-B14F-4D97-AF65-F5344CB8AC3E}">
        <p14:creationId xmlns:p14="http://schemas.microsoft.com/office/powerpoint/2010/main" val="1710374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5788AB-9B38-496A-9DB0-2312C3161BBF}" type="datetimeFigureOut">
              <a:rPr lang="en-GB" smtClean="0"/>
              <a:t>12/09/2021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0F3451D-CB7B-4380-9ABE-CF1082D9E05E}" type="slidenum">
              <a:rPr lang="en-GB" smtClean="0"/>
              <a:t>‹#›</a:t>
            </a:fld>
            <a:endParaRPr lang="en-GB"/>
          </a:p>
        </p:txBody>
      </p:sp>
    </p:spTree>
    <p:extLst>
      <p:ext uri="{BB962C8B-B14F-4D97-AF65-F5344CB8AC3E}">
        <p14:creationId xmlns:p14="http://schemas.microsoft.com/office/powerpoint/2010/main" val="14754128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B5788AB-9B38-496A-9DB0-2312C3161BBF}" type="datetimeFigureOut">
              <a:rPr lang="en-GB" smtClean="0"/>
              <a:t>12/09/2021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0F3451D-CB7B-4380-9ABE-CF1082D9E05E}" type="slidenum">
              <a:rPr lang="en-GB" smtClean="0"/>
              <a:t>‹#›</a:t>
            </a:fld>
            <a:endParaRPr lang="en-GB"/>
          </a:p>
        </p:txBody>
      </p:sp>
    </p:spTree>
    <p:extLst>
      <p:ext uri="{BB962C8B-B14F-4D97-AF65-F5344CB8AC3E}">
        <p14:creationId xmlns:p14="http://schemas.microsoft.com/office/powerpoint/2010/main" val="13253071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B5788AB-9B38-496A-9DB0-2312C3161BBF}" type="datetimeFigureOut">
              <a:rPr lang="en-GB" smtClean="0"/>
              <a:t>12/09/2021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0F3451D-CB7B-4380-9ABE-CF1082D9E05E}" type="slidenum">
              <a:rPr lang="en-GB" smtClean="0"/>
              <a:t>‹#›</a:t>
            </a:fld>
            <a:endParaRPr lang="en-GB"/>
          </a:p>
        </p:txBody>
      </p:sp>
    </p:spTree>
    <p:extLst>
      <p:ext uri="{BB962C8B-B14F-4D97-AF65-F5344CB8AC3E}">
        <p14:creationId xmlns:p14="http://schemas.microsoft.com/office/powerpoint/2010/main" val="2121653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5788AB-9B38-496A-9DB0-2312C3161BBF}" type="datetimeFigureOut">
              <a:rPr lang="en-GB" smtClean="0"/>
              <a:t>12/09/2021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F3451D-CB7B-4380-9ABE-CF1082D9E05E}" type="slidenum">
              <a:rPr lang="en-GB" smtClean="0"/>
              <a:t>‹#›</a:t>
            </a:fld>
            <a:endParaRPr lang="en-GB"/>
          </a:p>
        </p:txBody>
      </p:sp>
    </p:spTree>
    <p:extLst>
      <p:ext uri="{BB962C8B-B14F-4D97-AF65-F5344CB8AC3E}">
        <p14:creationId xmlns:p14="http://schemas.microsoft.com/office/powerpoint/2010/main" val="40596538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descr="Photos show wet and miserable scenes around Cambridge today as flood  warnings issued - Cambridgeshire Liv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6" name="Picture 5"/>
          <p:cNvPicPr>
            <a:picLocks noChangeAspect="1"/>
          </p:cNvPicPr>
          <p:nvPr/>
        </p:nvPicPr>
        <p:blipFill>
          <a:blip r:embed="rId2"/>
          <a:stretch>
            <a:fillRect/>
          </a:stretch>
        </p:blipFill>
        <p:spPr>
          <a:xfrm>
            <a:off x="2219434" y="437322"/>
            <a:ext cx="8286227" cy="4356952"/>
          </a:xfrm>
          <a:prstGeom prst="rect">
            <a:avLst/>
          </a:prstGeom>
        </p:spPr>
      </p:pic>
      <p:sp>
        <p:nvSpPr>
          <p:cNvPr id="7" name="TextBox 6"/>
          <p:cNvSpPr txBox="1"/>
          <p:nvPr/>
        </p:nvSpPr>
        <p:spPr>
          <a:xfrm>
            <a:off x="4780722" y="5029200"/>
            <a:ext cx="3737113" cy="830997"/>
          </a:xfrm>
          <a:prstGeom prst="rect">
            <a:avLst/>
          </a:prstGeom>
          <a:noFill/>
        </p:spPr>
        <p:txBody>
          <a:bodyPr wrap="square" rtlCol="0">
            <a:spAutoFit/>
          </a:bodyPr>
          <a:lstStyle/>
          <a:p>
            <a:r>
              <a:rPr lang="en-GB" sz="4800" b="1" dirty="0" err="1" smtClean="0">
                <a:solidFill>
                  <a:srgbClr val="FF0000"/>
                </a:solidFill>
              </a:rPr>
              <a:t>Floodland</a:t>
            </a:r>
            <a:endParaRPr lang="en-GB" sz="4800" b="1" dirty="0">
              <a:solidFill>
                <a:srgbClr val="FF0000"/>
              </a:solidFill>
            </a:endParaRPr>
          </a:p>
        </p:txBody>
      </p:sp>
    </p:spTree>
    <p:extLst>
      <p:ext uri="{BB962C8B-B14F-4D97-AF65-F5344CB8AC3E}">
        <p14:creationId xmlns:p14="http://schemas.microsoft.com/office/powerpoint/2010/main" val="23139462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2157" y="2720697"/>
            <a:ext cx="6367669" cy="1325563"/>
          </a:xfrm>
        </p:spPr>
        <p:txBody>
          <a:bodyPr/>
          <a:lstStyle/>
          <a:p>
            <a:r>
              <a:rPr lang="en-GB" dirty="0" smtClean="0">
                <a:solidFill>
                  <a:srgbClr val="C00000"/>
                </a:solidFill>
              </a:rPr>
              <a:t>Causal conjunctions- </a:t>
            </a:r>
            <a:endParaRPr lang="en-GB" dirty="0">
              <a:solidFill>
                <a:srgbClr val="C0000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57589269"/>
              </p:ext>
            </p:extLst>
          </p:nvPr>
        </p:nvGraphicFramePr>
        <p:xfrm>
          <a:off x="616227" y="268358"/>
          <a:ext cx="6279874" cy="2374920"/>
        </p:xfrm>
        <a:graphic>
          <a:graphicData uri="http://schemas.openxmlformats.org/drawingml/2006/table">
            <a:tbl>
              <a:tblPr/>
              <a:tblGrid>
                <a:gridCol w="727668">
                  <a:extLst>
                    <a:ext uri="{9D8B030D-6E8A-4147-A177-3AD203B41FA5}">
                      <a16:colId xmlns:a16="http://schemas.microsoft.com/office/drawing/2014/main" val="3973820507"/>
                    </a:ext>
                  </a:extLst>
                </a:gridCol>
                <a:gridCol w="4694954">
                  <a:extLst>
                    <a:ext uri="{9D8B030D-6E8A-4147-A177-3AD203B41FA5}">
                      <a16:colId xmlns:a16="http://schemas.microsoft.com/office/drawing/2014/main" val="766379783"/>
                    </a:ext>
                  </a:extLst>
                </a:gridCol>
                <a:gridCol w="857252">
                  <a:extLst>
                    <a:ext uri="{9D8B030D-6E8A-4147-A177-3AD203B41FA5}">
                      <a16:colId xmlns:a16="http://schemas.microsoft.com/office/drawing/2014/main" val="2257441328"/>
                    </a:ext>
                  </a:extLst>
                </a:gridCol>
              </a:tblGrid>
              <a:tr h="635806">
                <a:tc gridSpan="3">
                  <a:txBody>
                    <a:bodyPr/>
                    <a:lstStyle/>
                    <a:p>
                      <a:pPr algn="l" rtl="0" fontAlgn="base"/>
                      <a:r>
                        <a:rPr lang="en-GB" sz="700" b="0" i="0">
                          <a:effectLst/>
                          <a:latin typeface="Comic Sans MS" panose="030F0702030302020204" pitchFamily="66" charset="0"/>
                        </a:rPr>
                        <a:t>Monday 13</a:t>
                      </a:r>
                      <a:r>
                        <a:rPr lang="en-GB" sz="550" b="0" i="0" baseline="30000">
                          <a:effectLst/>
                          <a:latin typeface="Comic Sans MS" panose="030F0702030302020204" pitchFamily="66" charset="0"/>
                        </a:rPr>
                        <a:t>th</a:t>
                      </a:r>
                      <a:r>
                        <a:rPr lang="en-GB" sz="700" b="0" i="0">
                          <a:effectLst/>
                          <a:latin typeface="Comic Sans MS" panose="030F0702030302020204" pitchFamily="66" charset="0"/>
                        </a:rPr>
                        <a:t> September 2021 </a:t>
                      </a:r>
                      <a:endParaRPr lang="en-GB" b="0" i="0">
                        <a:effectLst/>
                      </a:endParaRPr>
                    </a:p>
                    <a:p>
                      <a:pPr algn="l" rtl="0" fontAlgn="base"/>
                      <a:r>
                        <a:rPr lang="en-GB" sz="700" b="1" i="0" u="sng">
                          <a:solidFill>
                            <a:srgbClr val="000000"/>
                          </a:solidFill>
                          <a:effectLst/>
                          <a:latin typeface="Comic Sans MS" panose="030F0702030302020204" pitchFamily="66" charset="0"/>
                        </a:rPr>
                        <a:t>L.O. To predict what might happen from details stated and implied.</a:t>
                      </a:r>
                      <a:r>
                        <a:rPr lang="en-GB" sz="700" b="0" i="0">
                          <a:solidFill>
                            <a:srgbClr val="000000"/>
                          </a:solidFill>
                          <a:effectLst/>
                          <a:latin typeface="Comic Sans MS" panose="030F0702030302020204" pitchFamily="66" charset="0"/>
                        </a:rPr>
                        <a:t> </a:t>
                      </a:r>
                      <a:endParaRPr lang="en-GB" b="0" i="0">
                        <a:solidFill>
                          <a:srgbClr val="000000"/>
                        </a:solidFill>
                        <a:effectLst/>
                      </a:endParaRPr>
                    </a:p>
                    <a:p>
                      <a:pPr algn="l" rtl="0" fontAlgn="base"/>
                      <a:r>
                        <a:rPr lang="en-GB" sz="700" b="1" i="0" u="sng">
                          <a:solidFill>
                            <a:srgbClr val="000000"/>
                          </a:solidFill>
                          <a:effectLst/>
                          <a:latin typeface="Comic Sans MS" panose="030F0702030302020204" pitchFamily="66" charset="0"/>
                        </a:rPr>
                        <a:t>L.O. To provide reasoned justifications for my opinion.</a:t>
                      </a:r>
                      <a:r>
                        <a:rPr lang="en-GB" sz="700" b="0" i="0">
                          <a:solidFill>
                            <a:srgbClr val="000000"/>
                          </a:solidFill>
                          <a:effectLst/>
                          <a:latin typeface="Comic Sans MS" panose="030F0702030302020204" pitchFamily="66" charset="0"/>
                        </a:rPr>
                        <a:t> </a:t>
                      </a:r>
                      <a:endParaRPr lang="en-GB" b="0" i="0">
                        <a:solidFill>
                          <a:srgbClr val="000000"/>
                        </a:solidFill>
                        <a:effectLst/>
                      </a:endParaRPr>
                    </a:p>
                    <a:p>
                      <a:pPr algn="l" rtl="0" fontAlgn="base"/>
                      <a:r>
                        <a:rPr lang="en-GB" sz="700" b="1" i="0" u="sng">
                          <a:effectLst/>
                          <a:latin typeface="Comic Sans MS" panose="030F0702030302020204" pitchFamily="66" charset="0"/>
                        </a:rPr>
                        <a:t>L.O. To use appropriate conjunctions (joining words) to join simple sentences.</a:t>
                      </a:r>
                      <a:r>
                        <a:rPr lang="en-GB" sz="700" b="0" i="0">
                          <a:effectLst/>
                          <a:latin typeface="Comic Sans MS" panose="030F0702030302020204" pitchFamily="66" charset="0"/>
                        </a:rPr>
                        <a:t> </a:t>
                      </a:r>
                      <a:endParaRPr lang="en-GB" b="0" i="0">
                        <a:effectLst/>
                      </a:endParaRPr>
                    </a:p>
                  </a:txBody>
                  <a:tcPr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solidFill>
                      <a:srgbClr val="C6D9F1"/>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618494482"/>
                  </a:ext>
                </a:extLst>
              </a:tr>
              <a:tr h="504904">
                <a:tc>
                  <a:txBody>
                    <a:bodyPr/>
                    <a:lstStyle/>
                    <a:p>
                      <a:pPr algn="l" rtl="0" fontAlgn="base"/>
                      <a:r>
                        <a:rPr lang="en-GB" sz="700" b="1" i="0" u="sng">
                          <a:effectLst/>
                          <a:latin typeface="Comic Sans MS" panose="030F0702030302020204" pitchFamily="66" charset="0"/>
                        </a:rPr>
                        <a:t>Self- Assessment</a:t>
                      </a:r>
                      <a:r>
                        <a:rPr lang="en-GB" sz="700" b="0" i="0">
                          <a:effectLst/>
                          <a:latin typeface="Comic Sans MS" panose="030F0702030302020204" pitchFamily="66" charset="0"/>
                        </a:rPr>
                        <a:t> </a:t>
                      </a:r>
                      <a:endParaRPr lang="en-GB" b="0" i="0">
                        <a:effectLst/>
                      </a:endParaRPr>
                    </a:p>
                  </a:txBody>
                  <a:tcP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algn="ctr" rtl="0" fontAlgn="base"/>
                      <a:r>
                        <a:rPr lang="en-GB" sz="700" b="1" i="0" u="sng">
                          <a:effectLst/>
                          <a:latin typeface="Comic Sans MS" panose="030F0702030302020204" pitchFamily="66" charset="0"/>
                        </a:rPr>
                        <a:t>Success Criteria</a:t>
                      </a:r>
                      <a:r>
                        <a:rPr lang="en-GB" sz="700" b="0" i="0">
                          <a:effectLst/>
                          <a:latin typeface="Comic Sans MS" panose="030F0702030302020204" pitchFamily="66" charset="0"/>
                        </a:rPr>
                        <a:t> </a:t>
                      </a:r>
                      <a:endParaRPr lang="en-GB" b="0" i="0">
                        <a:effectLst/>
                      </a:endParaRPr>
                    </a:p>
                  </a:txBody>
                  <a:tcP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algn="l" rtl="0" fontAlgn="base"/>
                      <a:r>
                        <a:rPr lang="en-GB" sz="700" b="1" i="0" u="sng">
                          <a:effectLst/>
                          <a:latin typeface="Comic Sans MS" panose="030F0702030302020204" pitchFamily="66" charset="0"/>
                        </a:rPr>
                        <a:t>Teacher Assessment</a:t>
                      </a:r>
                      <a:r>
                        <a:rPr lang="en-GB" sz="700" b="0" i="0">
                          <a:effectLst/>
                          <a:latin typeface="Comic Sans MS" panose="030F0702030302020204" pitchFamily="66" charset="0"/>
                        </a:rPr>
                        <a:t> </a:t>
                      </a:r>
                      <a:endParaRPr lang="en-GB" b="0" i="0">
                        <a:effectLst/>
                      </a:endParaRPr>
                    </a:p>
                  </a:txBody>
                  <a:tcP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575714815"/>
                  </a:ext>
                </a:extLst>
              </a:tr>
              <a:tr h="374003">
                <a:tc>
                  <a:txBody>
                    <a:bodyPr/>
                    <a:lstStyle/>
                    <a:p>
                      <a:pPr algn="l" rtl="0" fontAlgn="base"/>
                      <a:r>
                        <a:rPr lang="en-GB" sz="700" b="0" i="0" u="sng">
                          <a:effectLst/>
                          <a:latin typeface="Comic Sans MS" panose="030F0702030302020204" pitchFamily="66" charset="0"/>
                        </a:rPr>
                        <a:t> </a:t>
                      </a:r>
                    </a:p>
                  </a:txBody>
                  <a:tcP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algn="l" rtl="0" fontAlgn="base"/>
                      <a:r>
                        <a:rPr lang="en-GB" sz="700" b="1" i="0">
                          <a:effectLst/>
                          <a:latin typeface="Comic Sans MS" panose="030F0702030302020204" pitchFamily="66" charset="0"/>
                        </a:rPr>
                        <a:t>Must… </a:t>
                      </a:r>
                      <a:r>
                        <a:rPr lang="en-GB" sz="700" b="0" i="0">
                          <a:effectLst/>
                          <a:latin typeface="Comic Sans MS" panose="030F0702030302020204" pitchFamily="66" charset="0"/>
                        </a:rPr>
                        <a:t>I can predict what might happen in the text based on details stated and/or implied. </a:t>
                      </a:r>
                      <a:endParaRPr lang="en-GB" b="0" i="0">
                        <a:effectLst/>
                      </a:endParaRPr>
                    </a:p>
                  </a:txBody>
                  <a:tcP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algn="l" rtl="0" fontAlgn="base"/>
                      <a:r>
                        <a:rPr lang="en-GB" sz="700" b="0" i="0" u="sng">
                          <a:effectLst/>
                          <a:latin typeface="Comic Sans MS" panose="030F0702030302020204" pitchFamily="66" charset="0"/>
                        </a:rPr>
                        <a:t> </a:t>
                      </a:r>
                    </a:p>
                  </a:txBody>
                  <a:tcP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192134"/>
                  </a:ext>
                </a:extLst>
              </a:tr>
              <a:tr h="243102">
                <a:tc>
                  <a:txBody>
                    <a:bodyPr/>
                    <a:lstStyle/>
                    <a:p>
                      <a:pPr algn="l" rtl="0" fontAlgn="base"/>
                      <a:r>
                        <a:rPr lang="en-GB" sz="700" b="0" i="0" u="sng">
                          <a:effectLst/>
                          <a:latin typeface="Comic Sans MS" panose="030F0702030302020204" pitchFamily="66" charset="0"/>
                        </a:rPr>
                        <a:t> </a:t>
                      </a:r>
                    </a:p>
                  </a:txBody>
                  <a:tcP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algn="l" rtl="0" fontAlgn="base"/>
                      <a:r>
                        <a:rPr lang="en-GB" sz="700" b="1" i="0">
                          <a:solidFill>
                            <a:srgbClr val="000000"/>
                          </a:solidFill>
                          <a:effectLst/>
                          <a:latin typeface="Comic Sans MS" panose="030F0702030302020204" pitchFamily="66" charset="0"/>
                        </a:rPr>
                        <a:t>Should… </a:t>
                      </a:r>
                      <a:r>
                        <a:rPr lang="en-GB" sz="700" b="0" i="0">
                          <a:solidFill>
                            <a:srgbClr val="000000"/>
                          </a:solidFill>
                          <a:effectLst/>
                          <a:latin typeface="Comic Sans MS" panose="030F0702030302020204" pitchFamily="66" charset="0"/>
                        </a:rPr>
                        <a:t>I can draw inferences from a text. </a:t>
                      </a:r>
                      <a:endParaRPr lang="en-GB" b="0" i="0">
                        <a:effectLst/>
                      </a:endParaRPr>
                    </a:p>
                  </a:txBody>
                  <a:tcP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algn="l" rtl="0" fontAlgn="base"/>
                      <a:r>
                        <a:rPr lang="en-GB" sz="700" b="0" i="0" u="sng">
                          <a:effectLst/>
                          <a:latin typeface="Comic Sans MS" panose="030F0702030302020204" pitchFamily="66" charset="0"/>
                        </a:rPr>
                        <a:t> </a:t>
                      </a:r>
                    </a:p>
                  </a:txBody>
                  <a:tcP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991829599"/>
                  </a:ext>
                </a:extLst>
              </a:tr>
              <a:tr h="243102">
                <a:tc>
                  <a:txBody>
                    <a:bodyPr/>
                    <a:lstStyle/>
                    <a:p>
                      <a:pPr algn="l" rtl="0" fontAlgn="base"/>
                      <a:r>
                        <a:rPr lang="en-GB" sz="700" b="0" i="0" u="sng">
                          <a:effectLst/>
                          <a:latin typeface="Comic Sans MS" panose="030F0702030302020204" pitchFamily="66" charset="0"/>
                        </a:rPr>
                        <a:t> </a:t>
                      </a:r>
                    </a:p>
                  </a:txBody>
                  <a:tcP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algn="l" rtl="0" fontAlgn="base"/>
                      <a:r>
                        <a:rPr lang="en-GB" sz="700" b="1" i="0">
                          <a:solidFill>
                            <a:srgbClr val="000000"/>
                          </a:solidFill>
                          <a:effectLst/>
                          <a:latin typeface="Comic Sans MS" panose="030F0702030302020204" pitchFamily="66" charset="0"/>
                        </a:rPr>
                        <a:t>Could… </a:t>
                      </a:r>
                      <a:r>
                        <a:rPr lang="en-GB" sz="700" b="0" i="0">
                          <a:solidFill>
                            <a:srgbClr val="000000"/>
                          </a:solidFill>
                          <a:effectLst/>
                          <a:latin typeface="Comic Sans MS" panose="030F0702030302020204" pitchFamily="66" charset="0"/>
                        </a:rPr>
                        <a:t>I can identify and use appropriate conjunctions to join sentences. </a:t>
                      </a:r>
                      <a:endParaRPr lang="en-GB" b="0" i="0">
                        <a:effectLst/>
                      </a:endParaRPr>
                    </a:p>
                  </a:txBody>
                  <a:tcP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algn="l" rtl="0" fontAlgn="base"/>
                      <a:r>
                        <a:rPr lang="en-GB" sz="700" b="0" i="0" u="sng">
                          <a:effectLst/>
                          <a:latin typeface="Comic Sans MS" panose="030F0702030302020204" pitchFamily="66" charset="0"/>
                        </a:rPr>
                        <a:t> </a:t>
                      </a:r>
                    </a:p>
                  </a:txBody>
                  <a:tcP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133840855"/>
                  </a:ext>
                </a:extLst>
              </a:tr>
              <a:tr h="374003">
                <a:tc>
                  <a:txBody>
                    <a:bodyPr/>
                    <a:lstStyle/>
                    <a:p>
                      <a:pPr algn="l" rtl="0" fontAlgn="base"/>
                      <a:r>
                        <a:rPr lang="en-GB" sz="700" b="0" i="0" u="sng">
                          <a:effectLst/>
                          <a:latin typeface="Comic Sans MS" panose="030F0702030302020204" pitchFamily="66" charset="0"/>
                        </a:rPr>
                        <a:t> </a:t>
                      </a:r>
                    </a:p>
                  </a:txBody>
                  <a:tcP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algn="l" rtl="0" fontAlgn="base"/>
                      <a:r>
                        <a:rPr lang="en-GB" sz="700" b="1" i="0">
                          <a:solidFill>
                            <a:srgbClr val="000000"/>
                          </a:solidFill>
                          <a:effectLst/>
                          <a:latin typeface="Comic Sans MS" panose="030F0702030302020204" pitchFamily="66" charset="0"/>
                        </a:rPr>
                        <a:t>Even better if… </a:t>
                      </a:r>
                      <a:r>
                        <a:rPr lang="en-GB" sz="700" b="0" i="0">
                          <a:solidFill>
                            <a:srgbClr val="000000"/>
                          </a:solidFill>
                          <a:effectLst/>
                          <a:latin typeface="Comic Sans MS" panose="030F0702030302020204" pitchFamily="66" charset="0"/>
                        </a:rPr>
                        <a:t>I can give reasoned justification for my viewpoint based on evidence in the text. </a:t>
                      </a:r>
                      <a:endParaRPr lang="en-GB" b="0" i="0">
                        <a:effectLst/>
                      </a:endParaRPr>
                    </a:p>
                  </a:txBody>
                  <a:tcP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algn="l" rtl="0" fontAlgn="base"/>
                      <a:r>
                        <a:rPr lang="en-GB" sz="700" b="0" i="0" u="sng" dirty="0">
                          <a:effectLst/>
                          <a:latin typeface="Comic Sans MS" panose="030F0702030302020204" pitchFamily="66" charset="0"/>
                        </a:rPr>
                        <a:t> </a:t>
                      </a:r>
                    </a:p>
                  </a:txBody>
                  <a:tcP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340254800"/>
                  </a:ext>
                </a:extLst>
              </a:tr>
            </a:tbl>
          </a:graphicData>
        </a:graphic>
      </p:graphicFrame>
      <p:sp>
        <p:nvSpPr>
          <p:cNvPr id="5" name="TextBox 4"/>
          <p:cNvSpPr txBox="1"/>
          <p:nvPr/>
        </p:nvSpPr>
        <p:spPr>
          <a:xfrm>
            <a:off x="168965" y="4104860"/>
            <a:ext cx="6017032" cy="923330"/>
          </a:xfrm>
          <a:prstGeom prst="rect">
            <a:avLst/>
          </a:prstGeom>
          <a:noFill/>
        </p:spPr>
        <p:txBody>
          <a:bodyPr wrap="none" rtlCol="0">
            <a:spAutoFit/>
          </a:bodyPr>
          <a:lstStyle/>
          <a:p>
            <a:r>
              <a:rPr lang="en-GB" dirty="0" smtClean="0"/>
              <a:t>Who can explain what a causal conjunction is?</a:t>
            </a:r>
          </a:p>
          <a:p>
            <a:r>
              <a:rPr lang="en-GB" dirty="0" smtClean="0"/>
              <a:t>Write some examples of causal conjunctions on your mini WB.</a:t>
            </a:r>
          </a:p>
          <a:p>
            <a:r>
              <a:rPr lang="en-GB" dirty="0" smtClean="0"/>
              <a:t>How are they used- what is their purpose?</a:t>
            </a:r>
            <a:endParaRPr lang="en-GB" dirty="0"/>
          </a:p>
        </p:txBody>
      </p:sp>
      <p:sp>
        <p:nvSpPr>
          <p:cNvPr id="6" name="TextBox 5"/>
          <p:cNvSpPr txBox="1"/>
          <p:nvPr/>
        </p:nvSpPr>
        <p:spPr>
          <a:xfrm>
            <a:off x="8130208" y="397564"/>
            <a:ext cx="1683602" cy="369332"/>
          </a:xfrm>
          <a:prstGeom prst="rect">
            <a:avLst/>
          </a:prstGeom>
          <a:noFill/>
        </p:spPr>
        <p:txBody>
          <a:bodyPr wrap="none" rtlCol="0">
            <a:spAutoFit/>
          </a:bodyPr>
          <a:lstStyle/>
          <a:p>
            <a:r>
              <a:rPr lang="en-GB" b="1" dirty="0" smtClean="0"/>
              <a:t>Grammar Focus</a:t>
            </a:r>
            <a:endParaRPr lang="en-GB" b="1" dirty="0"/>
          </a:p>
        </p:txBody>
      </p:sp>
      <p:sp>
        <p:nvSpPr>
          <p:cNvPr id="7" name="Rounded Rectangle 6"/>
          <p:cNvSpPr/>
          <p:nvPr/>
        </p:nvSpPr>
        <p:spPr>
          <a:xfrm>
            <a:off x="8040756" y="397564"/>
            <a:ext cx="1868557" cy="377687"/>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5018289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9721" y="1192697"/>
            <a:ext cx="10515600" cy="5749580"/>
          </a:xfrm>
        </p:spPr>
        <p:txBody>
          <a:bodyPr/>
          <a:lstStyle/>
          <a:p>
            <a:pPr marL="0" indent="0">
              <a:buNone/>
            </a:pPr>
            <a:r>
              <a:rPr lang="en-GB" sz="2400" dirty="0" smtClean="0"/>
              <a:t>These words are used to explain </a:t>
            </a:r>
          </a:p>
          <a:p>
            <a:pPr marL="0" indent="0">
              <a:buNone/>
            </a:pPr>
            <a:r>
              <a:rPr lang="en-GB" sz="2400" dirty="0" smtClean="0"/>
              <a:t>WHY a thing happened. </a:t>
            </a:r>
          </a:p>
          <a:p>
            <a:pPr marL="0" indent="0">
              <a:buNone/>
            </a:pPr>
            <a:endParaRPr lang="en-GB" sz="2400" dirty="0" smtClean="0"/>
          </a:p>
          <a:p>
            <a:pPr marL="0" indent="0">
              <a:buNone/>
            </a:pPr>
            <a:r>
              <a:rPr lang="en-GB" sz="2400" dirty="0" smtClean="0"/>
              <a:t>They show a </a:t>
            </a:r>
            <a:r>
              <a:rPr lang="en-GB" sz="2400" b="1" dirty="0" smtClean="0"/>
              <a:t>CAUSE</a:t>
            </a:r>
            <a:r>
              <a:rPr lang="en-GB" sz="2400" dirty="0" smtClean="0"/>
              <a:t> and effect. </a:t>
            </a:r>
          </a:p>
          <a:p>
            <a:pPr marL="0" indent="0">
              <a:buNone/>
            </a:pPr>
            <a:endParaRPr lang="en-GB" sz="2400" dirty="0"/>
          </a:p>
          <a:p>
            <a:pPr marL="0" indent="0">
              <a:buNone/>
            </a:pPr>
            <a:r>
              <a:rPr lang="en-GB" sz="2400" dirty="0" smtClean="0"/>
              <a:t>Finish these sentences with a causal conjunction.</a:t>
            </a:r>
          </a:p>
          <a:p>
            <a:pPr marL="0" indent="0">
              <a:buNone/>
            </a:pPr>
            <a:endParaRPr lang="en-GB" sz="2400" dirty="0"/>
          </a:p>
          <a:p>
            <a:pPr marL="0" indent="0">
              <a:buNone/>
            </a:pPr>
            <a:r>
              <a:rPr lang="en-GB" sz="2400" dirty="0" smtClean="0">
                <a:solidFill>
                  <a:schemeClr val="accent5"/>
                </a:solidFill>
              </a:rPr>
              <a:t>Billy could not play ______________ he had not completed his homework. </a:t>
            </a:r>
          </a:p>
          <a:p>
            <a:pPr marL="0" indent="0">
              <a:buNone/>
            </a:pPr>
            <a:endParaRPr lang="en-GB" sz="2400" dirty="0">
              <a:solidFill>
                <a:schemeClr val="accent5"/>
              </a:solidFill>
            </a:endParaRPr>
          </a:p>
          <a:p>
            <a:pPr marL="0" indent="0">
              <a:buNone/>
            </a:pPr>
            <a:endParaRPr lang="en-GB" sz="2400" dirty="0" smtClean="0">
              <a:solidFill>
                <a:schemeClr val="accent5"/>
              </a:solidFill>
            </a:endParaRPr>
          </a:p>
          <a:p>
            <a:pPr marL="0" indent="0">
              <a:buNone/>
            </a:pPr>
            <a:r>
              <a:rPr lang="en-GB" sz="2400" dirty="0" smtClean="0">
                <a:solidFill>
                  <a:schemeClr val="accent5"/>
                </a:solidFill>
              </a:rPr>
              <a:t>Mina practised the piano every day; _________________ she advanced to the next piano grade. </a:t>
            </a:r>
            <a:r>
              <a:rPr lang="en-GB" sz="2400" dirty="0" smtClean="0"/>
              <a:t> </a:t>
            </a:r>
          </a:p>
          <a:p>
            <a:pPr marL="0" indent="0">
              <a:buNone/>
            </a:pPr>
            <a:endParaRPr lang="en-GB" sz="2400" dirty="0"/>
          </a:p>
          <a:p>
            <a:pPr marL="0" indent="0">
              <a:buNone/>
            </a:pPr>
            <a:endParaRPr lang="en-GB" sz="2400" dirty="0"/>
          </a:p>
          <a:p>
            <a:pPr marL="0" indent="0">
              <a:buNone/>
            </a:pPr>
            <a:endParaRPr lang="en-GB" dirty="0"/>
          </a:p>
        </p:txBody>
      </p:sp>
      <p:sp>
        <p:nvSpPr>
          <p:cNvPr id="4" name="Rounded Rectangle 3"/>
          <p:cNvSpPr/>
          <p:nvPr/>
        </p:nvSpPr>
        <p:spPr>
          <a:xfrm>
            <a:off x="5960855" y="515728"/>
            <a:ext cx="5715000" cy="2328333"/>
          </a:xfrm>
          <a:prstGeom prst="roundRect">
            <a:avLst/>
          </a:prstGeom>
          <a:noFill/>
          <a:ln w="571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p:cNvSpPr txBox="1"/>
          <p:nvPr/>
        </p:nvSpPr>
        <p:spPr>
          <a:xfrm>
            <a:off x="7762668" y="1774616"/>
            <a:ext cx="2103461" cy="369332"/>
          </a:xfrm>
          <a:prstGeom prst="rect">
            <a:avLst/>
          </a:prstGeom>
          <a:noFill/>
        </p:spPr>
        <p:txBody>
          <a:bodyPr wrap="none" rtlCol="0">
            <a:spAutoFit/>
          </a:bodyPr>
          <a:lstStyle/>
          <a:p>
            <a:r>
              <a:rPr lang="en-GB" b="1" dirty="0" smtClean="0"/>
              <a:t>Causal Conjunctions</a:t>
            </a:r>
            <a:endParaRPr lang="en-GB" b="1" dirty="0"/>
          </a:p>
        </p:txBody>
      </p:sp>
      <p:pic>
        <p:nvPicPr>
          <p:cNvPr id="6" name="Picture 2" descr="Floodland KS2 Lesson Planning Pack | Year 6 English — PlanBee"/>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9024" t="34714" r="8047" b="21786"/>
          <a:stretch/>
        </p:blipFill>
        <p:spPr bwMode="auto">
          <a:xfrm>
            <a:off x="8065881" y="1122683"/>
            <a:ext cx="1428750" cy="654578"/>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7559996" y="591929"/>
            <a:ext cx="2725105" cy="369332"/>
          </a:xfrm>
          <a:prstGeom prst="rect">
            <a:avLst/>
          </a:prstGeom>
          <a:noFill/>
        </p:spPr>
        <p:txBody>
          <a:bodyPr wrap="none" rtlCol="0">
            <a:spAutoFit/>
          </a:bodyPr>
          <a:lstStyle/>
          <a:p>
            <a:r>
              <a:rPr lang="en-GB" dirty="0" smtClean="0"/>
              <a:t>therefore    even though     </a:t>
            </a:r>
            <a:endParaRPr lang="en-GB" dirty="0"/>
          </a:p>
        </p:txBody>
      </p:sp>
      <p:sp>
        <p:nvSpPr>
          <p:cNvPr id="8" name="TextBox 7"/>
          <p:cNvSpPr txBox="1"/>
          <p:nvPr/>
        </p:nvSpPr>
        <p:spPr>
          <a:xfrm>
            <a:off x="7864797" y="2395328"/>
            <a:ext cx="1837266" cy="369332"/>
          </a:xfrm>
          <a:prstGeom prst="rect">
            <a:avLst/>
          </a:prstGeom>
          <a:noFill/>
        </p:spPr>
        <p:txBody>
          <a:bodyPr wrap="square" rtlCol="0">
            <a:spAutoFit/>
          </a:bodyPr>
          <a:lstStyle/>
          <a:p>
            <a:r>
              <a:rPr lang="en-GB" dirty="0" smtClean="0"/>
              <a:t>       hence   </a:t>
            </a:r>
            <a:endParaRPr lang="en-GB" dirty="0"/>
          </a:p>
        </p:txBody>
      </p:sp>
      <p:sp>
        <p:nvSpPr>
          <p:cNvPr id="9" name="TextBox 8"/>
          <p:cNvSpPr txBox="1"/>
          <p:nvPr/>
        </p:nvSpPr>
        <p:spPr>
          <a:xfrm>
            <a:off x="10210063" y="574995"/>
            <a:ext cx="1250407" cy="2031325"/>
          </a:xfrm>
          <a:prstGeom prst="rect">
            <a:avLst/>
          </a:prstGeom>
          <a:noFill/>
        </p:spPr>
        <p:txBody>
          <a:bodyPr wrap="none" rtlCol="0">
            <a:spAutoFit/>
          </a:bodyPr>
          <a:lstStyle/>
          <a:p>
            <a:r>
              <a:rPr lang="en-GB" dirty="0"/>
              <a:t>a</a:t>
            </a:r>
            <a:r>
              <a:rPr lang="en-GB" dirty="0" smtClean="0"/>
              <a:t>ccordingly</a:t>
            </a:r>
          </a:p>
          <a:p>
            <a:endParaRPr lang="en-GB" dirty="0"/>
          </a:p>
          <a:p>
            <a:r>
              <a:rPr lang="en-GB" dirty="0"/>
              <a:t>a</a:t>
            </a:r>
            <a:r>
              <a:rPr lang="en-GB" dirty="0" smtClean="0"/>
              <a:t>s a result</a:t>
            </a:r>
          </a:p>
          <a:p>
            <a:endParaRPr lang="en-GB" dirty="0"/>
          </a:p>
          <a:p>
            <a:r>
              <a:rPr lang="en-GB" dirty="0" smtClean="0"/>
              <a:t>due to</a:t>
            </a:r>
          </a:p>
          <a:p>
            <a:endParaRPr lang="en-GB" dirty="0"/>
          </a:p>
          <a:p>
            <a:r>
              <a:rPr lang="en-GB" dirty="0" smtClean="0"/>
              <a:t>so</a:t>
            </a:r>
            <a:endParaRPr lang="en-GB" dirty="0"/>
          </a:p>
        </p:txBody>
      </p:sp>
      <p:sp>
        <p:nvSpPr>
          <p:cNvPr id="10" name="Rectangle 9"/>
          <p:cNvSpPr/>
          <p:nvPr/>
        </p:nvSpPr>
        <p:spPr>
          <a:xfrm>
            <a:off x="6226497" y="617668"/>
            <a:ext cx="3429000" cy="2031325"/>
          </a:xfrm>
          <a:prstGeom prst="rect">
            <a:avLst/>
          </a:prstGeom>
        </p:spPr>
        <p:txBody>
          <a:bodyPr>
            <a:spAutoFit/>
          </a:bodyPr>
          <a:lstStyle/>
          <a:p>
            <a:r>
              <a:rPr lang="en-GB" dirty="0" smtClean="0"/>
              <a:t>because</a:t>
            </a:r>
          </a:p>
          <a:p>
            <a:endParaRPr lang="en-GB" dirty="0" smtClean="0"/>
          </a:p>
          <a:p>
            <a:r>
              <a:rPr lang="en-GB" dirty="0" smtClean="0"/>
              <a:t>now that </a:t>
            </a:r>
          </a:p>
          <a:p>
            <a:endParaRPr lang="en-GB" dirty="0" smtClean="0"/>
          </a:p>
          <a:p>
            <a:r>
              <a:rPr lang="en-GB" dirty="0" smtClean="0"/>
              <a:t>consequently</a:t>
            </a:r>
          </a:p>
          <a:p>
            <a:endParaRPr lang="en-GB" dirty="0" smtClean="0"/>
          </a:p>
          <a:p>
            <a:r>
              <a:rPr lang="en-GB" dirty="0" smtClean="0"/>
              <a:t>since</a:t>
            </a:r>
          </a:p>
        </p:txBody>
      </p:sp>
      <p:sp>
        <p:nvSpPr>
          <p:cNvPr id="2" name="TextBox 1"/>
          <p:cNvSpPr txBox="1"/>
          <p:nvPr/>
        </p:nvSpPr>
        <p:spPr>
          <a:xfrm>
            <a:off x="705678" y="248478"/>
            <a:ext cx="1683602" cy="369332"/>
          </a:xfrm>
          <a:prstGeom prst="rect">
            <a:avLst/>
          </a:prstGeom>
          <a:noFill/>
        </p:spPr>
        <p:txBody>
          <a:bodyPr wrap="none" rtlCol="0">
            <a:spAutoFit/>
          </a:bodyPr>
          <a:lstStyle/>
          <a:p>
            <a:r>
              <a:rPr lang="en-GB" b="1" dirty="0" smtClean="0"/>
              <a:t>Grammar Focus</a:t>
            </a:r>
            <a:endParaRPr lang="en-GB" b="1" dirty="0"/>
          </a:p>
        </p:txBody>
      </p:sp>
      <p:sp>
        <p:nvSpPr>
          <p:cNvPr id="11" name="Rounded Rectangle 10"/>
          <p:cNvSpPr/>
          <p:nvPr/>
        </p:nvSpPr>
        <p:spPr>
          <a:xfrm>
            <a:off x="616226" y="248478"/>
            <a:ext cx="1868557" cy="377687"/>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5392514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7652" y="176281"/>
            <a:ext cx="10515600" cy="1325563"/>
          </a:xfrm>
        </p:spPr>
        <p:txBody>
          <a:bodyPr/>
          <a:lstStyle/>
          <a:p>
            <a:r>
              <a:rPr lang="en-GB" b="1" dirty="0"/>
              <a:t>What do you think the book might be about?</a:t>
            </a:r>
            <a:br>
              <a:rPr lang="en-GB" b="1" dirty="0"/>
            </a:br>
            <a:endParaRPr lang="en-GB" dirty="0"/>
          </a:p>
        </p:txBody>
      </p:sp>
      <p:sp>
        <p:nvSpPr>
          <p:cNvPr id="3" name="Content Placeholder 2"/>
          <p:cNvSpPr>
            <a:spLocks noGrp="1"/>
          </p:cNvSpPr>
          <p:nvPr>
            <p:ph idx="1"/>
          </p:nvPr>
        </p:nvSpPr>
        <p:spPr>
          <a:xfrm>
            <a:off x="6404113" y="1616903"/>
            <a:ext cx="5254487" cy="4351338"/>
          </a:xfrm>
        </p:spPr>
        <p:txBody>
          <a:bodyPr/>
          <a:lstStyle/>
          <a:p>
            <a:pPr marL="0" indent="0">
              <a:buNone/>
            </a:pPr>
            <a:r>
              <a:rPr lang="en-GB" dirty="0"/>
              <a:t>Working with a partner - decide together and come up with a </a:t>
            </a:r>
            <a:br>
              <a:rPr lang="en-GB" dirty="0"/>
            </a:br>
            <a:r>
              <a:rPr lang="en-GB" dirty="0"/>
              <a:t>statement. Be prepared to justify your reasoning using a causal </a:t>
            </a:r>
            <a:br>
              <a:rPr lang="en-GB" dirty="0"/>
            </a:br>
            <a:r>
              <a:rPr lang="en-GB" dirty="0"/>
              <a:t>conjunction</a:t>
            </a:r>
            <a:r>
              <a:rPr lang="en-GB" dirty="0" smtClean="0"/>
              <a:t>!</a:t>
            </a:r>
          </a:p>
          <a:p>
            <a:pPr marL="0" indent="0">
              <a:buNone/>
            </a:pPr>
            <a:endParaRPr lang="en-GB" dirty="0" smtClean="0"/>
          </a:p>
          <a:p>
            <a:pPr marL="0" indent="0">
              <a:buNone/>
            </a:pPr>
            <a:r>
              <a:rPr lang="en-GB" i="1" dirty="0" smtClean="0">
                <a:solidFill>
                  <a:schemeClr val="accent5"/>
                </a:solidFill>
              </a:rPr>
              <a:t>“I </a:t>
            </a:r>
            <a:r>
              <a:rPr lang="en-GB" i="1" dirty="0">
                <a:solidFill>
                  <a:schemeClr val="accent5"/>
                </a:solidFill>
              </a:rPr>
              <a:t>think the book is </a:t>
            </a:r>
            <a:r>
              <a:rPr lang="en-GB" i="1" dirty="0" smtClean="0">
                <a:solidFill>
                  <a:schemeClr val="accent5"/>
                </a:solidFill>
              </a:rPr>
              <a:t>about ______________</a:t>
            </a:r>
          </a:p>
          <a:p>
            <a:pPr marL="0" indent="0">
              <a:buNone/>
            </a:pPr>
            <a:r>
              <a:rPr lang="en-GB" i="1" dirty="0" smtClean="0">
                <a:solidFill>
                  <a:schemeClr val="accent5"/>
                </a:solidFill>
              </a:rPr>
              <a:t>because_______________”.</a:t>
            </a:r>
            <a:endParaRPr lang="en-GB" i="1" dirty="0">
              <a:solidFill>
                <a:schemeClr val="accent5"/>
              </a:solidFill>
            </a:endParaRPr>
          </a:p>
          <a:p>
            <a:endParaRPr lang="en-GB" dirty="0"/>
          </a:p>
          <a:p>
            <a:endParaRPr lang="en-GB" dirty="0"/>
          </a:p>
        </p:txBody>
      </p:sp>
      <p:sp>
        <p:nvSpPr>
          <p:cNvPr id="4" name="AutoShape 2" descr="Floodland – author reading – MARCUS SEDGWIC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3076" name="Picture 4" descr="Floodland: Amazon.co.uk: Sedgwick, Marcus: 9781858817637: Book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0339" y="868497"/>
            <a:ext cx="4575451" cy="59895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053749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99053" y="871469"/>
            <a:ext cx="5125278" cy="4351338"/>
          </a:xfrm>
        </p:spPr>
        <p:txBody>
          <a:bodyPr>
            <a:normAutofit lnSpcReduction="10000"/>
          </a:bodyPr>
          <a:lstStyle/>
          <a:p>
            <a:pPr marL="0" indent="0">
              <a:buNone/>
            </a:pPr>
            <a:r>
              <a:rPr lang="en-GB" b="1" dirty="0" smtClean="0"/>
              <a:t>Read </a:t>
            </a:r>
            <a:r>
              <a:rPr lang="en-GB" b="1" dirty="0"/>
              <a:t>through the </a:t>
            </a:r>
            <a:r>
              <a:rPr lang="en-GB" b="1" dirty="0" smtClean="0"/>
              <a:t>blurb, then tell me...</a:t>
            </a:r>
            <a:endParaRPr lang="en-GB" b="1" dirty="0"/>
          </a:p>
          <a:p>
            <a:pPr marL="0" indent="0">
              <a:buNone/>
            </a:pPr>
            <a:r>
              <a:rPr lang="en-GB" b="1" dirty="0"/>
              <a:t>What have you </a:t>
            </a:r>
            <a:r>
              <a:rPr lang="en-GB" b="1" dirty="0" smtClean="0"/>
              <a:t>learned?</a:t>
            </a:r>
          </a:p>
          <a:p>
            <a:pPr marL="0" indent="0">
              <a:buNone/>
            </a:pPr>
            <a:endParaRPr lang="en-GB" b="1" dirty="0"/>
          </a:p>
          <a:p>
            <a:pPr marL="0" indent="0">
              <a:buNone/>
            </a:pPr>
            <a:endParaRPr lang="en-GB" b="1" dirty="0" smtClean="0"/>
          </a:p>
          <a:p>
            <a:pPr marL="0" indent="0">
              <a:buNone/>
            </a:pPr>
            <a:r>
              <a:rPr lang="en-GB" b="1" dirty="0" smtClean="0"/>
              <a:t>Write </a:t>
            </a:r>
            <a:r>
              <a:rPr lang="en-GB" b="1" dirty="0"/>
              <a:t>another statement saying what </a:t>
            </a:r>
            <a:r>
              <a:rPr lang="en-GB" b="1" dirty="0" smtClean="0"/>
              <a:t>you </a:t>
            </a:r>
            <a:r>
              <a:rPr lang="en-GB" b="1" dirty="0"/>
              <a:t>think the book is about.</a:t>
            </a:r>
          </a:p>
          <a:p>
            <a:pPr marL="0" indent="0">
              <a:buNone/>
            </a:pPr>
            <a:r>
              <a:rPr lang="en-GB" b="1" dirty="0"/>
              <a:t>Use a </a:t>
            </a:r>
            <a:r>
              <a:rPr lang="en-GB" b="1" dirty="0" smtClean="0">
                <a:solidFill>
                  <a:srgbClr val="C00000"/>
                </a:solidFill>
              </a:rPr>
              <a:t>different </a:t>
            </a:r>
            <a:r>
              <a:rPr lang="en-GB" b="1" dirty="0" smtClean="0"/>
              <a:t>causal connective </a:t>
            </a:r>
            <a:r>
              <a:rPr lang="en-GB" b="1" dirty="0"/>
              <a:t>to justify your </a:t>
            </a:r>
            <a:r>
              <a:rPr lang="en-GB" b="1" dirty="0" smtClean="0"/>
              <a:t>reasoning</a:t>
            </a:r>
            <a:r>
              <a:rPr lang="en-GB" b="1" dirty="0"/>
              <a:t>.</a:t>
            </a:r>
          </a:p>
          <a:p>
            <a:pPr marL="0" indent="0">
              <a:buNone/>
            </a:pPr>
            <a:endParaRPr lang="en-GB" dirty="0"/>
          </a:p>
        </p:txBody>
      </p:sp>
      <p:pic>
        <p:nvPicPr>
          <p:cNvPr id="5126" name="Picture 6" descr="Floodland: Amazon.co.uk: Sedgwick, Marcus: 9781858817637: Books"/>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b="29960"/>
          <a:stretch/>
        </p:blipFill>
        <p:spPr bwMode="auto">
          <a:xfrm>
            <a:off x="6049478" y="248133"/>
            <a:ext cx="5657781" cy="60930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18641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7896" y="643421"/>
            <a:ext cx="10515600" cy="5697745"/>
          </a:xfrm>
        </p:spPr>
        <p:txBody>
          <a:bodyPr>
            <a:normAutofit fontScale="90000"/>
          </a:bodyPr>
          <a:lstStyle/>
          <a:p>
            <a:r>
              <a:rPr lang="en-GB" dirty="0"/>
              <a:t>Zoe ran. </a:t>
            </a:r>
            <a:r>
              <a:rPr lang="en-GB" dirty="0" smtClean="0"/>
              <a:t> Harder </a:t>
            </a:r>
            <a:r>
              <a:rPr lang="en-GB" dirty="0"/>
              <a:t>than she had ever run in her life. Her feet pounded through the deserted streets of </a:t>
            </a:r>
            <a:br>
              <a:rPr lang="en-GB" dirty="0"/>
            </a:br>
            <a:r>
              <a:rPr lang="en-GB" dirty="0"/>
              <a:t>derelict buildings. </a:t>
            </a:r>
            <a:r>
              <a:rPr lang="en-GB" dirty="0" smtClean="0"/>
              <a:t> Somewhere</a:t>
            </a:r>
            <a:r>
              <a:rPr lang="en-GB" dirty="0"/>
              <a:t>, not far behind, she could hear the gang coming after her. </a:t>
            </a:r>
            <a:r>
              <a:rPr lang="en-GB" dirty="0" smtClean="0"/>
              <a:t> It </a:t>
            </a:r>
            <a:r>
              <a:rPr lang="en-GB" dirty="0"/>
              <a:t>felt as if her </a:t>
            </a:r>
            <a:r>
              <a:rPr lang="en-GB" dirty="0" smtClean="0"/>
              <a:t>heart </a:t>
            </a:r>
            <a:r>
              <a:rPr lang="en-GB" dirty="0"/>
              <a:t>would burst, but she didn't slow down. She'd been planning to leave the island for a long </a:t>
            </a:r>
            <a:r>
              <a:rPr lang="en-GB" dirty="0" smtClean="0"/>
              <a:t>time, but </a:t>
            </a:r>
            <a:r>
              <a:rPr lang="en-GB" dirty="0"/>
              <a:t>had been putting it off</a:t>
            </a:r>
            <a:r>
              <a:rPr lang="en-GB" dirty="0" smtClean="0"/>
              <a:t>.  </a:t>
            </a:r>
            <a:r>
              <a:rPr lang="en-GB" dirty="0"/>
              <a:t>It was a big decision to set out to sea in a tiny rowing boat. Now she had no </a:t>
            </a:r>
            <a:r>
              <a:rPr lang="en-GB" dirty="0" smtClean="0"/>
              <a:t>choice</a:t>
            </a:r>
            <a:r>
              <a:rPr lang="en-GB" dirty="0"/>
              <a:t>.</a:t>
            </a:r>
            <a:r>
              <a:rPr lang="en-GB" b="1" dirty="0"/>
              <a:t/>
            </a:r>
            <a:br>
              <a:rPr lang="en-GB" b="1" dirty="0"/>
            </a:br>
            <a:endParaRPr lang="en-GB" dirty="0"/>
          </a:p>
        </p:txBody>
      </p:sp>
    </p:spTree>
    <p:extLst>
      <p:ext uri="{BB962C8B-B14F-4D97-AF65-F5344CB8AC3E}">
        <p14:creationId xmlns:p14="http://schemas.microsoft.com/office/powerpoint/2010/main" val="41926108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02920"/>
            <a:ext cx="6766560" cy="5674043"/>
          </a:xfrm>
        </p:spPr>
        <p:txBody>
          <a:bodyPr/>
          <a:lstStyle/>
          <a:p>
            <a:pPr marL="0" indent="0">
              <a:buNone/>
            </a:pPr>
            <a:r>
              <a:rPr lang="en-GB" dirty="0" smtClean="0"/>
              <a:t>Use your crystal ball to peer into the future and predict what will happen in the story. </a:t>
            </a:r>
          </a:p>
          <a:p>
            <a:pPr marL="0" indent="0">
              <a:buNone/>
            </a:pPr>
            <a:endParaRPr lang="en-GB" dirty="0"/>
          </a:p>
          <a:p>
            <a:pPr marL="0" indent="0">
              <a:buNone/>
            </a:pPr>
            <a:r>
              <a:rPr lang="en-GB" dirty="0" smtClean="0"/>
              <a:t>Make sure to: </a:t>
            </a:r>
          </a:p>
          <a:p>
            <a:r>
              <a:rPr lang="en-GB" dirty="0" smtClean="0"/>
              <a:t>Use causal conjunctions to explain your reasons why you think so.</a:t>
            </a:r>
          </a:p>
          <a:p>
            <a:r>
              <a:rPr lang="en-GB" dirty="0" smtClean="0"/>
              <a:t>Give evidence from the blurb and the text to back up your ideas.</a:t>
            </a:r>
          </a:p>
          <a:p>
            <a:pPr marL="0" indent="0">
              <a:buNone/>
            </a:pPr>
            <a:endParaRPr lang="en-GB" dirty="0"/>
          </a:p>
          <a:p>
            <a:pPr marL="0" indent="0">
              <a:buNone/>
            </a:pPr>
            <a:endParaRPr lang="en-GB" dirty="0"/>
          </a:p>
        </p:txBody>
      </p:sp>
      <p:pic>
        <p:nvPicPr>
          <p:cNvPr id="4" name="Picture 3"/>
          <p:cNvPicPr>
            <a:picLocks noChangeAspect="1"/>
          </p:cNvPicPr>
          <p:nvPr/>
        </p:nvPicPr>
        <p:blipFill rotWithShape="1">
          <a:blip r:embed="rId2"/>
          <a:srcRect l="25583" t="33845" r="47750" b="4485"/>
          <a:stretch/>
        </p:blipFill>
        <p:spPr>
          <a:xfrm>
            <a:off x="7559040" y="293703"/>
            <a:ext cx="4099560" cy="5086017"/>
          </a:xfrm>
          <a:prstGeom prst="rect">
            <a:avLst/>
          </a:prstGeom>
        </p:spPr>
      </p:pic>
    </p:spTree>
    <p:extLst>
      <p:ext uri="{BB962C8B-B14F-4D97-AF65-F5344CB8AC3E}">
        <p14:creationId xmlns:p14="http://schemas.microsoft.com/office/powerpoint/2010/main" val="30074004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rgbClr val="C00000"/>
                </a:solidFill>
              </a:rPr>
              <a:t>Book Talk</a:t>
            </a:r>
            <a:endParaRPr lang="en-GB" b="1" dirty="0">
              <a:solidFill>
                <a:srgbClr val="C00000"/>
              </a:solidFill>
            </a:endParaRPr>
          </a:p>
        </p:txBody>
      </p:sp>
      <p:sp>
        <p:nvSpPr>
          <p:cNvPr id="3" name="Content Placeholder 2"/>
          <p:cNvSpPr>
            <a:spLocks noGrp="1"/>
          </p:cNvSpPr>
          <p:nvPr>
            <p:ph idx="1"/>
          </p:nvPr>
        </p:nvSpPr>
        <p:spPr>
          <a:xfrm>
            <a:off x="838200" y="1825625"/>
            <a:ext cx="10927080" cy="4351338"/>
          </a:xfrm>
        </p:spPr>
        <p:txBody>
          <a:bodyPr/>
          <a:lstStyle/>
          <a:p>
            <a:r>
              <a:rPr lang="en-GB" sz="3200" dirty="0" smtClean="0"/>
              <a:t>Explain what you </a:t>
            </a:r>
            <a:r>
              <a:rPr lang="en-GB" sz="3200" b="1" dirty="0" smtClean="0"/>
              <a:t>liked</a:t>
            </a:r>
            <a:r>
              <a:rPr lang="en-GB" sz="3200" dirty="0" smtClean="0"/>
              <a:t> and </a:t>
            </a:r>
            <a:r>
              <a:rPr lang="en-GB" sz="3200" b="1" dirty="0" smtClean="0"/>
              <a:t>disliked</a:t>
            </a:r>
            <a:r>
              <a:rPr lang="en-GB" sz="3200" dirty="0" smtClean="0"/>
              <a:t> so far about this text. </a:t>
            </a:r>
          </a:p>
          <a:p>
            <a:r>
              <a:rPr lang="en-GB" sz="3200" dirty="0" smtClean="0"/>
              <a:t>Use causal conjunctions to explain why!</a:t>
            </a:r>
          </a:p>
          <a:p>
            <a:endParaRPr lang="en-GB" sz="3200" dirty="0"/>
          </a:p>
          <a:p>
            <a:r>
              <a:rPr lang="en-GB" sz="3200" dirty="0" smtClean="0"/>
              <a:t>Who do you think the intended audience of the book is?</a:t>
            </a:r>
          </a:p>
          <a:p>
            <a:r>
              <a:rPr lang="en-GB" sz="3200" dirty="0" smtClean="0"/>
              <a:t>What is the purpose of the book?</a:t>
            </a:r>
          </a:p>
          <a:p>
            <a:endParaRPr lang="en-GB" dirty="0"/>
          </a:p>
        </p:txBody>
      </p:sp>
    </p:spTree>
    <p:extLst>
      <p:ext uri="{BB962C8B-B14F-4D97-AF65-F5344CB8AC3E}">
        <p14:creationId xmlns:p14="http://schemas.microsoft.com/office/powerpoint/2010/main" val="21236425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2CC0C36368B3E43AA8704CB173414C6" ma:contentTypeVersion="11" ma:contentTypeDescription="Create a new document." ma:contentTypeScope="" ma:versionID="e74a16028a0b5b0f57608bf09d8b2660">
  <xsd:schema xmlns:xsd="http://www.w3.org/2001/XMLSchema" xmlns:xs="http://www.w3.org/2001/XMLSchema" xmlns:p="http://schemas.microsoft.com/office/2006/metadata/properties" xmlns:ns2="810dadb4-62c1-4fd3-aef3-0db6a8571ffe" targetNamespace="http://schemas.microsoft.com/office/2006/metadata/properties" ma:root="true" ma:fieldsID="9b39263f8dd01711e1fc9c8509195d36" ns2:_="">
    <xsd:import namespace="810dadb4-62c1-4fd3-aef3-0db6a8571ff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0dadb4-62c1-4fd3-aef3-0db6a8571ff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5B8DD8F-EAA5-440E-83FC-2C991F69C412}">
  <ds:schemaRefs>
    <ds:schemaRef ds:uri="http://schemas.microsoft.com/sharepoint/v3/contenttype/forms"/>
  </ds:schemaRefs>
</ds:datastoreItem>
</file>

<file path=customXml/itemProps2.xml><?xml version="1.0" encoding="utf-8"?>
<ds:datastoreItem xmlns:ds="http://schemas.openxmlformats.org/officeDocument/2006/customXml" ds:itemID="{6C6F3283-6737-4E29-A953-55EB274BC79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10dadb4-62c1-4fd3-aef3-0db6a8571ff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DC4DE54-E041-42BE-8D84-0D0B5500210A}">
  <ds:schemaRefs>
    <ds:schemaRef ds:uri="http://purl.org/dc/elements/1.1/"/>
    <ds:schemaRef ds:uri="http://www.w3.org/XML/1998/namespace"/>
    <ds:schemaRef ds:uri="http://purl.org/dc/dcmitype/"/>
    <ds:schemaRef ds:uri="http://purl.org/dc/terms/"/>
    <ds:schemaRef ds:uri="http://schemas.microsoft.com/office/2006/metadata/properties"/>
    <ds:schemaRef ds:uri="http://schemas.microsoft.com/office/2006/documentManagement/types"/>
    <ds:schemaRef ds:uri="810dadb4-62c1-4fd3-aef3-0db6a8571ffe"/>
    <ds:schemaRef ds:uri="http://schemas.openxmlformats.org/package/2006/metadata/core-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525</TotalTime>
  <Words>294</Words>
  <Application>Microsoft Office PowerPoint</Application>
  <PresentationFormat>Widescreen</PresentationFormat>
  <Paragraphs>78</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Comic Sans MS</vt:lpstr>
      <vt:lpstr>Office Theme</vt:lpstr>
      <vt:lpstr>PowerPoint Presentation</vt:lpstr>
      <vt:lpstr>Causal conjunctions- </vt:lpstr>
      <vt:lpstr>PowerPoint Presentation</vt:lpstr>
      <vt:lpstr>What do you think the book might be about? </vt:lpstr>
      <vt:lpstr>PowerPoint Presentation</vt:lpstr>
      <vt:lpstr>Zoe ran.  Harder than she had ever run in her life. Her feet pounded through the deserted streets of  derelict buildings.  Somewhere, not far behind, she could hear the gang coming after her.  It felt as if her heart would burst, but she didn't slow down. She'd been planning to leave the island for a long time, but had been putting it off.  It was a big decision to set out to sea in a tiny rowing boat. Now she had no choice. </vt:lpstr>
      <vt:lpstr>PowerPoint Presentation</vt:lpstr>
      <vt:lpstr>Book Talk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Katy Duncan</dc:creator>
  <cp:lastModifiedBy>Duncan Nelson</cp:lastModifiedBy>
  <cp:revision>21</cp:revision>
  <dcterms:created xsi:type="dcterms:W3CDTF">2021-09-08T08:30:08Z</dcterms:created>
  <dcterms:modified xsi:type="dcterms:W3CDTF">2021-09-12T21:28:58Z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0x010100A2CC0C36368B3E43AA8704CB173414C6</vt:lpwstr>
  </property>
</Properties>
</file>