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6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4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3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0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4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9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7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0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788AB-9B38-496A-9DB0-2312C3161BBF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451D-CB7B-4380-9ABE-CF1082D9E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5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FF0000"/>
                </a:solidFill>
              </a:rPr>
              <a:t>Floodland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The Lost Chapters: Year Five - Floodland by Neil Griffi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0"/>
          <a:stretch/>
        </p:blipFill>
        <p:spPr bwMode="auto">
          <a:xfrm>
            <a:off x="3902628" y="1747973"/>
            <a:ext cx="3939347" cy="45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1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39" y="454025"/>
            <a:ext cx="110490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Pulling </a:t>
            </a:r>
            <a:r>
              <a:rPr lang="en-GB" sz="3200" dirty="0"/>
              <a:t>it across the grass , and then into the </a:t>
            </a:r>
            <a:r>
              <a:rPr lang="en-GB" sz="3200" dirty="0" smtClean="0"/>
              <a:t>water</a:t>
            </a:r>
            <a:r>
              <a:rPr lang="en-GB" sz="3200" dirty="0"/>
              <a:t>, she dared to look behind her for the first </a:t>
            </a:r>
            <a:r>
              <a:rPr lang="en-GB" sz="3200" dirty="0" smtClean="0"/>
              <a:t>time</a:t>
            </a:r>
            <a:r>
              <a:rPr lang="en-GB" sz="3200" dirty="0"/>
              <a:t>. Her stomach twisted with fear</a:t>
            </a:r>
            <a:r>
              <a:rPr lang="en-GB" sz="3200" dirty="0" smtClean="0"/>
              <a:t>. The </a:t>
            </a:r>
            <a:r>
              <a:rPr lang="en-GB" sz="3200" dirty="0"/>
              <a:t>gang </a:t>
            </a:r>
            <a:r>
              <a:rPr lang="en-GB" sz="3200" dirty="0" smtClean="0"/>
              <a:t>were </a:t>
            </a:r>
            <a:r>
              <a:rPr lang="en-GB" sz="3200" dirty="0"/>
              <a:t>storming down the hill, weaving in and </a:t>
            </a:r>
            <a:r>
              <a:rPr lang="en-GB" sz="3200" dirty="0" smtClean="0"/>
              <a:t>out </a:t>
            </a:r>
            <a:r>
              <a:rPr lang="en-GB" sz="3200" dirty="0"/>
              <a:t>of the crumbling gravestones. Zoe moved </a:t>
            </a:r>
            <a:r>
              <a:rPr lang="en-GB" sz="3200" dirty="0" smtClean="0"/>
              <a:t>faster</a:t>
            </a:r>
            <a:r>
              <a:rPr lang="en-GB" sz="3200" dirty="0"/>
              <a:t>. She clambered aboard and put the oars </a:t>
            </a:r>
            <a:r>
              <a:rPr lang="en-GB" sz="3200" dirty="0" smtClean="0"/>
              <a:t>out</a:t>
            </a:r>
            <a:r>
              <a:rPr lang="en-GB" sz="3200" dirty="0"/>
              <a:t>, then started to pull. They were at the water </a:t>
            </a:r>
            <a:r>
              <a:rPr lang="en-GB" sz="3200" dirty="0" smtClean="0"/>
              <a:t>now</a:t>
            </a:r>
            <a:r>
              <a:rPr lang="en-GB" sz="3200" dirty="0"/>
              <a:t>, and though one or two had stopped, the </a:t>
            </a:r>
            <a:r>
              <a:rPr lang="en-GB" sz="3200" dirty="0" smtClean="0"/>
              <a:t>rest </a:t>
            </a:r>
            <a:r>
              <a:rPr lang="en-GB" sz="3200" dirty="0"/>
              <a:t>came splashing madly after her.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4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24061" cy="1325563"/>
          </a:xfrm>
        </p:spPr>
        <p:txBody>
          <a:bodyPr/>
          <a:lstStyle/>
          <a:p>
            <a:r>
              <a:rPr lang="en-GB" dirty="0" smtClean="0"/>
              <a:t>Partner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2965" cy="4351338"/>
          </a:xfrm>
        </p:spPr>
        <p:txBody>
          <a:bodyPr/>
          <a:lstStyle/>
          <a:p>
            <a:r>
              <a:rPr lang="en-GB" dirty="0"/>
              <a:t>How do you think Zoe is feeling at this </a:t>
            </a:r>
            <a:r>
              <a:rPr lang="en-GB" dirty="0" smtClean="0"/>
              <a:t>point</a:t>
            </a:r>
            <a:r>
              <a:rPr lang="en-GB" dirty="0"/>
              <a:t>? Why? </a:t>
            </a:r>
          </a:p>
          <a:p>
            <a:endParaRPr lang="en-GB" dirty="0"/>
          </a:p>
          <a:p>
            <a:r>
              <a:rPr lang="en-GB" dirty="0"/>
              <a:t>What about those left on the shore - </a:t>
            </a:r>
            <a:r>
              <a:rPr lang="en-GB" dirty="0" smtClean="0"/>
              <a:t>How </a:t>
            </a:r>
            <a:r>
              <a:rPr lang="en-GB" dirty="0"/>
              <a:t>do you think they are feeling? </a:t>
            </a:r>
          </a:p>
          <a:p>
            <a:endParaRPr lang="en-GB" dirty="0"/>
          </a:p>
          <a:p>
            <a:r>
              <a:rPr lang="en-GB" dirty="0"/>
              <a:t>Use evidence from the text.</a:t>
            </a:r>
          </a:p>
          <a:p>
            <a:endParaRPr lang="en-GB" dirty="0"/>
          </a:p>
        </p:txBody>
      </p:sp>
      <p:pic>
        <p:nvPicPr>
          <p:cNvPr id="7170" name="Picture 2" descr="Floodland by Marcus Sedgwick | tygert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6" y="165415"/>
            <a:ext cx="4912278" cy="64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1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3" y="146464"/>
            <a:ext cx="10515600" cy="1325563"/>
          </a:xfrm>
        </p:spPr>
        <p:txBody>
          <a:bodyPr/>
          <a:lstStyle/>
          <a:p>
            <a:r>
              <a:rPr lang="en-GB" dirty="0" smtClean="0"/>
              <a:t>Hot Seating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04" y="1308790"/>
            <a:ext cx="492649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will need two volunteers to take on the roles of Zoe and one of the gang chasing 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rest of the class need to think of interesting questions to ask.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Try to choose open questions.  </a:t>
            </a:r>
            <a:endParaRPr lang="en-GB" dirty="0"/>
          </a:p>
        </p:txBody>
      </p:sp>
      <p:pic>
        <p:nvPicPr>
          <p:cNvPr id="8194" name="Picture 2" descr="Hot Seating Prompt Card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33642" r="7493" b="37266"/>
          <a:stretch/>
        </p:blipFill>
        <p:spPr bwMode="auto">
          <a:xfrm>
            <a:off x="5595730" y="298700"/>
            <a:ext cx="6281531" cy="45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3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we read to the end of chapter 2, tell me…</a:t>
            </a:r>
            <a:endParaRPr lang="en-GB" dirty="0"/>
          </a:p>
        </p:txBody>
      </p:sp>
      <p:sp>
        <p:nvSpPr>
          <p:cNvPr id="4" name="AutoShape 3" descr="Text Bo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ext Box"/>
          <p:cNvSpPr>
            <a:spLocks noChangeAspect="1" noChangeArrowheads="1"/>
          </p:cNvSpPr>
          <p:nvPr/>
        </p:nvSpPr>
        <p:spPr bwMode="auto">
          <a:xfrm>
            <a:off x="1127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Text Box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5" descr="Text Box"/>
          <p:cNvSpPr>
            <a:spLocks noChangeAspect="1" noChangeArrowheads="1"/>
          </p:cNvSpPr>
          <p:nvPr/>
        </p:nvSpPr>
        <p:spPr bwMode="auto">
          <a:xfrm>
            <a:off x="2651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9" descr="Text Box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Text Box"/>
          <p:cNvSpPr>
            <a:spLocks noChangeAspect="1" noChangeArrowheads="1"/>
          </p:cNvSpPr>
          <p:nvPr/>
        </p:nvSpPr>
        <p:spPr bwMode="auto">
          <a:xfrm>
            <a:off x="4175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1" descr="Free Thought Bubble, Download Free Thought Bubble png images, Free ClipArts 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0" y="2065971"/>
            <a:ext cx="5802114" cy="4792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32443" y="1769165"/>
            <a:ext cx="5426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Was Zoe’s dad right to leave her behind?</a:t>
            </a:r>
          </a:p>
          <a:p>
            <a:endParaRPr lang="en-GB" sz="2400" dirty="0"/>
          </a:p>
          <a:p>
            <a:r>
              <a:rPr lang="en-GB" sz="2400" dirty="0" smtClean="0"/>
              <a:t>You must explain your reasons for saying so using </a:t>
            </a:r>
            <a:r>
              <a:rPr lang="en-GB" sz="2400" b="1" dirty="0" smtClean="0"/>
              <a:t>causal conjunctions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Remember to give evidence form the text to support your answer. 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178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957729"/>
              </p:ext>
            </p:extLst>
          </p:nvPr>
        </p:nvGraphicFramePr>
        <p:xfrm>
          <a:off x="447371" y="473895"/>
          <a:ext cx="6009640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840">
                  <a:extLst>
                    <a:ext uri="{9D8B030D-6E8A-4147-A177-3AD203B41FA5}">
                      <a16:colId xmlns:a16="http://schemas.microsoft.com/office/drawing/2014/main" val="379977255"/>
                    </a:ext>
                  </a:extLst>
                </a:gridCol>
                <a:gridCol w="4307840">
                  <a:extLst>
                    <a:ext uri="{9D8B030D-6E8A-4147-A177-3AD203B41FA5}">
                      <a16:colId xmlns:a16="http://schemas.microsoft.com/office/drawing/2014/main" val="22494168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93644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Tuesday 14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r>
                        <a:rPr lang="en-GB" sz="1200" dirty="0">
                          <a:effectLst/>
                        </a:rPr>
                        <a:t> September, 2021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L.O: To be able to use a range of sentence structures in a character description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79535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Self- Assessment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Success Criteria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effectLst/>
                        </a:rPr>
                        <a:t>Teacher Assessment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822462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Must: I can identify and use expanded noun phrases.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934501"/>
                  </a:ext>
                </a:extLst>
              </a:tr>
              <a:tr h="14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Should: I can identify and use coordinating conjunctions to join sentences.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94886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Could: I can identify and use subordinate conjunctions and clauses.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773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Even better if… </a:t>
                      </a:r>
                      <a:r>
                        <a:rPr lang="en-GB" sz="1100" dirty="0">
                          <a:effectLst/>
                        </a:rPr>
                        <a:t>I can use a range of different sentence structures to describe a character.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72773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4531" y="467139"/>
            <a:ext cx="31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Grammar Focus- Noun Phrases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335079" y="467139"/>
            <a:ext cx="3289851" cy="37768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47453" y="1192696"/>
            <a:ext cx="466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have one minute to define a </a:t>
            </a:r>
            <a:r>
              <a:rPr lang="en-GB" sz="2400" b="1" dirty="0" smtClean="0"/>
              <a:t>noun phrase </a:t>
            </a:r>
            <a:r>
              <a:rPr lang="en-GB" sz="2400" dirty="0" smtClean="0"/>
              <a:t>with your partner.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274983" y="3107780"/>
            <a:ext cx="109164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What is a noun? </a:t>
            </a:r>
            <a:r>
              <a:rPr lang="en-GB" sz="3200" dirty="0">
                <a:solidFill>
                  <a:srgbClr val="FF0000"/>
                </a:solidFill>
              </a:rPr>
              <a:t>Give an example.</a:t>
            </a:r>
          </a:p>
          <a:p>
            <a:endParaRPr lang="en-GB" sz="3200" dirty="0">
              <a:solidFill>
                <a:srgbClr val="000000"/>
              </a:solidFill>
            </a:endParaRPr>
          </a:p>
          <a:p>
            <a:r>
              <a:rPr lang="en-GB" sz="3200" dirty="0">
                <a:solidFill>
                  <a:srgbClr val="000000"/>
                </a:solidFill>
              </a:rPr>
              <a:t>Define 'noun phrase' </a:t>
            </a:r>
            <a:r>
              <a:rPr lang="en-GB" sz="3200" dirty="0">
                <a:solidFill>
                  <a:srgbClr val="FF0000"/>
                </a:solidFill>
              </a:rPr>
              <a:t>Give an example.</a:t>
            </a:r>
          </a:p>
          <a:p>
            <a:endParaRPr lang="en-GB" sz="3200" dirty="0">
              <a:solidFill>
                <a:srgbClr val="000000"/>
              </a:solidFill>
            </a:endParaRPr>
          </a:p>
          <a:p>
            <a:r>
              <a:rPr lang="en-GB" sz="3200" dirty="0">
                <a:solidFill>
                  <a:srgbClr val="000000"/>
                </a:solidFill>
              </a:rPr>
              <a:t>What is an </a:t>
            </a:r>
            <a:r>
              <a:rPr lang="en-GB" sz="3200" dirty="0" smtClean="0">
                <a:solidFill>
                  <a:srgbClr val="000000"/>
                </a:solidFill>
              </a:rPr>
              <a:t>expanded </a:t>
            </a:r>
            <a:r>
              <a:rPr lang="en-GB" sz="3200" dirty="0">
                <a:solidFill>
                  <a:srgbClr val="000000"/>
                </a:solidFill>
              </a:rPr>
              <a:t>noun phrase? </a:t>
            </a:r>
            <a:r>
              <a:rPr lang="en-GB" sz="3200" dirty="0">
                <a:solidFill>
                  <a:srgbClr val="FF0000"/>
                </a:solidFill>
              </a:rPr>
              <a:t>Define and give </a:t>
            </a:r>
            <a:r>
              <a:rPr lang="en-GB" sz="3200" dirty="0" smtClean="0">
                <a:solidFill>
                  <a:srgbClr val="FF0000"/>
                </a:solidFill>
              </a:rPr>
              <a:t>examples.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2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3" y="603664"/>
            <a:ext cx="10817087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An </a:t>
            </a:r>
            <a:r>
              <a:rPr lang="en-GB" b="1" dirty="0" smtClean="0"/>
              <a:t>expanded </a:t>
            </a:r>
            <a:r>
              <a:rPr lang="en-GB" b="1" dirty="0"/>
              <a:t>noun phrase provides extra information </a:t>
            </a:r>
            <a:r>
              <a:rPr lang="en-GB" b="1" dirty="0" smtClean="0"/>
              <a:t>about </a:t>
            </a:r>
            <a:r>
              <a:rPr lang="en-GB" b="1" dirty="0"/>
              <a:t>the </a:t>
            </a:r>
            <a:r>
              <a:rPr lang="en-GB" b="1" dirty="0" smtClean="0"/>
              <a:t>noun- E.g.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20741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Dog- </a:t>
            </a:r>
            <a:r>
              <a:rPr lang="en-GB" dirty="0" smtClean="0">
                <a:solidFill>
                  <a:srgbClr val="FF0000"/>
                </a:solidFill>
              </a:rPr>
              <a:t>Noun</a:t>
            </a:r>
          </a:p>
          <a:p>
            <a:pPr marL="0" indent="0">
              <a:buNone/>
            </a:pPr>
            <a:r>
              <a:rPr lang="en-GB" dirty="0" smtClean="0"/>
              <a:t>The dog- </a:t>
            </a:r>
            <a:r>
              <a:rPr lang="en-GB" dirty="0" smtClean="0">
                <a:solidFill>
                  <a:srgbClr val="FF0000"/>
                </a:solidFill>
              </a:rPr>
              <a:t>Noun Phrase</a:t>
            </a:r>
          </a:p>
          <a:p>
            <a:pPr marL="0" indent="0">
              <a:buNone/>
            </a:pPr>
            <a:r>
              <a:rPr lang="en-GB" dirty="0" smtClean="0"/>
              <a:t>The happy brown dog in the park- </a:t>
            </a:r>
            <a:r>
              <a:rPr lang="en-GB" dirty="0" smtClean="0">
                <a:solidFill>
                  <a:srgbClr val="FF0000"/>
                </a:solidFill>
              </a:rPr>
              <a:t>Expanded noun phrase.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5"/>
                </a:solidFill>
              </a:rPr>
              <a:t>Now come up with expanded noun phrases about an 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chemeClr val="accent5"/>
                </a:solidFill>
              </a:rPr>
              <a:t>ice cream </a:t>
            </a:r>
            <a:r>
              <a:rPr lang="en-GB" b="1" dirty="0" smtClean="0">
                <a:solidFill>
                  <a:schemeClr val="accent5"/>
                </a:solidFill>
              </a:rPr>
              <a:t>and a </a:t>
            </a:r>
            <a:r>
              <a:rPr lang="en-GB" b="1" u="sng" dirty="0" smtClean="0">
                <a:solidFill>
                  <a:schemeClr val="accent5"/>
                </a:solidFill>
              </a:rPr>
              <a:t>lake</a:t>
            </a:r>
            <a:r>
              <a:rPr lang="en-GB" b="1" dirty="0" smtClean="0">
                <a:solidFill>
                  <a:schemeClr val="accent5"/>
                </a:solidFill>
              </a:rPr>
              <a:t>. </a:t>
            </a:r>
            <a:endParaRPr lang="en-GB" b="1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Brown Dog Names - Find The Perfect Name For Your Pu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0" r="4086"/>
          <a:stretch/>
        </p:blipFill>
        <p:spPr bwMode="auto">
          <a:xfrm>
            <a:off x="9342783" y="616226"/>
            <a:ext cx="2365513" cy="20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2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051" y="2802834"/>
            <a:ext cx="7885044" cy="1162879"/>
          </a:xfrm>
        </p:spPr>
        <p:txBody>
          <a:bodyPr/>
          <a:lstStyle/>
          <a:p>
            <a:r>
              <a:rPr lang="en-GB" b="1" dirty="0"/>
              <a:t>What type of sentences </a:t>
            </a:r>
            <a:r>
              <a:rPr lang="en-GB" b="1" dirty="0" smtClean="0"/>
              <a:t>can </a:t>
            </a:r>
            <a:r>
              <a:rPr lang="en-GB" b="1" dirty="0"/>
              <a:t>you identify? </a:t>
            </a:r>
            <a:endParaRPr lang="en-GB" b="1" dirty="0" smtClean="0"/>
          </a:p>
          <a:p>
            <a:r>
              <a:rPr lang="en-GB" b="1" dirty="0" smtClean="0"/>
              <a:t>What type </a:t>
            </a:r>
            <a:r>
              <a:rPr lang="en-GB" b="1" dirty="0"/>
              <a:t>of conjunction has </a:t>
            </a:r>
            <a:r>
              <a:rPr lang="en-GB" b="1" dirty="0" smtClean="0"/>
              <a:t>the </a:t>
            </a:r>
            <a:r>
              <a:rPr lang="en-GB" b="1" dirty="0"/>
              <a:t>author used?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64" t="14328" r="3570" b="51303"/>
          <a:stretch/>
        </p:blipFill>
        <p:spPr>
          <a:xfrm>
            <a:off x="3279912" y="407504"/>
            <a:ext cx="8458200" cy="2047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545" t="18174" b="40133"/>
          <a:stretch/>
        </p:blipFill>
        <p:spPr>
          <a:xfrm>
            <a:off x="894522" y="4055166"/>
            <a:ext cx="9001372" cy="22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56" y="384451"/>
            <a:ext cx="11257722" cy="4351338"/>
          </a:xfrm>
        </p:spPr>
        <p:txBody>
          <a:bodyPr/>
          <a:lstStyle/>
          <a:p>
            <a:r>
              <a:rPr lang="en-GB" dirty="0"/>
              <a:t>The boy sat down. </a:t>
            </a:r>
            <a:r>
              <a:rPr lang="en-GB" dirty="0" smtClean="0">
                <a:solidFill>
                  <a:srgbClr val="FF0000"/>
                </a:solidFill>
              </a:rPr>
              <a:t>Simple</a:t>
            </a:r>
            <a:endParaRPr lang="en-GB" dirty="0"/>
          </a:p>
          <a:p>
            <a:r>
              <a:rPr lang="en-GB" dirty="0"/>
              <a:t>The boy sat down and ate his lunch. </a:t>
            </a:r>
            <a:r>
              <a:rPr lang="en-GB" dirty="0" smtClean="0">
                <a:solidFill>
                  <a:srgbClr val="FF0000"/>
                </a:solidFill>
              </a:rPr>
              <a:t>Compound</a:t>
            </a:r>
            <a:endParaRPr lang="en-GB" dirty="0"/>
          </a:p>
          <a:p>
            <a:r>
              <a:rPr lang="en-GB" dirty="0"/>
              <a:t>The boy sat down and ate his lunch because he </a:t>
            </a:r>
            <a:r>
              <a:rPr lang="en-GB" dirty="0" smtClean="0"/>
              <a:t>was </a:t>
            </a:r>
            <a:r>
              <a:rPr lang="en-GB" dirty="0"/>
              <a:t>hungry. </a:t>
            </a:r>
            <a:r>
              <a:rPr lang="en-GB" dirty="0">
                <a:solidFill>
                  <a:srgbClr val="FF0000"/>
                </a:solidFill>
              </a:rPr>
              <a:t>Complex</a:t>
            </a:r>
          </a:p>
          <a:p>
            <a:r>
              <a:rPr lang="en-GB" dirty="0" smtClean="0"/>
              <a:t>Because </a:t>
            </a:r>
            <a:r>
              <a:rPr lang="en-GB" dirty="0"/>
              <a:t>he was hungry, the boy sat down and </a:t>
            </a:r>
            <a:r>
              <a:rPr lang="en-GB" dirty="0" smtClean="0"/>
              <a:t>ate </a:t>
            </a:r>
            <a:r>
              <a:rPr lang="en-GB" dirty="0"/>
              <a:t>his lunch. </a:t>
            </a:r>
            <a:r>
              <a:rPr lang="en-GB" dirty="0">
                <a:solidFill>
                  <a:srgbClr val="FF0000"/>
                </a:solidFill>
              </a:rPr>
              <a:t>Complex</a:t>
            </a:r>
          </a:p>
          <a:p>
            <a:endParaRPr lang="en-GB" dirty="0"/>
          </a:p>
        </p:txBody>
      </p:sp>
      <p:pic>
        <p:nvPicPr>
          <p:cNvPr id="4098" name="Picture 2" descr="What is a Co-ordinating Conjunction? - Answered - Twinkl teaching Wi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15139"/>
          <a:stretch/>
        </p:blipFill>
        <p:spPr bwMode="auto">
          <a:xfrm>
            <a:off x="377686" y="2674868"/>
            <a:ext cx="5446643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ubordinating conjunctions poster 1 | Teaching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742" y="2598461"/>
            <a:ext cx="5373136" cy="40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Funtresting Galleries! » Outline Of Child S Body Template | Body outline, Body  template, Human body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58" y="983973"/>
            <a:ext cx="5771529" cy="5751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5688" y="1252331"/>
            <a:ext cx="30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Role on the wall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25359" y="1658289"/>
            <a:ext cx="3828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post it notes, we will be describing the character of Zoe on our working wall.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097521" y="3027680"/>
            <a:ext cx="3362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Ideas about Zoe’s personality or feelings will go on the inside of the outline.</a:t>
            </a:r>
          </a:p>
          <a:p>
            <a:endParaRPr lang="en-GB" dirty="0"/>
          </a:p>
          <a:p>
            <a:r>
              <a:rPr lang="en-GB" dirty="0" smtClean="0"/>
              <a:t>Ideas about Zoe’s outward appearance, or other information go outside.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128353"/>
            <a:ext cx="275336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Book Talk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60" y="1615440"/>
            <a:ext cx="26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Re- read the beginning of chapter one, up until ‘</a:t>
            </a:r>
            <a:r>
              <a:rPr lang="en-GB" i="1" dirty="0" smtClean="0"/>
              <a:t>without even looking where she was going’.</a:t>
            </a:r>
            <a:endParaRPr lang="en-GB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988560" y="660400"/>
            <a:ext cx="55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ZOE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13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Your task is to write an interesting character description of Zoe.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Here is one- </a:t>
            </a:r>
            <a:r>
              <a:rPr lang="en-GB" dirty="0" smtClean="0">
                <a:solidFill>
                  <a:schemeClr val="accent5"/>
                </a:solidFill>
              </a:rPr>
              <a:t>Zoe is a small girl. Zoe has brown hair and lives in Norwich. She is dirty and has no parents. </a:t>
            </a:r>
          </a:p>
          <a:p>
            <a:pPr marL="0" indent="0">
              <a:buNone/>
            </a:pPr>
            <a:endParaRPr lang="en-GB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dirty="0" smtClean="0"/>
              <a:t>What do you think?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9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593172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GB" b="1" dirty="0" smtClean="0"/>
              <a:t>Must</a:t>
            </a:r>
            <a:r>
              <a:rPr lang="en-GB" b="1" dirty="0"/>
              <a:t>: </a:t>
            </a:r>
            <a:r>
              <a:rPr lang="en-GB" dirty="0"/>
              <a:t>I can identify and use expanded noun phrases. </a:t>
            </a:r>
          </a:p>
          <a:p>
            <a:pPr fontAlgn="base"/>
            <a:r>
              <a:rPr lang="en-GB" b="1" dirty="0"/>
              <a:t>Should:</a:t>
            </a:r>
            <a:r>
              <a:rPr lang="en-GB" dirty="0"/>
              <a:t> I can identify and use coordinating conjunctions to join sentences. </a:t>
            </a:r>
          </a:p>
          <a:p>
            <a:pPr fontAlgn="base"/>
            <a:r>
              <a:rPr lang="en-GB" b="1" dirty="0"/>
              <a:t>Could:</a:t>
            </a:r>
            <a:r>
              <a:rPr lang="en-GB" dirty="0"/>
              <a:t> I can identify and use subordinate conjunctions and clauses. </a:t>
            </a:r>
          </a:p>
          <a:p>
            <a:pPr fontAlgn="base"/>
            <a:r>
              <a:rPr lang="en-GB" b="1" dirty="0"/>
              <a:t>Even better if… </a:t>
            </a:r>
            <a:r>
              <a:rPr lang="en-GB" dirty="0"/>
              <a:t>I can use a range of different sentence structures to describe a character.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Whitehall rowboat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 descr="Rowboat Tranquility Drawing by Tess Lee Mi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9" y="1008309"/>
            <a:ext cx="7772400" cy="52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8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8DD8F-EAA5-440E-83FC-2C991F69C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C4DE54-E041-42BE-8D84-0D0B5500210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810dadb4-62c1-4fd3-aef3-0db6a8571ff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6F3283-6737-4E29-A953-55EB274BC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562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Floodland</vt:lpstr>
      <vt:lpstr>PowerPoint Presentation</vt:lpstr>
      <vt:lpstr>An expanded noun phrase provides extra information about the noun- E.g. </vt:lpstr>
      <vt:lpstr>PowerPoint Presentation</vt:lpstr>
      <vt:lpstr>PowerPoint Presentation</vt:lpstr>
      <vt:lpstr>Book Talk</vt:lpstr>
      <vt:lpstr>Your task is to write an interesting character description of Zoe. </vt:lpstr>
      <vt:lpstr>PowerPoint Presentation</vt:lpstr>
      <vt:lpstr>PowerPoint Presentation</vt:lpstr>
      <vt:lpstr>PowerPoint Presentation</vt:lpstr>
      <vt:lpstr>Partner Talk</vt:lpstr>
      <vt:lpstr>Hot Seating</vt:lpstr>
      <vt:lpstr>After we read to the end of chapter 2, tell 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Duncan</dc:creator>
  <cp:lastModifiedBy>Duncan Nelson</cp:lastModifiedBy>
  <cp:revision>23</cp:revision>
  <dcterms:created xsi:type="dcterms:W3CDTF">2021-09-08T08:30:08Z</dcterms:created>
  <dcterms:modified xsi:type="dcterms:W3CDTF">2021-09-12T22:04:56Z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