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455" autoAdjust="0"/>
    <p:restoredTop sz="94660"/>
  </p:normalViewPr>
  <p:slideViewPr>
    <p:cSldViewPr snapToGrid="0">
      <p:cViewPr varScale="1">
        <p:scale>
          <a:sx n="48" d="100"/>
          <a:sy n="48" d="100"/>
        </p:scale>
        <p:origin x="58" y="6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390D7-B757-4504-B229-2156A3EA6A28}" type="datetimeFigureOut">
              <a:rPr lang="en-GB" smtClean="0"/>
              <a:t>28/10/2021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63875-9E5D-44D3-9473-3310A8D716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2022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390D7-B757-4504-B229-2156A3EA6A28}" type="datetimeFigureOut">
              <a:rPr lang="en-GB" smtClean="0"/>
              <a:t>28/10/2021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63875-9E5D-44D3-9473-3310A8D716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471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390D7-B757-4504-B229-2156A3EA6A28}" type="datetimeFigureOut">
              <a:rPr lang="en-GB" smtClean="0"/>
              <a:t>28/10/2021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63875-9E5D-44D3-9473-3310A8D716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6346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390D7-B757-4504-B229-2156A3EA6A28}" type="datetimeFigureOut">
              <a:rPr lang="en-GB" smtClean="0"/>
              <a:t>28/10/2021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63875-9E5D-44D3-9473-3310A8D716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2797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390D7-B757-4504-B229-2156A3EA6A28}" type="datetimeFigureOut">
              <a:rPr lang="en-GB" smtClean="0"/>
              <a:t>28/10/2021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63875-9E5D-44D3-9473-3310A8D716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6893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390D7-B757-4504-B229-2156A3EA6A28}" type="datetimeFigureOut">
              <a:rPr lang="en-GB" smtClean="0"/>
              <a:t>28/10/2021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63875-9E5D-44D3-9473-3310A8D716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576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390D7-B757-4504-B229-2156A3EA6A28}" type="datetimeFigureOut">
              <a:rPr lang="en-GB" smtClean="0"/>
              <a:t>28/10/2021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63875-9E5D-44D3-9473-3310A8D716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4020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390D7-B757-4504-B229-2156A3EA6A28}" type="datetimeFigureOut">
              <a:rPr lang="en-GB" smtClean="0"/>
              <a:t>28/10/2021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63875-9E5D-44D3-9473-3310A8D716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8745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390D7-B757-4504-B229-2156A3EA6A28}" type="datetimeFigureOut">
              <a:rPr lang="en-GB" smtClean="0"/>
              <a:t>28/10/2021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63875-9E5D-44D3-9473-3310A8D716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9653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390D7-B757-4504-B229-2156A3EA6A28}" type="datetimeFigureOut">
              <a:rPr lang="en-GB" smtClean="0"/>
              <a:t>28/10/2021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63875-9E5D-44D3-9473-3310A8D716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6577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390D7-B757-4504-B229-2156A3EA6A28}" type="datetimeFigureOut">
              <a:rPr lang="en-GB" smtClean="0"/>
              <a:t>28/10/2021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63875-9E5D-44D3-9473-3310A8D716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7412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390D7-B757-4504-B229-2156A3EA6A28}" type="datetimeFigureOut">
              <a:rPr lang="en-GB" smtClean="0"/>
              <a:t>28/10/2021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963875-9E5D-44D3-9473-3310A8D716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7001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8529" y="4678669"/>
            <a:ext cx="9144000" cy="1655762"/>
          </a:xfrm>
        </p:spPr>
        <p:txBody>
          <a:bodyPr>
            <a:normAutofit/>
          </a:bodyPr>
          <a:lstStyle/>
          <a:p>
            <a:r>
              <a:rPr lang="en-GB" sz="5400" b="1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News Reports</a:t>
            </a:r>
            <a:endParaRPr lang="en-GB" sz="5400" b="1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</p:txBody>
      </p:sp>
      <p:pic>
        <p:nvPicPr>
          <p:cNvPr id="1026" name="Picture 2" descr="Newspaper Reports | Teaching Resourc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8116" y="280220"/>
            <a:ext cx="7498838" cy="4098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49624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8943669"/>
              </p:ext>
            </p:extLst>
          </p:nvPr>
        </p:nvGraphicFramePr>
        <p:xfrm>
          <a:off x="527869" y="565637"/>
          <a:ext cx="4678312" cy="21775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5952">
                  <a:extLst>
                    <a:ext uri="{9D8B030D-6E8A-4147-A177-3AD203B41FA5}">
                      <a16:colId xmlns:a16="http://schemas.microsoft.com/office/drawing/2014/main" val="4247021615"/>
                    </a:ext>
                  </a:extLst>
                </a:gridCol>
                <a:gridCol w="3923717">
                  <a:extLst>
                    <a:ext uri="{9D8B030D-6E8A-4147-A177-3AD203B41FA5}">
                      <a16:colId xmlns:a16="http://schemas.microsoft.com/office/drawing/2014/main" val="4159959118"/>
                    </a:ext>
                  </a:extLst>
                </a:gridCol>
                <a:gridCol w="378643">
                  <a:extLst>
                    <a:ext uri="{9D8B030D-6E8A-4147-A177-3AD203B41FA5}">
                      <a16:colId xmlns:a16="http://schemas.microsoft.com/office/drawing/2014/main" val="3918362796"/>
                    </a:ext>
                  </a:extLst>
                </a:gridCol>
              </a:tblGrid>
              <a:tr h="278904"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P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Success Criteria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T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59200943"/>
                  </a:ext>
                </a:extLst>
              </a:tr>
              <a:tr h="389042"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200">
                          <a:effectLst/>
                        </a:rPr>
                        <a:t>Must: I can make inferences to understand a text.  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18674837"/>
                  </a:ext>
                </a:extLst>
              </a:tr>
              <a:tr h="503206"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200">
                          <a:effectLst/>
                        </a:rPr>
                        <a:t>Should: I can write a list of questions to ask an interviewee based on the text.   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00262430"/>
                  </a:ext>
                </a:extLst>
              </a:tr>
              <a:tr h="503206"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Could: </a:t>
                      </a:r>
                      <a:r>
                        <a:rPr lang="en-US" sz="1200">
                          <a:effectLst/>
                        </a:rPr>
                        <a:t>I can understand the difference between open and closed questions.  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7684216"/>
                  </a:ext>
                </a:extLst>
              </a:tr>
              <a:tr h="503206"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Even better if… I can select questions that prompt the interviewee to describe what happened in detail.   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 </a:t>
                      </a:r>
                      <a:endParaRPr lang="en-GB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73745464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08039" y="284083"/>
            <a:ext cx="5339923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Arial" panose="020B0604020202020204" pitchFamily="34" charset="0"/>
              </a:rPr>
              <a:t>L.O: To ask questions to improve understanding  02.11.21</a:t>
            </a:r>
            <a:endParaRPr kumimoji="0" lang="en-GB" altLang="en-US" sz="14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967922" y="173098"/>
            <a:ext cx="5839067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SPAG Starter-</a:t>
            </a:r>
          </a:p>
          <a:p>
            <a:r>
              <a:rPr lang="en-GB" sz="2400" b="1" dirty="0" smtClean="0"/>
              <a:t> </a:t>
            </a:r>
          </a:p>
          <a:p>
            <a:r>
              <a:rPr lang="en-GB" sz="2400" dirty="0" smtClean="0"/>
              <a:t>Comparative and superlative adjectives are used to compare between a set of things.</a:t>
            </a:r>
          </a:p>
          <a:p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/>
          <a:srcRect l="23070" t="47261" r="49737" b="24936"/>
          <a:stretch/>
        </p:blipFill>
        <p:spPr>
          <a:xfrm>
            <a:off x="5678905" y="1972676"/>
            <a:ext cx="6256422" cy="3698752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49179" y="3208420"/>
            <a:ext cx="434741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With your partner, take turns thinking of an adjective, then finding the comparative and the superlative forms. 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3155414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We will be reading Tuesday by David </a:t>
            </a:r>
            <a:r>
              <a:rPr lang="en-GB" dirty="0" err="1" smtClean="0"/>
              <a:t>Wiesner</a:t>
            </a:r>
            <a:r>
              <a:rPr lang="en-GB" dirty="0" smtClean="0"/>
              <a:t>.</a:t>
            </a:r>
            <a:endParaRPr lang="en-GB" dirty="0"/>
          </a:p>
        </p:txBody>
      </p:sp>
      <p:pic>
        <p:nvPicPr>
          <p:cNvPr id="3074" name="Picture 2" descr="Tuesday (book) - Wikipedia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263" y="1759891"/>
            <a:ext cx="5299819" cy="4239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160168" y="1780674"/>
            <a:ext cx="3705726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What do you think this book might be about?</a:t>
            </a:r>
          </a:p>
          <a:p>
            <a:endParaRPr lang="en-GB" sz="2800" dirty="0" smtClean="0"/>
          </a:p>
          <a:p>
            <a:r>
              <a:rPr lang="en-GB" sz="2800" dirty="0" smtClean="0"/>
              <a:t>What can you tell from the front cover?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518291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Partner talk: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What do you think this story is about? What happens? </a:t>
            </a:r>
          </a:p>
          <a:p>
            <a:r>
              <a:rPr lang="en-GB" dirty="0" smtClean="0"/>
              <a:t>What did you like about this story?</a:t>
            </a:r>
          </a:p>
          <a:p>
            <a:r>
              <a:rPr lang="en-GB" dirty="0" smtClean="0"/>
              <a:t>What do you dislike? Why do you think so?</a:t>
            </a:r>
          </a:p>
          <a:p>
            <a:r>
              <a:rPr lang="en-GB" dirty="0" smtClean="0"/>
              <a:t>What puzzles or questions do you have?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0655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7916" y="766178"/>
            <a:ext cx="4122822" cy="4399380"/>
          </a:xfrm>
        </p:spPr>
        <p:txBody>
          <a:bodyPr>
            <a:noAutofit/>
          </a:bodyPr>
          <a:lstStyle/>
          <a:p>
            <a:r>
              <a:rPr lang="en-GB" sz="2800" dirty="0" smtClean="0"/>
              <a:t>What questions do you think the police might be asking themselves?</a:t>
            </a:r>
            <a:br>
              <a:rPr lang="en-GB" sz="2800" dirty="0" smtClean="0"/>
            </a:br>
            <a:r>
              <a:rPr lang="en-GB" sz="2800" dirty="0" smtClean="0"/>
              <a:t/>
            </a:r>
            <a:br>
              <a:rPr lang="en-GB" sz="2800" dirty="0" smtClean="0"/>
            </a:br>
            <a:r>
              <a:rPr lang="en-GB" sz="2800" dirty="0" smtClean="0"/>
              <a:t>What would they be looking for?</a:t>
            </a:r>
            <a:br>
              <a:rPr lang="en-GB" sz="2800" dirty="0" smtClean="0"/>
            </a:br>
            <a:r>
              <a:rPr lang="en-GB" sz="2800" dirty="0"/>
              <a:t/>
            </a:r>
            <a:br>
              <a:rPr lang="en-GB" sz="2800" dirty="0"/>
            </a:br>
            <a:r>
              <a:rPr lang="en-GB" sz="2800" dirty="0" smtClean="0"/>
              <a:t>Who might they want to talk to?</a:t>
            </a:r>
            <a:r>
              <a:rPr lang="en-GB" sz="2800" dirty="0"/>
              <a:t/>
            </a:r>
            <a:br>
              <a:rPr lang="en-GB" sz="2800" dirty="0"/>
            </a:br>
            <a:endParaRPr lang="en-GB" sz="2800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886" y="583604"/>
            <a:ext cx="7015636" cy="55854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218837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610" y="204704"/>
            <a:ext cx="10515600" cy="1325563"/>
          </a:xfrm>
        </p:spPr>
        <p:txBody>
          <a:bodyPr/>
          <a:lstStyle/>
          <a:p>
            <a:r>
              <a:rPr lang="en-GB" dirty="0" smtClean="0"/>
              <a:t>Task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0073" y="1376446"/>
            <a:ext cx="10515600" cy="21367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 smtClean="0"/>
              <a:t>Imagine you are a police detective investigating the events of Tuesday. </a:t>
            </a:r>
          </a:p>
          <a:p>
            <a:pPr marL="0" indent="0">
              <a:buNone/>
            </a:pPr>
            <a:r>
              <a:rPr lang="en-GB" dirty="0" smtClean="0"/>
              <a:t>Your task is to choose three characters from the story who might have seen something, and to write a list of questions to ask them. </a:t>
            </a:r>
          </a:p>
          <a:p>
            <a:pPr marL="0" indent="0">
              <a:buNone/>
            </a:pPr>
            <a:r>
              <a:rPr lang="en-GB" dirty="0" smtClean="0"/>
              <a:t>How can you choose questions that will help them give you more information?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304800" y="3866147"/>
            <a:ext cx="5839326" cy="190901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352926" y="3914274"/>
            <a:ext cx="566286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Closed Questions</a:t>
            </a:r>
          </a:p>
          <a:p>
            <a:r>
              <a:rPr lang="en-GB" sz="2400" dirty="0" smtClean="0"/>
              <a:t>These questions have short answers, usually yes or no</a:t>
            </a:r>
            <a:r>
              <a:rPr lang="en-GB" dirty="0" smtClean="0"/>
              <a:t>. </a:t>
            </a:r>
          </a:p>
          <a:p>
            <a:r>
              <a:rPr lang="en-GB" sz="2800" dirty="0" smtClean="0">
                <a:latin typeface="Arial Narrow" panose="020B0606020202030204" pitchFamily="34" charset="0"/>
              </a:rPr>
              <a:t>E.g. Did you see toads yesterday night?</a:t>
            </a:r>
            <a:endParaRPr lang="en-GB" sz="2800" dirty="0">
              <a:latin typeface="Arial Narrow" panose="020B060602020203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216316" y="3874168"/>
            <a:ext cx="5839326" cy="233412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6280484" y="3954380"/>
            <a:ext cx="566286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Closed Questions</a:t>
            </a:r>
          </a:p>
          <a:p>
            <a:r>
              <a:rPr lang="en-GB" sz="2400" dirty="0" smtClean="0"/>
              <a:t>These questions need to be answered in full sentences, usually with more detail</a:t>
            </a:r>
            <a:r>
              <a:rPr lang="en-GB" dirty="0" smtClean="0"/>
              <a:t>. </a:t>
            </a:r>
          </a:p>
          <a:p>
            <a:r>
              <a:rPr lang="en-GB" sz="2800" dirty="0" smtClean="0">
                <a:latin typeface="Arial Narrow" panose="020B0606020202030204" pitchFamily="34" charset="0"/>
              </a:rPr>
              <a:t>E.g. Tell me about what you saw and heard yesterday night.</a:t>
            </a:r>
            <a:endParaRPr lang="en-GB" sz="28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42361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Plenary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3200" dirty="0" smtClean="0"/>
              <a:t>Let’s have some volunteers to share their best question.</a:t>
            </a:r>
          </a:p>
          <a:p>
            <a:pPr marL="0" indent="0">
              <a:buNone/>
            </a:pPr>
            <a:endParaRPr lang="en-GB" sz="3200" dirty="0"/>
          </a:p>
          <a:p>
            <a:pPr marL="0" indent="0">
              <a:buNone/>
            </a:pPr>
            <a:r>
              <a:rPr lang="en-GB" sz="3200" dirty="0" smtClean="0"/>
              <a:t>What information might we get </a:t>
            </a:r>
            <a:r>
              <a:rPr lang="en-GB" sz="3200" smtClean="0"/>
              <a:t>in response? 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8104920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16357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320</Words>
  <Application>Microsoft Office PowerPoint</Application>
  <PresentationFormat>Widescreen</PresentationFormat>
  <Paragraphs>45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Arial Narrow</vt:lpstr>
      <vt:lpstr>Arial Rounded MT Bold</vt:lpstr>
      <vt:lpstr>Calibri</vt:lpstr>
      <vt:lpstr>Calibri Light</vt:lpstr>
      <vt:lpstr>Comic Sans MS</vt:lpstr>
      <vt:lpstr>Times New Roman</vt:lpstr>
      <vt:lpstr>Office Theme</vt:lpstr>
      <vt:lpstr>PowerPoint Presentation</vt:lpstr>
      <vt:lpstr>L.O: To ask questions to improve understanding  02.11.21</vt:lpstr>
      <vt:lpstr>We will be reading Tuesday by David Wiesner.</vt:lpstr>
      <vt:lpstr>Partner talk:</vt:lpstr>
      <vt:lpstr>What questions do you think the police might be asking themselves?  What would they be looking for?  Who might they want to talk to? </vt:lpstr>
      <vt:lpstr>Task</vt:lpstr>
      <vt:lpstr>Plenary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Katy Duncan</dc:creator>
  <cp:lastModifiedBy>Katy Duncan</cp:lastModifiedBy>
  <cp:revision>15</cp:revision>
  <dcterms:created xsi:type="dcterms:W3CDTF">2021-10-28T17:16:49Z</dcterms:created>
  <dcterms:modified xsi:type="dcterms:W3CDTF">2021-10-28T18:32:26Z</dcterms:modified>
</cp:coreProperties>
</file>