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223" autoAdjust="0"/>
    <p:restoredTop sz="94660"/>
  </p:normalViewPr>
  <p:slideViewPr>
    <p:cSldViewPr snapToGrid="0">
      <p:cViewPr varScale="1">
        <p:scale>
          <a:sx n="46" d="100"/>
          <a:sy n="46" d="100"/>
        </p:scale>
        <p:origin x="38" y="7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80ED70-D89C-4726-8215-96CDBD35C108}" type="datetimeFigureOut">
              <a:rPr lang="en-GB" smtClean="0"/>
              <a:t>28/10/2021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A52521-F98D-4119-A957-ABA5D345A8C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147292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80ED70-D89C-4726-8215-96CDBD35C108}" type="datetimeFigureOut">
              <a:rPr lang="en-GB" smtClean="0"/>
              <a:t>28/10/2021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A52521-F98D-4119-A957-ABA5D345A8C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645427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80ED70-D89C-4726-8215-96CDBD35C108}" type="datetimeFigureOut">
              <a:rPr lang="en-GB" smtClean="0"/>
              <a:t>28/10/2021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A52521-F98D-4119-A957-ABA5D345A8C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619909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80ED70-D89C-4726-8215-96CDBD35C108}" type="datetimeFigureOut">
              <a:rPr lang="en-GB" smtClean="0"/>
              <a:t>28/10/2021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A52521-F98D-4119-A957-ABA5D345A8C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369007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80ED70-D89C-4726-8215-96CDBD35C108}" type="datetimeFigureOut">
              <a:rPr lang="en-GB" smtClean="0"/>
              <a:t>28/10/2021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A52521-F98D-4119-A957-ABA5D345A8C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972806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80ED70-D89C-4726-8215-96CDBD35C108}" type="datetimeFigureOut">
              <a:rPr lang="en-GB" smtClean="0"/>
              <a:t>28/10/2021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A52521-F98D-4119-A957-ABA5D345A8C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327608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80ED70-D89C-4726-8215-96CDBD35C108}" type="datetimeFigureOut">
              <a:rPr lang="en-GB" smtClean="0"/>
              <a:t>28/10/2021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A52521-F98D-4119-A957-ABA5D345A8C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094126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80ED70-D89C-4726-8215-96CDBD35C108}" type="datetimeFigureOut">
              <a:rPr lang="en-GB" smtClean="0"/>
              <a:t>28/10/2021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A52521-F98D-4119-A957-ABA5D345A8C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476290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80ED70-D89C-4726-8215-96CDBD35C108}" type="datetimeFigureOut">
              <a:rPr lang="en-GB" smtClean="0"/>
              <a:t>28/10/2021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A52521-F98D-4119-A957-ABA5D345A8C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871546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80ED70-D89C-4726-8215-96CDBD35C108}" type="datetimeFigureOut">
              <a:rPr lang="en-GB" smtClean="0"/>
              <a:t>28/10/2021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A52521-F98D-4119-A957-ABA5D345A8C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962512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80ED70-D89C-4726-8215-96CDBD35C108}" type="datetimeFigureOut">
              <a:rPr lang="en-GB" smtClean="0"/>
              <a:t>28/10/2021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A52521-F98D-4119-A957-ABA5D345A8C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895303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80ED70-D89C-4726-8215-96CDBD35C108}" type="datetimeFigureOut">
              <a:rPr lang="en-GB" smtClean="0"/>
              <a:t>28/10/2021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A52521-F98D-4119-A957-ABA5D345A8C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7953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2447070"/>
          </a:xfrm>
        </p:spPr>
        <p:txBody>
          <a:bodyPr/>
          <a:lstStyle/>
          <a:p>
            <a:endParaRPr lang="en-GB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48479426"/>
              </p:ext>
            </p:extLst>
          </p:nvPr>
        </p:nvGraphicFramePr>
        <p:xfrm>
          <a:off x="306265" y="833400"/>
          <a:ext cx="5602165" cy="196128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50193">
                  <a:extLst>
                    <a:ext uri="{9D8B030D-6E8A-4147-A177-3AD203B41FA5}">
                      <a16:colId xmlns:a16="http://schemas.microsoft.com/office/drawing/2014/main" val="1561409595"/>
                    </a:ext>
                  </a:extLst>
                </a:gridCol>
                <a:gridCol w="4698556">
                  <a:extLst>
                    <a:ext uri="{9D8B030D-6E8A-4147-A177-3AD203B41FA5}">
                      <a16:colId xmlns:a16="http://schemas.microsoft.com/office/drawing/2014/main" val="1901261902"/>
                    </a:ext>
                  </a:extLst>
                </a:gridCol>
                <a:gridCol w="453416">
                  <a:extLst>
                    <a:ext uri="{9D8B030D-6E8A-4147-A177-3AD203B41FA5}">
                      <a16:colId xmlns:a16="http://schemas.microsoft.com/office/drawing/2014/main" val="3784859800"/>
                    </a:ext>
                  </a:extLst>
                </a:gridCol>
              </a:tblGrid>
              <a:tr h="294203">
                <a:tc>
                  <a:txBody>
                    <a:bodyPr/>
                    <a:lstStyle/>
                    <a:p>
                      <a:pPr marR="889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</a:rPr>
                        <a:t>P</a:t>
                      </a:r>
                      <a:endParaRPr lang="en-GB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889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</a:rPr>
                        <a:t>Success Criteria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889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T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371603937"/>
                  </a:ext>
                </a:extLst>
              </a:tr>
              <a:tr h="410382">
                <a:tc>
                  <a:txBody>
                    <a:bodyPr/>
                    <a:lstStyle/>
                    <a:p>
                      <a:pPr marR="889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</a:rPr>
                        <a:t> </a:t>
                      </a:r>
                      <a:endParaRPr lang="en-GB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88900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US" sz="1400">
                          <a:effectLst/>
                        </a:rPr>
                        <a:t>Must: I can identify direct and reported speech.  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889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392440016"/>
                  </a:ext>
                </a:extLst>
              </a:tr>
              <a:tr h="389156">
                <a:tc>
                  <a:txBody>
                    <a:bodyPr/>
                    <a:lstStyle/>
                    <a:p>
                      <a:pPr marR="889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</a:rPr>
                        <a:t> </a:t>
                      </a:r>
                      <a:endParaRPr lang="en-GB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88900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US" sz="1400">
                          <a:effectLst/>
                        </a:rPr>
                        <a:t>Should: I can write and punctuate direct speech correctly.  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889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807915473"/>
                  </a:ext>
                </a:extLst>
              </a:tr>
              <a:tr h="302834">
                <a:tc>
                  <a:txBody>
                    <a:bodyPr/>
                    <a:lstStyle/>
                    <a:p>
                      <a:pPr marR="889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</a:rPr>
                        <a:t> </a:t>
                      </a:r>
                      <a:endParaRPr lang="en-GB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</a:rPr>
                        <a:t>Could: </a:t>
                      </a:r>
                      <a:r>
                        <a:rPr lang="en-US" sz="1400">
                          <a:effectLst/>
                        </a:rPr>
                        <a:t>I can write and punctuate reported speech correctly.    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889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155457450"/>
                  </a:ext>
                </a:extLst>
              </a:tr>
              <a:tr h="530809">
                <a:tc>
                  <a:txBody>
                    <a:bodyPr/>
                    <a:lstStyle/>
                    <a:p>
                      <a:pPr marR="889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</a:rPr>
                        <a:t> </a:t>
                      </a:r>
                      <a:endParaRPr lang="en-GB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</a:rPr>
                        <a:t>Even better if… I can summarise direct speech and turn it into reported speech.     </a:t>
                      </a:r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889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800" dirty="0">
                          <a:effectLst/>
                        </a:rPr>
                        <a:t> 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43801699"/>
                  </a:ext>
                </a:extLst>
              </a:tr>
            </a:tbl>
          </a:graphicData>
        </a:graphic>
      </p:graphicFrame>
      <p:sp>
        <p:nvSpPr>
          <p:cNvPr id="5" name="Rectangle 1"/>
          <p:cNvSpPr>
            <a:spLocks noGrp="1" noChangeArrowheads="1"/>
          </p:cNvSpPr>
          <p:nvPr>
            <p:ph type="ctrTitle"/>
          </p:nvPr>
        </p:nvSpPr>
        <p:spPr bwMode="auto">
          <a:xfrm>
            <a:off x="187569" y="406009"/>
            <a:ext cx="6114174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16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anose="030F0702030302020204" pitchFamily="66" charset="0"/>
                <a:ea typeface="Calibri" panose="020F0502020204030204" pitchFamily="34" charset="0"/>
                <a:cs typeface="Arial" panose="020B0604020202020204" pitchFamily="34" charset="0"/>
              </a:rPr>
              <a:t>L.O: To use different types of speech in writing</a:t>
            </a:r>
            <a:r>
              <a:rPr kumimoji="0" lang="en-GB" altLang="en-US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anose="030F0702030302020204" pitchFamily="66" charset="0"/>
                <a:ea typeface="Calibri" panose="020F0502020204030204" pitchFamily="34" charset="0"/>
                <a:cs typeface="Arial" panose="020B0604020202020204" pitchFamily="34" charset="0"/>
              </a:rPr>
              <a:t> 04.11.21</a:t>
            </a:r>
            <a:endParaRPr kumimoji="0" lang="en-GB" alt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019840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Direct Speech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866120" cy="4351338"/>
          </a:xfrm>
        </p:spPr>
        <p:txBody>
          <a:bodyPr/>
          <a:lstStyle/>
          <a:p>
            <a:pPr marL="0" indent="0">
              <a:buNone/>
            </a:pPr>
            <a:r>
              <a:rPr lang="en-GB" dirty="0" smtClean="0"/>
              <a:t>Yesterday you were writing down direct speech- the exact words someone said. </a:t>
            </a:r>
          </a:p>
          <a:p>
            <a:pPr marL="0" indent="0">
              <a:buNone/>
            </a:pPr>
            <a:r>
              <a:rPr lang="en-GB" dirty="0" smtClean="0"/>
              <a:t>How would this be shown in different kinds of writing, other than a play script? For example, a comic, narrative or news report?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 smtClean="0"/>
              <a:t>You will work in groups of 3-4 to turn a few sentences of your play script into these different types of writing. </a:t>
            </a:r>
          </a:p>
        </p:txBody>
      </p:sp>
    </p:spTree>
    <p:extLst>
      <p:ext uri="{BB962C8B-B14F-4D97-AF65-F5344CB8AC3E}">
        <p14:creationId xmlns:p14="http://schemas.microsoft.com/office/powerpoint/2010/main" val="10502101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8640" y="365125"/>
            <a:ext cx="4239491" cy="1325563"/>
          </a:xfrm>
        </p:spPr>
        <p:txBody>
          <a:bodyPr>
            <a:noAutofit/>
          </a:bodyPr>
          <a:lstStyle/>
          <a:p>
            <a:r>
              <a:rPr lang="en-GB" sz="3200" dirty="0" smtClean="0"/>
              <a:t>Take a look at these examples: </a:t>
            </a:r>
            <a:br>
              <a:rPr lang="en-GB" sz="3200" dirty="0" smtClean="0"/>
            </a:br>
            <a:r>
              <a:rPr lang="en-GB" sz="3200" dirty="0" smtClean="0"/>
              <a:t>What differences do you notice?</a:t>
            </a:r>
            <a:endParaRPr lang="en-GB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/>
          <a:srcRect l="9939" t="15855" r="51333" b="7204"/>
          <a:stretch/>
        </p:blipFill>
        <p:spPr>
          <a:xfrm>
            <a:off x="4871259" y="299256"/>
            <a:ext cx="7081428" cy="62012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30774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6433" y="132369"/>
            <a:ext cx="10515600" cy="1325563"/>
          </a:xfrm>
        </p:spPr>
        <p:txBody>
          <a:bodyPr/>
          <a:lstStyle/>
          <a:p>
            <a:r>
              <a:rPr lang="en-GB" dirty="0" smtClean="0"/>
              <a:t>Task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2755" y="1097280"/>
            <a:ext cx="5203769" cy="468837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 smtClean="0"/>
              <a:t>Complete these tasks by changing from direct speech to reported speech. </a:t>
            </a:r>
          </a:p>
          <a:p>
            <a:pPr marL="0" indent="0">
              <a:buNone/>
            </a:pPr>
            <a:r>
              <a:rPr lang="en-GB" dirty="0" smtClean="0"/>
              <a:t>Ensure you use the correct punctuation. </a:t>
            </a:r>
          </a:p>
          <a:p>
            <a:pPr marL="0" indent="0">
              <a:buNone/>
            </a:pPr>
            <a:r>
              <a:rPr lang="en-GB" dirty="0" smtClean="0"/>
              <a:t>Make sure you are using the right level of formality. </a:t>
            </a:r>
            <a:endParaRPr lang="en-GB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5253643" y="141902"/>
            <a:ext cx="3752950" cy="7386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2286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Using reported speech</a:t>
            </a:r>
            <a:endParaRPr kumimoji="0" lang="en-GB" altLang="en-US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2286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5419899" y="673331"/>
            <a:ext cx="6602010" cy="308402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5503025" y="659837"/>
            <a:ext cx="6414206" cy="30777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2286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Changing Direct Speech to Reported Speech</a:t>
            </a:r>
            <a:endParaRPr kumimoji="0" lang="en-GB" altLang="en-US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2286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kumimoji="0" lang="en-GB" altLang="en-US" sz="16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</a:t>
            </a:r>
            <a:r>
              <a:rPr kumimoji="0" lang="en-GB" altLang="en-US" sz="1600" b="1" i="0" u="none" strike="noStrike" cap="none" normalizeH="0" baseline="3000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st</a:t>
            </a:r>
            <a:r>
              <a:rPr kumimoji="0" lang="en-GB" altLang="en-US" sz="16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person changes to 3</a:t>
            </a:r>
            <a:r>
              <a:rPr kumimoji="0" lang="en-GB" altLang="en-US" sz="1600" b="1" i="0" u="none" strike="noStrike" cap="none" normalizeH="0" baseline="3000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rd</a:t>
            </a:r>
            <a:r>
              <a:rPr kumimoji="0" lang="en-GB" altLang="en-US" sz="16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e.g. I</a:t>
            </a:r>
            <a:r>
              <a:rPr kumimoji="0" lang="en-GB" altLang="en-US" sz="16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kumimoji="0" lang="en-GB" altLang="en-US" sz="16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changes to </a:t>
            </a:r>
            <a:r>
              <a:rPr kumimoji="0" lang="en-GB" altLang="en-US" sz="16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he </a:t>
            </a:r>
            <a:r>
              <a:rPr kumimoji="0" lang="en-GB" altLang="en-US" sz="16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or </a:t>
            </a:r>
            <a:r>
              <a:rPr kumimoji="0" lang="en-GB" altLang="en-US" sz="16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she</a:t>
            </a:r>
            <a:endParaRPr kumimoji="0" lang="en-GB" altLang="en-US" sz="14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2286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kumimoji="0" lang="en-GB" altLang="en-US" sz="16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Present tense changes to past, e.g. </a:t>
            </a:r>
            <a:r>
              <a:rPr kumimoji="0" lang="en-GB" altLang="en-US" sz="16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are</a:t>
            </a:r>
            <a:r>
              <a:rPr kumimoji="0" lang="en-GB" altLang="en-US" sz="16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changes to </a:t>
            </a:r>
            <a:r>
              <a:rPr kumimoji="0" lang="en-GB" altLang="en-US" sz="16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were</a:t>
            </a:r>
            <a:endParaRPr kumimoji="0" lang="en-GB" altLang="en-US" sz="14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2286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kumimoji="0" lang="en-GB" altLang="en-US" sz="16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Past tense changes to a ‘had’ tense (past perfect), e.g. </a:t>
            </a:r>
            <a:r>
              <a:rPr kumimoji="0" lang="en-GB" altLang="en-US" sz="16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went </a:t>
            </a:r>
            <a:r>
              <a:rPr kumimoji="0" lang="en-GB" altLang="en-US" sz="16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changes to </a:t>
            </a:r>
            <a:r>
              <a:rPr kumimoji="0" lang="en-GB" altLang="en-US" sz="16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had gone</a:t>
            </a:r>
            <a:endParaRPr kumimoji="0" lang="en-GB" altLang="en-US" sz="14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2286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kumimoji="0" lang="en-GB" altLang="en-US" sz="16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Future tense changes to ‘would’ e.g. </a:t>
            </a:r>
            <a:r>
              <a:rPr kumimoji="0" lang="en-GB" altLang="en-US" sz="16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will make </a:t>
            </a:r>
            <a:r>
              <a:rPr kumimoji="0" lang="en-GB" altLang="en-US" sz="16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changes to </a:t>
            </a:r>
            <a:r>
              <a:rPr kumimoji="0" lang="en-GB" altLang="en-US" sz="16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would make</a:t>
            </a:r>
            <a:endParaRPr kumimoji="0" lang="en-GB" altLang="en-US" sz="14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2286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kumimoji="0" lang="en-GB" altLang="en-US" sz="16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Sometimes direct speech will be shorter; sometimes reported speech will be shorter.</a:t>
            </a:r>
            <a:endParaRPr kumimoji="0" lang="en-GB" altLang="en-US" sz="14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2286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kumimoji="0" lang="en-GB" altLang="en-US" sz="16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Sometimes you need to add ‘feeling’ words, e.g. </a:t>
            </a:r>
            <a:r>
              <a:rPr kumimoji="0" lang="en-GB" altLang="en-US" sz="16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Wow! </a:t>
            </a:r>
            <a:r>
              <a:rPr kumimoji="0" lang="en-GB" altLang="en-US" sz="16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becomes </a:t>
            </a:r>
            <a:r>
              <a:rPr kumimoji="0" lang="en-GB" altLang="en-US" sz="16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He expressed surprise. </a:t>
            </a:r>
            <a:endParaRPr kumimoji="0" lang="en-GB" altLang="en-US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2286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678193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Peer Assessment.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Choose a new partner in a different year group. Check your partner’s work- do the sentences make sense? Is punctuation correct?</a:t>
            </a:r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Are there any sentences you could have written in a different way? What effect would these changes have?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296834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1260</TotalTime>
  <Words>317</Words>
  <Application>Microsoft Office PowerPoint</Application>
  <PresentationFormat>Widescreen</PresentationFormat>
  <Paragraphs>38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Arial</vt:lpstr>
      <vt:lpstr>Calibri</vt:lpstr>
      <vt:lpstr>Calibri Light</vt:lpstr>
      <vt:lpstr>Comic Sans MS</vt:lpstr>
      <vt:lpstr>Times New Roman</vt:lpstr>
      <vt:lpstr>Office Theme</vt:lpstr>
      <vt:lpstr>L.O: To use different types of speech in writing 04.11.21</vt:lpstr>
      <vt:lpstr>Direct Speech</vt:lpstr>
      <vt:lpstr>Take a look at these examples:  What differences do you notice?</vt:lpstr>
      <vt:lpstr>Task</vt:lpstr>
      <vt:lpstr>Peer Assessment.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Katy Duncan</dc:creator>
  <cp:lastModifiedBy>Katy Duncan</cp:lastModifiedBy>
  <cp:revision>8</cp:revision>
  <dcterms:created xsi:type="dcterms:W3CDTF">2021-10-28T18:35:53Z</dcterms:created>
  <dcterms:modified xsi:type="dcterms:W3CDTF">2021-10-29T15:36:50Z</dcterms:modified>
</cp:coreProperties>
</file>