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7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592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83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658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50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173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813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8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6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53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96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12667-DA69-4476-97CC-651F061A09DC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31826-112D-43AB-89DA-8E1A26FD5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40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bbc.co.uk/newsround/5923700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86139" y="476320"/>
            <a:ext cx="9144000" cy="597107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To understand active and passive voice.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035" y="1117255"/>
            <a:ext cx="9144000" cy="165576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25556" y="3369366"/>
            <a:ext cx="1061604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What do all complete sentences need? </a:t>
            </a:r>
            <a:r>
              <a:rPr lang="en-GB" dirty="0" smtClean="0"/>
              <a:t>A capital letter, a subject, a verb and a piece of punctuation at the end. </a:t>
            </a:r>
          </a:p>
          <a:p>
            <a:endParaRPr lang="en-GB" dirty="0"/>
          </a:p>
          <a:p>
            <a:r>
              <a:rPr lang="en-GB" dirty="0" smtClean="0"/>
              <a:t>Identify the subject and verb in these sentences.</a:t>
            </a:r>
          </a:p>
          <a:p>
            <a:endParaRPr lang="en-GB" dirty="0"/>
          </a:p>
          <a:p>
            <a:r>
              <a:rPr lang="en-GB" b="1" dirty="0" smtClean="0">
                <a:solidFill>
                  <a:srgbClr val="FF0000"/>
                </a:solidFill>
              </a:rPr>
              <a:t>The happy dog barked.</a:t>
            </a:r>
          </a:p>
          <a:p>
            <a:endParaRPr lang="en-GB" b="1" dirty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FF0000"/>
                </a:solidFill>
              </a:rPr>
              <a:t>A dancer leapt athletically onto the stage. </a:t>
            </a:r>
          </a:p>
          <a:p>
            <a:endParaRPr lang="en-GB" b="1" dirty="0" smtClean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FF0000"/>
                </a:solidFill>
              </a:rPr>
              <a:t>Feeling like her lungs would burst, Mandy crossed the finishing line.  </a:t>
            </a:r>
          </a:p>
          <a:p>
            <a:endParaRPr lang="en-GB" dirty="0"/>
          </a:p>
          <a:p>
            <a:r>
              <a:rPr lang="en-GB" dirty="0" smtClean="0"/>
              <a:t> 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987915"/>
              </p:ext>
            </p:extLst>
          </p:nvPr>
        </p:nvGraphicFramePr>
        <p:xfrm>
          <a:off x="795867" y="1125400"/>
          <a:ext cx="6791476" cy="1321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5766">
                  <a:extLst>
                    <a:ext uri="{9D8B030D-6E8A-4147-A177-3AD203B41FA5}">
                      <a16:colId xmlns:a16="http://schemas.microsoft.com/office/drawing/2014/main" val="1472402719"/>
                    </a:ext>
                  </a:extLst>
                </a:gridCol>
                <a:gridCol w="5696036">
                  <a:extLst>
                    <a:ext uri="{9D8B030D-6E8A-4147-A177-3AD203B41FA5}">
                      <a16:colId xmlns:a16="http://schemas.microsoft.com/office/drawing/2014/main" val="3670204449"/>
                    </a:ext>
                  </a:extLst>
                </a:gridCol>
                <a:gridCol w="549674">
                  <a:extLst>
                    <a:ext uri="{9D8B030D-6E8A-4147-A177-3AD203B41FA5}">
                      <a16:colId xmlns:a16="http://schemas.microsoft.com/office/drawing/2014/main" val="1031819380"/>
                    </a:ext>
                  </a:extLst>
                </a:gridCol>
              </a:tblGrid>
              <a:tr h="195702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Success Criteria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6706928"/>
                  </a:ext>
                </a:extLst>
              </a:tr>
              <a:tr h="272984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Must: I can understand the features of active and passive voice. 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8080448"/>
                  </a:ext>
                </a:extLst>
              </a:tr>
              <a:tr h="258864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Should: I write sentences using the active and passive voice.  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1651269"/>
                  </a:ext>
                </a:extLst>
              </a:tr>
              <a:tr h="201443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Could: </a:t>
                      </a:r>
                      <a:r>
                        <a:rPr lang="en-US" sz="1400" dirty="0">
                          <a:effectLst/>
                        </a:rPr>
                        <a:t>I can convert a passage from the active to passive voice.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4123441"/>
                  </a:ext>
                </a:extLst>
              </a:tr>
              <a:tr h="299341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Even better if… I can explain when each is most appropriate to use.      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5131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58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808" y="285612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dirty="0" smtClean="0"/>
              <a:t>What do you notice about these two sentences?</a:t>
            </a:r>
            <a:endParaRPr lang="en-GB" sz="3200" dirty="0"/>
          </a:p>
        </p:txBody>
      </p:sp>
      <p:sp>
        <p:nvSpPr>
          <p:cNvPr id="4" name="Rectangle 3"/>
          <p:cNvSpPr/>
          <p:nvPr/>
        </p:nvSpPr>
        <p:spPr>
          <a:xfrm>
            <a:off x="632790" y="1336668"/>
            <a:ext cx="1105628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Both"/>
            </a:pPr>
            <a:r>
              <a:rPr lang="en-US" sz="3600" i="1" dirty="0" smtClean="0">
                <a:latin typeface="Arial" panose="020B0604020202020204" pitchFamily="34" charset="0"/>
                <a:ea typeface="MS Mincho"/>
              </a:rPr>
              <a:t>John </a:t>
            </a:r>
            <a:r>
              <a:rPr lang="en-US" sz="3600" i="1" dirty="0">
                <a:latin typeface="Arial" panose="020B0604020202020204" pitchFamily="34" charset="0"/>
                <a:ea typeface="MS Mincho"/>
              </a:rPr>
              <a:t>knocked a drink from his teacher's hand. </a:t>
            </a:r>
          </a:p>
          <a:p>
            <a:pPr marL="342900" indent="-342900">
              <a:buAutoNum type="arabicParenBoth"/>
            </a:pPr>
            <a:r>
              <a:rPr lang="en-US" sz="3600" i="1" dirty="0" smtClean="0">
                <a:latin typeface="Arial" panose="020B0604020202020204" pitchFamily="34" charset="0"/>
                <a:ea typeface="MS Mincho"/>
              </a:rPr>
              <a:t>A </a:t>
            </a:r>
            <a:r>
              <a:rPr lang="en-US" sz="3600" i="1" dirty="0">
                <a:latin typeface="Arial" panose="020B0604020202020204" pitchFamily="34" charset="0"/>
                <a:ea typeface="MS Mincho"/>
              </a:rPr>
              <a:t>drink was knocked from the teacher's hand by John. </a:t>
            </a:r>
            <a:endParaRPr lang="en-GB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3901439"/>
            <a:ext cx="10515600" cy="227552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Do these sentences mean the same thing?</a:t>
            </a:r>
          </a:p>
          <a:p>
            <a:pPr marL="0" indent="0">
              <a:buNone/>
            </a:pPr>
            <a:r>
              <a:rPr lang="en-GB" dirty="0" smtClean="0"/>
              <a:t>What is different about them?</a:t>
            </a:r>
          </a:p>
          <a:p>
            <a:pPr marL="0" indent="0">
              <a:buNone/>
            </a:pPr>
            <a:r>
              <a:rPr lang="en-GB" dirty="0" smtClean="0"/>
              <a:t>What/who is the subject of each sentence?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6474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670561"/>
            <a:ext cx="1161288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The first was written in the </a:t>
            </a:r>
            <a:r>
              <a:rPr lang="en-GB" i="1" dirty="0" smtClean="0"/>
              <a:t>active</a:t>
            </a:r>
            <a:r>
              <a:rPr lang="en-GB" dirty="0" smtClean="0"/>
              <a:t> voice. The second was written in the </a:t>
            </a:r>
            <a:r>
              <a:rPr lang="en-GB" i="1" dirty="0" smtClean="0"/>
              <a:t>passive</a:t>
            </a:r>
            <a:r>
              <a:rPr lang="en-GB" dirty="0" smtClean="0"/>
              <a:t> voice.</a:t>
            </a:r>
          </a:p>
          <a:p>
            <a:pPr marL="0" indent="0">
              <a:buNone/>
            </a:pPr>
            <a:r>
              <a:rPr lang="en-US" b="1" i="1" dirty="0" smtClean="0">
                <a:latin typeface="Arial" panose="020B0604020202020204" pitchFamily="34" charset="0"/>
                <a:ea typeface="MS Mincho"/>
              </a:rPr>
              <a:t>John </a:t>
            </a:r>
            <a:r>
              <a:rPr lang="en-US" b="1" i="1" dirty="0">
                <a:latin typeface="Arial" panose="020B0604020202020204" pitchFamily="34" charset="0"/>
                <a:ea typeface="MS Mincho"/>
              </a:rPr>
              <a:t>knocked a drink from his teacher's hand. </a:t>
            </a:r>
            <a:endParaRPr lang="en-US" b="1" i="1" dirty="0" smtClean="0">
              <a:latin typeface="Arial" panose="020B0604020202020204" pitchFamily="34" charset="0"/>
              <a:ea typeface="MS Mincho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ea typeface="MS Mincho"/>
              </a:rPr>
              <a:t>John is the subject of the sentence. He is the one doing the action. 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ea typeface="MS Mincho"/>
            </a:endParaRPr>
          </a:p>
          <a:p>
            <a:pPr marL="0" indent="0">
              <a:buNone/>
            </a:pPr>
            <a:r>
              <a:rPr lang="en-US" b="1" i="1" dirty="0">
                <a:latin typeface="Arial" panose="020B0604020202020204" pitchFamily="34" charset="0"/>
                <a:ea typeface="MS Mincho"/>
              </a:rPr>
              <a:t>A drink was knocked from the teacher's hand by </a:t>
            </a:r>
            <a:r>
              <a:rPr lang="en-US" b="1" i="1" dirty="0" smtClean="0">
                <a:latin typeface="Arial" panose="020B0604020202020204" pitchFamily="34" charset="0"/>
                <a:ea typeface="MS Mincho"/>
              </a:rPr>
              <a:t>John.</a:t>
            </a:r>
            <a:endParaRPr lang="en-GB" b="1" dirty="0" smtClean="0"/>
          </a:p>
          <a:p>
            <a:pPr marL="0" indent="0">
              <a:buNone/>
            </a:pPr>
            <a:r>
              <a:rPr lang="en-GB" sz="2400" dirty="0" smtClean="0"/>
              <a:t>The drink is the subject of the sentence. It is acted upon by John.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Most sentences are written in the active voice. The passive voice can be useful if you want to be impersonal or objective in a description. </a:t>
            </a:r>
          </a:p>
          <a:p>
            <a:pPr marL="0" indent="0">
              <a:buNone/>
            </a:pPr>
            <a:r>
              <a:rPr lang="en-GB" dirty="0" smtClean="0"/>
              <a:t>It is frequently used in formal writing and is highly useful for newspapers. </a:t>
            </a:r>
          </a:p>
        </p:txBody>
      </p:sp>
    </p:spTree>
    <p:extLst>
      <p:ext uri="{BB962C8B-B14F-4D97-AF65-F5344CB8AC3E}">
        <p14:creationId xmlns:p14="http://schemas.microsoft.com/office/powerpoint/2010/main" val="4231960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Read through this news article. Can you identify Active and Passive voice?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https://www.bbc.co.uk/newsround/59237005</a:t>
            </a:r>
            <a:r>
              <a:rPr lang="en-GB" dirty="0" smtClean="0"/>
              <a:t> </a:t>
            </a:r>
          </a:p>
          <a:p>
            <a:endParaRPr lang="en-GB" dirty="0"/>
          </a:p>
        </p:txBody>
      </p:sp>
      <p:pic>
        <p:nvPicPr>
          <p:cNvPr id="4" name="Picture 2" descr="Soldier November 20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120" y="2984574"/>
            <a:ext cx="6159649" cy="3464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6563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Task- to identify and change between active and passive voice.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893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000" dirty="0" err="1" smtClean="0"/>
              <a:t>Ugur</a:t>
            </a:r>
            <a:r>
              <a:rPr lang="en-GB" sz="4000" dirty="0" smtClean="0"/>
              <a:t> </a:t>
            </a:r>
            <a:r>
              <a:rPr lang="en-GB" sz="4000" dirty="0" err="1" smtClean="0"/>
              <a:t>Sahin</a:t>
            </a:r>
            <a:r>
              <a:rPr lang="en-GB" sz="4000" dirty="0" smtClean="0"/>
              <a:t> developed the Covid-19 Vaccine. </a:t>
            </a:r>
          </a:p>
          <a:p>
            <a:pPr marL="0" indent="0">
              <a:buNone/>
            </a:pPr>
            <a:endParaRPr lang="en-GB" sz="4000" dirty="0"/>
          </a:p>
          <a:p>
            <a:pPr marL="0" indent="0">
              <a:buNone/>
            </a:pPr>
            <a:r>
              <a:rPr lang="en-GB" sz="4000" dirty="0" smtClean="0"/>
              <a:t>The first English dictionary was written by Samuel Johnson.</a:t>
            </a:r>
          </a:p>
          <a:p>
            <a:pPr marL="0" indent="0">
              <a:buNone/>
            </a:pPr>
            <a:endParaRPr lang="en-GB" sz="4000" dirty="0"/>
          </a:p>
          <a:p>
            <a:pPr marL="0" indent="0">
              <a:buNone/>
            </a:pPr>
            <a:r>
              <a:rPr lang="en-GB" sz="4000" dirty="0" smtClean="0"/>
              <a:t>Malala Yousafzai attended Oxford University. </a:t>
            </a:r>
          </a:p>
          <a:p>
            <a:pPr marL="0" indent="0">
              <a:buNone/>
            </a:pPr>
            <a:endParaRPr lang="en-GB" sz="4000" dirty="0"/>
          </a:p>
          <a:p>
            <a:pPr marL="0" indent="0">
              <a:buNone/>
            </a:pPr>
            <a:r>
              <a:rPr lang="en-GB" sz="4000" dirty="0" smtClean="0"/>
              <a:t>Katherine Johnson was awarded the Presidential Medal of Honour. 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You may need to alter some of the words in a sentence to make it work, but you should keep the meaning the same. 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348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258445"/>
            <a:ext cx="10713720" cy="1325563"/>
          </a:xfrm>
        </p:spPr>
        <p:txBody>
          <a:bodyPr/>
          <a:lstStyle/>
          <a:p>
            <a:r>
              <a:rPr lang="en-GB" b="1" dirty="0" smtClean="0"/>
              <a:t>Plenary: Role play.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" y="1566545"/>
            <a:ext cx="684276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One child will be the teacher, one child will be the teacher.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teacher will be asking questions such as “Who broke the ruler?”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child will answer using the passive voice to avoid getting in trouble!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Self discipline clipart 3 » Clipart St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6535" y="1569720"/>
            <a:ext cx="38100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62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4648</TotalTime>
  <Words>422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MS Mincho</vt:lpstr>
      <vt:lpstr>Times New Roman</vt:lpstr>
      <vt:lpstr>Office Theme</vt:lpstr>
      <vt:lpstr>To understand active and passive voice. </vt:lpstr>
      <vt:lpstr>What do you notice about these two sentences?</vt:lpstr>
      <vt:lpstr>PowerPoint Presentation</vt:lpstr>
      <vt:lpstr>Read through this news article. Can you identify Active and Passive voice? </vt:lpstr>
      <vt:lpstr>Task- to identify and change between active and passive voice. </vt:lpstr>
      <vt:lpstr>Plenary: Role play.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understand active and passive voice.</dc:title>
  <dc:creator>Katy Duncan</dc:creator>
  <cp:lastModifiedBy>Katy Duncan</cp:lastModifiedBy>
  <cp:revision>14</cp:revision>
  <dcterms:created xsi:type="dcterms:W3CDTF">2021-11-11T11:44:10Z</dcterms:created>
  <dcterms:modified xsi:type="dcterms:W3CDTF">2021-11-14T17:12:27Z</dcterms:modified>
</cp:coreProperties>
</file>