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59" r:id="rId5"/>
    <p:sldId id="261" r:id="rId6"/>
    <p:sldId id="257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12" autoAdjust="0"/>
    <p:restoredTop sz="94660"/>
  </p:normalViewPr>
  <p:slideViewPr>
    <p:cSldViewPr snapToGrid="0">
      <p:cViewPr varScale="1">
        <p:scale>
          <a:sx n="44" d="100"/>
          <a:sy n="44" d="100"/>
        </p:scale>
        <p:origin x="62" y="7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74C70-132D-4F3C-A8F5-D0E2E911F0B0}" type="datetimeFigureOut">
              <a:rPr lang="en-GB" smtClean="0"/>
              <a:t>11/11/2021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F70DF-2D80-4389-90FE-AF1141983A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6736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74C70-132D-4F3C-A8F5-D0E2E911F0B0}" type="datetimeFigureOut">
              <a:rPr lang="en-GB" smtClean="0"/>
              <a:t>11/11/2021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F70DF-2D80-4389-90FE-AF1141983A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4248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74C70-132D-4F3C-A8F5-D0E2E911F0B0}" type="datetimeFigureOut">
              <a:rPr lang="en-GB" smtClean="0"/>
              <a:t>11/11/2021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F70DF-2D80-4389-90FE-AF1141983A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4001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74C70-132D-4F3C-A8F5-D0E2E911F0B0}" type="datetimeFigureOut">
              <a:rPr lang="en-GB" smtClean="0"/>
              <a:t>11/11/2021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F70DF-2D80-4389-90FE-AF1141983A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8800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74C70-132D-4F3C-A8F5-D0E2E911F0B0}" type="datetimeFigureOut">
              <a:rPr lang="en-GB" smtClean="0"/>
              <a:t>11/11/2021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F70DF-2D80-4389-90FE-AF1141983A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5762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74C70-132D-4F3C-A8F5-D0E2E911F0B0}" type="datetimeFigureOut">
              <a:rPr lang="en-GB" smtClean="0"/>
              <a:t>11/11/2021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F70DF-2D80-4389-90FE-AF1141983A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0368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74C70-132D-4F3C-A8F5-D0E2E911F0B0}" type="datetimeFigureOut">
              <a:rPr lang="en-GB" smtClean="0"/>
              <a:t>11/11/2021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F70DF-2D80-4389-90FE-AF1141983A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0330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74C70-132D-4F3C-A8F5-D0E2E911F0B0}" type="datetimeFigureOut">
              <a:rPr lang="en-GB" smtClean="0"/>
              <a:t>11/11/2021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F70DF-2D80-4389-90FE-AF1141983A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3979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74C70-132D-4F3C-A8F5-D0E2E911F0B0}" type="datetimeFigureOut">
              <a:rPr lang="en-GB" smtClean="0"/>
              <a:t>11/11/2021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F70DF-2D80-4389-90FE-AF1141983A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2476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74C70-132D-4F3C-A8F5-D0E2E911F0B0}" type="datetimeFigureOut">
              <a:rPr lang="en-GB" smtClean="0"/>
              <a:t>11/11/2021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F70DF-2D80-4389-90FE-AF1141983A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5489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74C70-132D-4F3C-A8F5-D0E2E911F0B0}" type="datetimeFigureOut">
              <a:rPr lang="en-GB" smtClean="0"/>
              <a:t>11/11/2021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F70DF-2D80-4389-90FE-AF1141983A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4246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74C70-132D-4F3C-A8F5-D0E2E911F0B0}" type="datetimeFigureOut">
              <a:rPr lang="en-GB" smtClean="0"/>
              <a:t>11/11/2021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0F70DF-2D80-4389-90FE-AF1141983A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1773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3271" y="375557"/>
            <a:ext cx="10118271" cy="881743"/>
          </a:xfrm>
        </p:spPr>
        <p:txBody>
          <a:bodyPr>
            <a:normAutofit/>
          </a:bodyPr>
          <a:lstStyle/>
          <a:p>
            <a:r>
              <a:rPr lang="en-GB" sz="4400" b="1" dirty="0" smtClean="0"/>
              <a:t>LO: To understand how to use semi-colons</a:t>
            </a:r>
            <a:r>
              <a:rPr lang="en-GB" sz="4400" dirty="0" smtClean="0"/>
              <a:t>. </a:t>
            </a:r>
            <a:endParaRPr lang="en-GB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6558" y="1446666"/>
            <a:ext cx="10268996" cy="1655762"/>
          </a:xfrm>
        </p:spPr>
        <p:txBody>
          <a:bodyPr>
            <a:normAutofit/>
          </a:bodyPr>
          <a:lstStyle/>
          <a:p>
            <a:endParaRPr lang="en-GB" sz="32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179087"/>
              </p:ext>
            </p:extLst>
          </p:nvPr>
        </p:nvGraphicFramePr>
        <p:xfrm>
          <a:off x="914399" y="1558266"/>
          <a:ext cx="5679831" cy="15171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6630">
                  <a:extLst>
                    <a:ext uri="{9D8B030D-6E8A-4147-A177-3AD203B41FA5}">
                      <a16:colId xmlns:a16="http://schemas.microsoft.com/office/drawing/2014/main" val="1787047451"/>
                    </a:ext>
                  </a:extLst>
                </a:gridCol>
                <a:gridCol w="5183201">
                  <a:extLst>
                    <a:ext uri="{9D8B030D-6E8A-4147-A177-3AD203B41FA5}">
                      <a16:colId xmlns:a16="http://schemas.microsoft.com/office/drawing/2014/main" val="593365576"/>
                    </a:ext>
                  </a:extLst>
                </a:gridCol>
              </a:tblGrid>
              <a:tr h="276089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P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Success Criteria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96259005"/>
                  </a:ext>
                </a:extLst>
              </a:tr>
              <a:tr h="385116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400">
                          <a:effectLst/>
                        </a:rPr>
                        <a:t>Must: I can use semicolons to join two related clauses.  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09408500"/>
                  </a:ext>
                </a:extLst>
              </a:tr>
              <a:tr h="365196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400">
                          <a:effectLst/>
                        </a:rPr>
                        <a:t>Should: I can use semicolons to punctuate a descriptive list.    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17651159"/>
                  </a:ext>
                </a:extLst>
              </a:tr>
              <a:tr h="422300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Even better if… I can use my best judgement about when to use a semicolon. 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37739590"/>
                  </a:ext>
                </a:extLst>
              </a:tr>
            </a:tbl>
          </a:graphicData>
        </a:graphic>
      </p:graphicFrame>
      <p:sp>
        <p:nvSpPr>
          <p:cNvPr id="5" name="AutoShape 2" descr="How to use a semicolon | Sentence firs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1339" y="1914158"/>
            <a:ext cx="3256817" cy="4348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1477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285514" cy="598261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There are a few rules to remember when using semicolons.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9985" y="1727653"/>
            <a:ext cx="11163300" cy="360048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smtClean="0"/>
              <a:t>Rule 1. We can use semicolons to join two related independent clauses. Each one should make sense as a complete sentence on their own.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>
                <a:latin typeface="Comic Sans MS" panose="030F0702030302020204" pitchFamily="66" charset="0"/>
              </a:rPr>
              <a:t>It was now snowing hard. Rob wondered how he would get home. </a:t>
            </a:r>
          </a:p>
          <a:p>
            <a:pPr marL="0" indent="0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dirty="0" smtClean="0">
                <a:latin typeface="Calibri" panose="020F0502020204030204" pitchFamily="34" charset="0"/>
                <a:cs typeface="Calibri" panose="020F0502020204030204" pitchFamily="34" charset="0"/>
              </a:rPr>
              <a:t>Semicolons should replace and conjunctions. </a:t>
            </a:r>
            <a:endParaRPr lang="en-GB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GB" dirty="0" smtClean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GB" dirty="0" smtClean="0"/>
              <a:t> </a:t>
            </a:r>
            <a:r>
              <a:rPr lang="en-GB" dirty="0" smtClean="0">
                <a:latin typeface="Comic Sans MS" panose="030F0702030302020204" pitchFamily="66" charset="0"/>
              </a:rPr>
              <a:t>It was now snowing hard; Rob wondered how he would get home. 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1143000" y="5802923"/>
            <a:ext cx="91532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>
                <a:solidFill>
                  <a:srgbClr val="FF0000"/>
                </a:solidFill>
              </a:rPr>
              <a:t>The two clauses must have a common theme or idea. </a:t>
            </a:r>
            <a:endParaRPr lang="en-GB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2914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7774" y="308113"/>
            <a:ext cx="10515600" cy="482524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b="1" dirty="0" smtClean="0"/>
              <a:t>With </a:t>
            </a:r>
            <a:r>
              <a:rPr lang="en-GB" b="1" dirty="0"/>
              <a:t>the five sentences below, use rule 1 to help you place the semi-colon</a:t>
            </a:r>
            <a:r>
              <a:rPr lang="en-GB" b="1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The </a:t>
            </a:r>
            <a:r>
              <a:rPr lang="en-GB" dirty="0"/>
              <a:t>rabbit had been sadly neglected it was in an awful state.</a:t>
            </a:r>
            <a:br>
              <a:rPr lang="en-GB" dirty="0"/>
            </a:b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John </a:t>
            </a:r>
            <a:r>
              <a:rPr lang="en-GB" dirty="0"/>
              <a:t>opened the drawer it was empty.</a:t>
            </a:r>
            <a:br>
              <a:rPr lang="en-GB" dirty="0"/>
            </a:b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The </a:t>
            </a:r>
            <a:r>
              <a:rPr lang="en-GB" dirty="0"/>
              <a:t>wedding invitations have all been sent out two hundred guests are expected.</a:t>
            </a:r>
            <a:br>
              <a:rPr lang="en-GB" dirty="0"/>
            </a:b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Tom </a:t>
            </a:r>
            <a:r>
              <a:rPr lang="en-GB" dirty="0"/>
              <a:t>was very clever and worked hard he deserved to pass all his </a:t>
            </a:r>
            <a:r>
              <a:rPr lang="en-GB" dirty="0" err="1"/>
              <a:t>Sats</a:t>
            </a:r>
            <a:r>
              <a:rPr lang="en-GB" dirty="0"/>
              <a:t>.</a:t>
            </a:r>
            <a:br>
              <a:rPr lang="en-GB" dirty="0"/>
            </a:br>
            <a:endParaRPr lang="en-GB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Sally’s </a:t>
            </a:r>
            <a:r>
              <a:rPr lang="en-GB" dirty="0"/>
              <a:t>birthday is in November John’s is in September.</a:t>
            </a:r>
          </a:p>
        </p:txBody>
      </p:sp>
    </p:spTree>
    <p:extLst>
      <p:ext uri="{BB962C8B-B14F-4D97-AF65-F5344CB8AC3E}">
        <p14:creationId xmlns:p14="http://schemas.microsoft.com/office/powerpoint/2010/main" val="3508287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4461"/>
            <a:ext cx="10515600" cy="5272502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Rule 2. You can use semicolons to separate items in a complex list.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sz="2000" dirty="0" smtClean="0"/>
              <a:t>If each item in the list is a phrase, or contains punctuation then semicolons should be used in place of commas. 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sz="2000" dirty="0" smtClean="0"/>
              <a:t>Example</a:t>
            </a:r>
            <a:r>
              <a:rPr lang="en-GB" sz="2000" dirty="0"/>
              <a:t>:            </a:t>
            </a:r>
            <a:endParaRPr lang="en-GB" sz="2000" dirty="0" smtClean="0"/>
          </a:p>
          <a:p>
            <a:pPr marL="0" indent="0">
              <a:buNone/>
            </a:pPr>
            <a:r>
              <a:rPr lang="en-GB" sz="2000" dirty="0" smtClean="0"/>
              <a:t>(</a:t>
            </a:r>
            <a:r>
              <a:rPr lang="en-GB" sz="2000" dirty="0"/>
              <a:t>Before) At the circus we saw a clown, a lion, a fire eater and an eight year old acrobat.</a:t>
            </a:r>
            <a:r>
              <a:rPr lang="en-GB" sz="2000" dirty="0" smtClean="0"/>
              <a:t/>
            </a:r>
            <a:br>
              <a:rPr lang="en-GB" sz="2000" dirty="0" smtClean="0"/>
            </a:br>
            <a:r>
              <a:rPr lang="en-GB" sz="2000" dirty="0"/>
              <a:t>                           </a:t>
            </a:r>
            <a:endParaRPr lang="en-GB" sz="2000" dirty="0" smtClean="0"/>
          </a:p>
          <a:p>
            <a:pPr marL="0" indent="0">
              <a:buNone/>
            </a:pPr>
            <a:r>
              <a:rPr lang="en-GB" sz="2000" dirty="0" smtClean="0"/>
              <a:t>(</a:t>
            </a:r>
            <a:r>
              <a:rPr lang="en-GB" sz="2000" dirty="0"/>
              <a:t>After) At the circus we saw a clown juggling with swords and daggers; a lion </a:t>
            </a:r>
            <a:r>
              <a:rPr lang="en-GB" sz="2000" dirty="0" smtClean="0"/>
              <a:t/>
            </a:r>
            <a:br>
              <a:rPr lang="en-GB" sz="2000" dirty="0" smtClean="0"/>
            </a:br>
            <a:r>
              <a:rPr lang="en-GB" sz="2000" dirty="0"/>
              <a:t>                           who stood on a ball; a fire eater with flashing eyes; and an eight year old acrobat.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9504939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2369" y="365125"/>
            <a:ext cx="11183816" cy="1325563"/>
          </a:xfrm>
        </p:spPr>
        <p:txBody>
          <a:bodyPr/>
          <a:lstStyle/>
          <a:p>
            <a:r>
              <a:rPr lang="en-GB" dirty="0" smtClean="0"/>
              <a:t>Show me how to punctuate these example lists.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The band’s world tour will stop in Paris, France  Seoul, Korea  Stockholm, Sweden  Rio de Janeiro, Brazil and Lagos, Nigeria.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The special effects for the show will include giant holograms that dance to the music giant balloons which will float over the arena  a laser show in the colours of each country and a huge firework display.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9911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7523" y="242032"/>
            <a:ext cx="10515600" cy="2290152"/>
          </a:xfrm>
        </p:spPr>
        <p:txBody>
          <a:bodyPr>
            <a:normAutofit/>
          </a:bodyPr>
          <a:lstStyle/>
          <a:p>
            <a:r>
              <a:rPr lang="en-GB" sz="3200" b="1" dirty="0" smtClean="0"/>
              <a:t>Rule 3: Semicolons should be used sparingly. They do not belong in every sentence!</a:t>
            </a:r>
            <a:r>
              <a:rPr lang="en-GB" sz="3200" dirty="0" smtClean="0"/>
              <a:t/>
            </a:r>
            <a:br>
              <a:rPr lang="en-GB" sz="3200" dirty="0" smtClean="0"/>
            </a:br>
            <a:r>
              <a:rPr lang="en-GB" sz="3200" dirty="0" smtClean="0"/>
              <a:t/>
            </a:r>
            <a:br>
              <a:rPr lang="en-GB" sz="3200" dirty="0" smtClean="0"/>
            </a:br>
            <a:r>
              <a:rPr lang="en-GB" sz="3200" dirty="0" smtClean="0"/>
              <a:t>Task:  Complete the example questions, then to write your own sentences using semicolons. </a:t>
            </a:r>
            <a:endParaRPr lang="en-GB" sz="3200" dirty="0"/>
          </a:p>
        </p:txBody>
      </p:sp>
      <p:pic>
        <p:nvPicPr>
          <p:cNvPr id="2050" name="Picture 2" descr="Winners Wednesday | Neely&amp;#39;s New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1322" y="2764012"/>
            <a:ext cx="7419487" cy="3918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91117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Plenary: To correctly punctuate these sentences. Do they need a semicolon?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I have a big test tomorrow I cant go out tonight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I need to study hard until I know all of the answers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My mum brought me some pens pencils rubbers and notebooks to help me get ready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To be prepared I will go to bed early make sure I have all of my clothes ready eat a healthy breakfast and go for a walk to get fresh air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83667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4156</TotalTime>
  <Words>379</Words>
  <Application>Microsoft Office PowerPoint</Application>
  <PresentationFormat>Widescreen</PresentationFormat>
  <Paragraphs>47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Comic Sans MS</vt:lpstr>
      <vt:lpstr>Times New Roman</vt:lpstr>
      <vt:lpstr>Office Theme</vt:lpstr>
      <vt:lpstr>LO: To understand how to use semi-colons. </vt:lpstr>
      <vt:lpstr>There are a few rules to remember when using semicolons. </vt:lpstr>
      <vt:lpstr>PowerPoint Presentation</vt:lpstr>
      <vt:lpstr>PowerPoint Presentation</vt:lpstr>
      <vt:lpstr>Show me how to punctuate these example lists.</vt:lpstr>
      <vt:lpstr>Rule 3: Semicolons should be used sparingly. They do not belong in every sentence!  Task:  Complete the example questions, then to write your own sentences using semicolons. </vt:lpstr>
      <vt:lpstr>Plenary: To correctly punctuate these sentences. Do they need a semicolon?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LO: To understand how to use semi-colons.</dc:title>
  <dc:creator>Katy Duncan</dc:creator>
  <cp:lastModifiedBy>Katy Duncan</cp:lastModifiedBy>
  <cp:revision>21</cp:revision>
  <dcterms:created xsi:type="dcterms:W3CDTF">2021-11-11T19:57:45Z</dcterms:created>
  <dcterms:modified xsi:type="dcterms:W3CDTF">2021-11-14T17:14:18Z</dcterms:modified>
</cp:coreProperties>
</file>