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59" r:id="rId5"/>
    <p:sldId id="263"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43" d="100"/>
          <a:sy n="43" d="100"/>
        </p:scale>
        <p:origin x="77" y="73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47502E3E-1E39-4188-B854-40653E641A5B}" type="datetimeFigureOut">
              <a:rPr lang="en-GB" smtClean="0"/>
              <a:t>11/11/2021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2522C18-D990-462F-A315-701E023549EF}" type="slidenum">
              <a:rPr lang="en-GB" smtClean="0"/>
              <a:t>‹#›</a:t>
            </a:fld>
            <a:endParaRPr lang="en-GB"/>
          </a:p>
        </p:txBody>
      </p:sp>
    </p:spTree>
    <p:extLst>
      <p:ext uri="{BB962C8B-B14F-4D97-AF65-F5344CB8AC3E}">
        <p14:creationId xmlns:p14="http://schemas.microsoft.com/office/powerpoint/2010/main" val="2179356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7502E3E-1E39-4188-B854-40653E641A5B}" type="datetimeFigureOut">
              <a:rPr lang="en-GB" smtClean="0"/>
              <a:t>11/11/2021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2522C18-D990-462F-A315-701E023549EF}" type="slidenum">
              <a:rPr lang="en-GB" smtClean="0"/>
              <a:t>‹#›</a:t>
            </a:fld>
            <a:endParaRPr lang="en-GB"/>
          </a:p>
        </p:txBody>
      </p:sp>
    </p:spTree>
    <p:extLst>
      <p:ext uri="{BB962C8B-B14F-4D97-AF65-F5344CB8AC3E}">
        <p14:creationId xmlns:p14="http://schemas.microsoft.com/office/powerpoint/2010/main" val="37835623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7502E3E-1E39-4188-B854-40653E641A5B}" type="datetimeFigureOut">
              <a:rPr lang="en-GB" smtClean="0"/>
              <a:t>11/11/2021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2522C18-D990-462F-A315-701E023549EF}" type="slidenum">
              <a:rPr lang="en-GB" smtClean="0"/>
              <a:t>‹#›</a:t>
            </a:fld>
            <a:endParaRPr lang="en-GB"/>
          </a:p>
        </p:txBody>
      </p:sp>
    </p:spTree>
    <p:extLst>
      <p:ext uri="{BB962C8B-B14F-4D97-AF65-F5344CB8AC3E}">
        <p14:creationId xmlns:p14="http://schemas.microsoft.com/office/powerpoint/2010/main" val="40234371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7502E3E-1E39-4188-B854-40653E641A5B}" type="datetimeFigureOut">
              <a:rPr lang="en-GB" smtClean="0"/>
              <a:t>11/11/2021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2522C18-D990-462F-A315-701E023549EF}" type="slidenum">
              <a:rPr lang="en-GB" smtClean="0"/>
              <a:t>‹#›</a:t>
            </a:fld>
            <a:endParaRPr lang="en-GB"/>
          </a:p>
        </p:txBody>
      </p:sp>
    </p:spTree>
    <p:extLst>
      <p:ext uri="{BB962C8B-B14F-4D97-AF65-F5344CB8AC3E}">
        <p14:creationId xmlns:p14="http://schemas.microsoft.com/office/powerpoint/2010/main" val="35837429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7502E3E-1E39-4188-B854-40653E641A5B}" type="datetimeFigureOut">
              <a:rPr lang="en-GB" smtClean="0"/>
              <a:t>11/11/2021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2522C18-D990-462F-A315-701E023549EF}" type="slidenum">
              <a:rPr lang="en-GB" smtClean="0"/>
              <a:t>‹#›</a:t>
            </a:fld>
            <a:endParaRPr lang="en-GB"/>
          </a:p>
        </p:txBody>
      </p:sp>
    </p:spTree>
    <p:extLst>
      <p:ext uri="{BB962C8B-B14F-4D97-AF65-F5344CB8AC3E}">
        <p14:creationId xmlns:p14="http://schemas.microsoft.com/office/powerpoint/2010/main" val="16948983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47502E3E-1E39-4188-B854-40653E641A5B}" type="datetimeFigureOut">
              <a:rPr lang="en-GB" smtClean="0"/>
              <a:t>11/11/2021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2522C18-D990-462F-A315-701E023549EF}" type="slidenum">
              <a:rPr lang="en-GB" smtClean="0"/>
              <a:t>‹#›</a:t>
            </a:fld>
            <a:endParaRPr lang="en-GB"/>
          </a:p>
        </p:txBody>
      </p:sp>
    </p:spTree>
    <p:extLst>
      <p:ext uri="{BB962C8B-B14F-4D97-AF65-F5344CB8AC3E}">
        <p14:creationId xmlns:p14="http://schemas.microsoft.com/office/powerpoint/2010/main" val="23779762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47502E3E-1E39-4188-B854-40653E641A5B}" type="datetimeFigureOut">
              <a:rPr lang="en-GB" smtClean="0"/>
              <a:t>11/11/2021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2522C18-D990-462F-A315-701E023549EF}" type="slidenum">
              <a:rPr lang="en-GB" smtClean="0"/>
              <a:t>‹#›</a:t>
            </a:fld>
            <a:endParaRPr lang="en-GB"/>
          </a:p>
        </p:txBody>
      </p:sp>
    </p:spTree>
    <p:extLst>
      <p:ext uri="{BB962C8B-B14F-4D97-AF65-F5344CB8AC3E}">
        <p14:creationId xmlns:p14="http://schemas.microsoft.com/office/powerpoint/2010/main" val="23294978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47502E3E-1E39-4188-B854-40653E641A5B}" type="datetimeFigureOut">
              <a:rPr lang="en-GB" smtClean="0"/>
              <a:t>11/11/2021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2522C18-D990-462F-A315-701E023549EF}" type="slidenum">
              <a:rPr lang="en-GB" smtClean="0"/>
              <a:t>‹#›</a:t>
            </a:fld>
            <a:endParaRPr lang="en-GB"/>
          </a:p>
        </p:txBody>
      </p:sp>
    </p:spTree>
    <p:extLst>
      <p:ext uri="{BB962C8B-B14F-4D97-AF65-F5344CB8AC3E}">
        <p14:creationId xmlns:p14="http://schemas.microsoft.com/office/powerpoint/2010/main" val="21971464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502E3E-1E39-4188-B854-40653E641A5B}" type="datetimeFigureOut">
              <a:rPr lang="en-GB" smtClean="0"/>
              <a:t>11/11/2021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2522C18-D990-462F-A315-701E023549EF}" type="slidenum">
              <a:rPr lang="en-GB" smtClean="0"/>
              <a:t>‹#›</a:t>
            </a:fld>
            <a:endParaRPr lang="en-GB"/>
          </a:p>
        </p:txBody>
      </p:sp>
    </p:spTree>
    <p:extLst>
      <p:ext uri="{BB962C8B-B14F-4D97-AF65-F5344CB8AC3E}">
        <p14:creationId xmlns:p14="http://schemas.microsoft.com/office/powerpoint/2010/main" val="16631255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7502E3E-1E39-4188-B854-40653E641A5B}" type="datetimeFigureOut">
              <a:rPr lang="en-GB" smtClean="0"/>
              <a:t>11/11/2021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2522C18-D990-462F-A315-701E023549EF}" type="slidenum">
              <a:rPr lang="en-GB" smtClean="0"/>
              <a:t>‹#›</a:t>
            </a:fld>
            <a:endParaRPr lang="en-GB"/>
          </a:p>
        </p:txBody>
      </p:sp>
    </p:spTree>
    <p:extLst>
      <p:ext uri="{BB962C8B-B14F-4D97-AF65-F5344CB8AC3E}">
        <p14:creationId xmlns:p14="http://schemas.microsoft.com/office/powerpoint/2010/main" val="16833437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7502E3E-1E39-4188-B854-40653E641A5B}" type="datetimeFigureOut">
              <a:rPr lang="en-GB" smtClean="0"/>
              <a:t>11/11/2021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2522C18-D990-462F-A315-701E023549EF}" type="slidenum">
              <a:rPr lang="en-GB" smtClean="0"/>
              <a:t>‹#›</a:t>
            </a:fld>
            <a:endParaRPr lang="en-GB"/>
          </a:p>
        </p:txBody>
      </p:sp>
    </p:spTree>
    <p:extLst>
      <p:ext uri="{BB962C8B-B14F-4D97-AF65-F5344CB8AC3E}">
        <p14:creationId xmlns:p14="http://schemas.microsoft.com/office/powerpoint/2010/main" val="13753648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502E3E-1E39-4188-B854-40653E641A5B}" type="datetimeFigureOut">
              <a:rPr lang="en-GB" smtClean="0"/>
              <a:t>11/11/2021</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2522C18-D990-462F-A315-701E023549EF}" type="slidenum">
              <a:rPr lang="en-GB" smtClean="0"/>
              <a:t>‹#›</a:t>
            </a:fld>
            <a:endParaRPr lang="en-GB"/>
          </a:p>
        </p:txBody>
      </p:sp>
    </p:spTree>
    <p:extLst>
      <p:ext uri="{BB962C8B-B14F-4D97-AF65-F5344CB8AC3E}">
        <p14:creationId xmlns:p14="http://schemas.microsoft.com/office/powerpoint/2010/main" val="13068556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www.bbc.co.uk/bitesize/topics/z2yycdm/articles/z2gk9qt"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7223" y="0"/>
            <a:ext cx="9144000" cy="860612"/>
          </a:xfrm>
        </p:spPr>
        <p:txBody>
          <a:bodyPr>
            <a:normAutofit/>
          </a:bodyPr>
          <a:lstStyle/>
          <a:p>
            <a:r>
              <a:rPr lang="en-GB" sz="3600" dirty="0" smtClean="0"/>
              <a:t>To identify features of a newspaper article. </a:t>
            </a:r>
            <a:endParaRPr lang="en-GB" sz="3600" dirty="0"/>
          </a:p>
        </p:txBody>
      </p:sp>
      <p:graphicFrame>
        <p:nvGraphicFramePr>
          <p:cNvPr id="4" name="Table 3"/>
          <p:cNvGraphicFramePr>
            <a:graphicFrameLocks noGrp="1"/>
          </p:cNvGraphicFramePr>
          <p:nvPr>
            <p:extLst>
              <p:ext uri="{D42A27DB-BD31-4B8C-83A1-F6EECF244321}">
                <p14:modId xmlns:p14="http://schemas.microsoft.com/office/powerpoint/2010/main" val="2293900935"/>
              </p:ext>
            </p:extLst>
          </p:nvPr>
        </p:nvGraphicFramePr>
        <p:xfrm>
          <a:off x="502023" y="968188"/>
          <a:ext cx="7100046" cy="1953567"/>
        </p:xfrm>
        <a:graphic>
          <a:graphicData uri="http://schemas.openxmlformats.org/drawingml/2006/table">
            <a:tbl>
              <a:tblPr firstRow="1" firstCol="1" bandRow="1">
                <a:tableStyleId>{5C22544A-7EE6-4342-B048-85BDC9FD1C3A}</a:tableStyleId>
              </a:tblPr>
              <a:tblGrid>
                <a:gridCol w="570564">
                  <a:extLst>
                    <a:ext uri="{9D8B030D-6E8A-4147-A177-3AD203B41FA5}">
                      <a16:colId xmlns:a16="http://schemas.microsoft.com/office/drawing/2014/main" val="210336389"/>
                    </a:ext>
                  </a:extLst>
                </a:gridCol>
                <a:gridCol w="5954834">
                  <a:extLst>
                    <a:ext uri="{9D8B030D-6E8A-4147-A177-3AD203B41FA5}">
                      <a16:colId xmlns:a16="http://schemas.microsoft.com/office/drawing/2014/main" val="2957738231"/>
                    </a:ext>
                  </a:extLst>
                </a:gridCol>
                <a:gridCol w="574648">
                  <a:extLst>
                    <a:ext uri="{9D8B030D-6E8A-4147-A177-3AD203B41FA5}">
                      <a16:colId xmlns:a16="http://schemas.microsoft.com/office/drawing/2014/main" val="904039548"/>
                    </a:ext>
                  </a:extLst>
                </a:gridCol>
              </a:tblGrid>
              <a:tr h="261894">
                <a:tc>
                  <a:txBody>
                    <a:bodyPr/>
                    <a:lstStyle/>
                    <a:p>
                      <a:pPr marR="88900">
                        <a:lnSpc>
                          <a:spcPct val="115000"/>
                        </a:lnSpc>
                        <a:spcAft>
                          <a:spcPts val="0"/>
                        </a:spcAft>
                      </a:pPr>
                      <a:r>
                        <a:rPr lang="en-GB" sz="1600">
                          <a:effectLst/>
                        </a:rPr>
                        <a:t>P</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R="88900">
                        <a:lnSpc>
                          <a:spcPct val="115000"/>
                        </a:lnSpc>
                        <a:spcAft>
                          <a:spcPts val="0"/>
                        </a:spcAft>
                      </a:pPr>
                      <a:r>
                        <a:rPr lang="en-GB" sz="1600" dirty="0">
                          <a:effectLst/>
                        </a:rPr>
                        <a:t>Success Criteria</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R="88900">
                        <a:lnSpc>
                          <a:spcPct val="115000"/>
                        </a:lnSpc>
                        <a:spcAft>
                          <a:spcPts val="0"/>
                        </a:spcAft>
                      </a:pPr>
                      <a:r>
                        <a:rPr lang="en-GB" sz="800">
                          <a:effectLst/>
                        </a:rPr>
                        <a:t>T</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39759140"/>
                  </a:ext>
                </a:extLst>
              </a:tr>
              <a:tr h="365314">
                <a:tc>
                  <a:txBody>
                    <a:bodyPr/>
                    <a:lstStyle/>
                    <a:p>
                      <a:pPr marR="88900">
                        <a:lnSpc>
                          <a:spcPct val="115000"/>
                        </a:lnSpc>
                        <a:spcAft>
                          <a:spcPts val="0"/>
                        </a:spcAft>
                      </a:pPr>
                      <a:r>
                        <a:rPr lang="en-GB" sz="1600">
                          <a:effectLst/>
                        </a:rPr>
                        <a:t> </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R="88900">
                        <a:lnSpc>
                          <a:spcPct val="115000"/>
                        </a:lnSpc>
                        <a:spcBef>
                          <a:spcPts val="200"/>
                        </a:spcBef>
                        <a:spcAft>
                          <a:spcPts val="200"/>
                        </a:spcAft>
                      </a:pPr>
                      <a:r>
                        <a:rPr lang="en-US" sz="1600">
                          <a:effectLst/>
                        </a:rPr>
                        <a:t>Must: I can identify differences in style between news articles.  </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R="88900">
                        <a:lnSpc>
                          <a:spcPct val="115000"/>
                        </a:lnSpc>
                        <a:spcAft>
                          <a:spcPts val="0"/>
                        </a:spcAft>
                      </a:pPr>
                      <a:r>
                        <a:rPr lang="en-GB" sz="800">
                          <a:effectLst/>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83922175"/>
                  </a:ext>
                </a:extLst>
              </a:tr>
              <a:tr h="346419">
                <a:tc>
                  <a:txBody>
                    <a:bodyPr/>
                    <a:lstStyle/>
                    <a:p>
                      <a:pPr marR="88900">
                        <a:lnSpc>
                          <a:spcPct val="115000"/>
                        </a:lnSpc>
                        <a:spcAft>
                          <a:spcPts val="0"/>
                        </a:spcAft>
                      </a:pPr>
                      <a:r>
                        <a:rPr lang="en-GB" sz="1600">
                          <a:effectLst/>
                        </a:rPr>
                        <a:t> </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R="88900">
                        <a:lnSpc>
                          <a:spcPct val="115000"/>
                        </a:lnSpc>
                        <a:spcBef>
                          <a:spcPts val="200"/>
                        </a:spcBef>
                        <a:spcAft>
                          <a:spcPts val="200"/>
                        </a:spcAft>
                      </a:pPr>
                      <a:r>
                        <a:rPr lang="en-US" sz="1600">
                          <a:effectLst/>
                        </a:rPr>
                        <a:t>Should: I can discuss news articles.    </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R="88900">
                        <a:lnSpc>
                          <a:spcPct val="115000"/>
                        </a:lnSpc>
                        <a:spcAft>
                          <a:spcPts val="0"/>
                        </a:spcAft>
                      </a:pPr>
                      <a:r>
                        <a:rPr lang="en-GB" sz="800">
                          <a:effectLst/>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02943267"/>
                  </a:ext>
                </a:extLst>
              </a:tr>
              <a:tr h="472516">
                <a:tc>
                  <a:txBody>
                    <a:bodyPr/>
                    <a:lstStyle/>
                    <a:p>
                      <a:pPr marR="88900">
                        <a:lnSpc>
                          <a:spcPct val="115000"/>
                        </a:lnSpc>
                        <a:spcAft>
                          <a:spcPts val="0"/>
                        </a:spcAft>
                      </a:pPr>
                      <a:r>
                        <a:rPr lang="en-GB" sz="1600">
                          <a:effectLst/>
                        </a:rPr>
                        <a:t> </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n-GB" sz="1600">
                          <a:effectLst/>
                        </a:rPr>
                        <a:t>Could: </a:t>
                      </a:r>
                      <a:r>
                        <a:rPr lang="en-US" sz="1600">
                          <a:effectLst/>
                        </a:rPr>
                        <a:t>I can explain my opinion on if news reports should be formal or informal.    </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R="88900">
                        <a:lnSpc>
                          <a:spcPct val="115000"/>
                        </a:lnSpc>
                        <a:spcAft>
                          <a:spcPts val="0"/>
                        </a:spcAft>
                      </a:pPr>
                      <a:r>
                        <a:rPr lang="en-GB" sz="800">
                          <a:effectLst/>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20058327"/>
                  </a:ext>
                </a:extLst>
              </a:tr>
              <a:tr h="400586">
                <a:tc>
                  <a:txBody>
                    <a:bodyPr/>
                    <a:lstStyle/>
                    <a:p>
                      <a:pPr marR="88900">
                        <a:lnSpc>
                          <a:spcPct val="115000"/>
                        </a:lnSpc>
                        <a:spcAft>
                          <a:spcPts val="0"/>
                        </a:spcAft>
                      </a:pPr>
                      <a:r>
                        <a:rPr lang="en-GB" sz="1600">
                          <a:effectLst/>
                        </a:rPr>
                        <a:t> </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n-GB" sz="1600" dirty="0">
                          <a:effectLst/>
                        </a:rPr>
                        <a:t>Even better if… I can model respectful discussion behaviour in class.        </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R="88900">
                        <a:lnSpc>
                          <a:spcPct val="115000"/>
                        </a:lnSpc>
                        <a:spcAft>
                          <a:spcPts val="0"/>
                        </a:spcAft>
                      </a:pPr>
                      <a:r>
                        <a:rPr lang="en-GB" sz="800" dirty="0">
                          <a:effectLst/>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5789479"/>
                  </a:ext>
                </a:extLst>
              </a:tr>
            </a:tbl>
          </a:graphicData>
        </a:graphic>
      </p:graphicFrame>
      <p:sp>
        <p:nvSpPr>
          <p:cNvPr id="5" name="TextBox 4"/>
          <p:cNvSpPr txBox="1"/>
          <p:nvPr/>
        </p:nvSpPr>
        <p:spPr>
          <a:xfrm>
            <a:off x="663388" y="4105835"/>
            <a:ext cx="11214032" cy="1169551"/>
          </a:xfrm>
          <a:prstGeom prst="rect">
            <a:avLst/>
          </a:prstGeom>
          <a:noFill/>
        </p:spPr>
        <p:txBody>
          <a:bodyPr wrap="none" rtlCol="0">
            <a:spAutoFit/>
          </a:bodyPr>
          <a:lstStyle/>
          <a:p>
            <a:r>
              <a:rPr lang="en-GB" sz="2800" dirty="0" smtClean="0"/>
              <a:t>The dark grey clouds rolled overhead; Doug wondered what to have for tea</a:t>
            </a:r>
            <a:r>
              <a:rPr lang="en-GB" dirty="0" smtClean="0"/>
              <a:t>. </a:t>
            </a:r>
          </a:p>
          <a:p>
            <a:endParaRPr lang="en-GB" dirty="0"/>
          </a:p>
          <a:p>
            <a:r>
              <a:rPr lang="en-GB" sz="2400" dirty="0" smtClean="0"/>
              <a:t>Has the semicolon been used correctly? </a:t>
            </a:r>
            <a:r>
              <a:rPr lang="en-GB" sz="2400" smtClean="0"/>
              <a:t>Why? </a:t>
            </a:r>
            <a:endParaRPr lang="en-GB" sz="2400" dirty="0"/>
          </a:p>
        </p:txBody>
      </p:sp>
    </p:spTree>
    <p:extLst>
      <p:ext uri="{BB962C8B-B14F-4D97-AF65-F5344CB8AC3E}">
        <p14:creationId xmlns:p14="http://schemas.microsoft.com/office/powerpoint/2010/main" val="2979079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0623" y="203760"/>
            <a:ext cx="10515600" cy="1325563"/>
          </a:xfrm>
        </p:spPr>
        <p:txBody>
          <a:bodyPr/>
          <a:lstStyle/>
          <a:p>
            <a:r>
              <a:rPr lang="en-GB" dirty="0" smtClean="0"/>
              <a:t>What are the usual features of this text type?</a:t>
            </a:r>
            <a:br>
              <a:rPr lang="en-GB" dirty="0" smtClean="0"/>
            </a:br>
            <a:endParaRPr lang="en-GB" dirty="0"/>
          </a:p>
        </p:txBody>
      </p:sp>
      <p:sp>
        <p:nvSpPr>
          <p:cNvPr id="3" name="Content Placeholder 2"/>
          <p:cNvSpPr>
            <a:spLocks noGrp="1"/>
          </p:cNvSpPr>
          <p:nvPr>
            <p:ph idx="1"/>
          </p:nvPr>
        </p:nvSpPr>
        <p:spPr>
          <a:xfrm>
            <a:off x="838200" y="1825625"/>
            <a:ext cx="10515600" cy="4790328"/>
          </a:xfrm>
        </p:spPr>
        <p:txBody>
          <a:bodyPr>
            <a:normAutofit fontScale="85000" lnSpcReduction="20000"/>
          </a:bodyPr>
          <a:lstStyle/>
          <a:p>
            <a:pPr marL="0" indent="0">
              <a:buNone/>
            </a:pPr>
            <a:endParaRPr lang="en-GB" dirty="0"/>
          </a:p>
          <a:p>
            <a:pPr marL="0" indent="0">
              <a:buNone/>
            </a:pPr>
            <a:endParaRPr lang="en-GB" dirty="0" smtClean="0"/>
          </a:p>
          <a:p>
            <a:pPr marL="0" indent="0">
              <a:buNone/>
            </a:pPr>
            <a:endParaRPr lang="en-GB" dirty="0"/>
          </a:p>
          <a:p>
            <a:pPr marL="0" indent="0">
              <a:buNone/>
            </a:pPr>
            <a:endParaRPr lang="en-GB" dirty="0" smtClean="0"/>
          </a:p>
          <a:p>
            <a:pPr marL="0" indent="0">
              <a:buNone/>
            </a:pPr>
            <a:endParaRPr lang="en-GB" dirty="0"/>
          </a:p>
          <a:p>
            <a:pPr marL="0" indent="0">
              <a:buNone/>
            </a:pPr>
            <a:endParaRPr lang="en-GB" dirty="0" smtClean="0"/>
          </a:p>
          <a:p>
            <a:pPr marL="0" indent="0">
              <a:buNone/>
            </a:pPr>
            <a:endParaRPr lang="en-GB" dirty="0"/>
          </a:p>
          <a:p>
            <a:pPr marL="0" indent="0">
              <a:buNone/>
            </a:pPr>
            <a:endParaRPr lang="en-GB" dirty="0" smtClean="0"/>
          </a:p>
          <a:p>
            <a:pPr marL="0" indent="0">
              <a:buNone/>
            </a:pPr>
            <a:endParaRPr lang="en-GB" dirty="0"/>
          </a:p>
          <a:p>
            <a:pPr marL="0" indent="0">
              <a:buNone/>
            </a:pPr>
            <a:endParaRPr lang="en-GB" dirty="0" smtClean="0"/>
          </a:p>
          <a:p>
            <a:pPr marL="0" indent="0">
              <a:buNone/>
            </a:pPr>
            <a:endParaRPr lang="en-GB" dirty="0" smtClean="0"/>
          </a:p>
          <a:p>
            <a:pPr marL="0" indent="0">
              <a:buNone/>
            </a:pPr>
            <a:r>
              <a:rPr lang="en-GB" dirty="0" smtClean="0">
                <a:hlinkClick r:id="rId2"/>
              </a:rPr>
              <a:t>https://www.bbc.co.uk/bitesize/topics/z2yycdm/articles/z2gk9qt</a:t>
            </a:r>
            <a:r>
              <a:rPr lang="en-GB" dirty="0" smtClean="0"/>
              <a:t>  </a:t>
            </a:r>
            <a:endParaRPr lang="en-GB" dirty="0"/>
          </a:p>
        </p:txBody>
      </p:sp>
      <p:graphicFrame>
        <p:nvGraphicFramePr>
          <p:cNvPr id="4" name="Table 3"/>
          <p:cNvGraphicFramePr>
            <a:graphicFrameLocks noGrp="1"/>
          </p:cNvGraphicFramePr>
          <p:nvPr>
            <p:extLst>
              <p:ext uri="{D42A27DB-BD31-4B8C-83A1-F6EECF244321}">
                <p14:modId xmlns:p14="http://schemas.microsoft.com/office/powerpoint/2010/main" val="2834103908"/>
              </p:ext>
            </p:extLst>
          </p:nvPr>
        </p:nvGraphicFramePr>
        <p:xfrm>
          <a:off x="5680748" y="2922493"/>
          <a:ext cx="5919582" cy="2821432"/>
        </p:xfrm>
        <a:graphic>
          <a:graphicData uri="http://schemas.openxmlformats.org/drawingml/2006/table">
            <a:tbl>
              <a:tblPr firstRow="1" firstCol="1" bandRow="1">
                <a:tableStyleId>{5C22544A-7EE6-4342-B048-85BDC9FD1C3A}</a:tableStyleId>
              </a:tblPr>
              <a:tblGrid>
                <a:gridCol w="2959791">
                  <a:extLst>
                    <a:ext uri="{9D8B030D-6E8A-4147-A177-3AD203B41FA5}">
                      <a16:colId xmlns:a16="http://schemas.microsoft.com/office/drawing/2014/main" val="401382164"/>
                    </a:ext>
                  </a:extLst>
                </a:gridCol>
                <a:gridCol w="2959791">
                  <a:extLst>
                    <a:ext uri="{9D8B030D-6E8A-4147-A177-3AD203B41FA5}">
                      <a16:colId xmlns:a16="http://schemas.microsoft.com/office/drawing/2014/main" val="2607266858"/>
                    </a:ext>
                  </a:extLst>
                </a:gridCol>
              </a:tblGrid>
              <a:tr h="1395209">
                <a:tc>
                  <a:txBody>
                    <a:bodyPr/>
                    <a:lstStyle/>
                    <a:p>
                      <a:pPr>
                        <a:lnSpc>
                          <a:spcPct val="115000"/>
                        </a:lnSpc>
                        <a:spcAft>
                          <a:spcPts val="1000"/>
                        </a:spcAft>
                      </a:pPr>
                      <a:r>
                        <a:rPr lang="en-GB" sz="1800" dirty="0">
                          <a:effectLst/>
                        </a:rPr>
                        <a:t>Chatty</a:t>
                      </a:r>
                      <a:endParaRPr lang="en-GB" sz="1100" dirty="0">
                        <a:effectLst/>
                      </a:endParaRPr>
                    </a:p>
                    <a:p>
                      <a:pPr marL="342900" lvl="0" indent="-342900">
                        <a:lnSpc>
                          <a:spcPct val="115000"/>
                        </a:lnSpc>
                        <a:spcAft>
                          <a:spcPts val="1000"/>
                        </a:spcAft>
                        <a:buFont typeface="Symbol" panose="05050102010706020507" pitchFamily="18" charset="2"/>
                        <a:buChar char=""/>
                      </a:pPr>
                      <a:r>
                        <a:rPr lang="en-GB" sz="1600" dirty="0">
                          <a:effectLst/>
                        </a:rPr>
                        <a:t>Direct speech.</a:t>
                      </a:r>
                      <a:endParaRPr lang="en-GB" sz="1100" dirty="0">
                        <a:effectLst/>
                      </a:endParaRPr>
                    </a:p>
                    <a:p>
                      <a:pPr marL="342900" lvl="0" indent="-342900">
                        <a:lnSpc>
                          <a:spcPct val="115000"/>
                        </a:lnSpc>
                        <a:spcAft>
                          <a:spcPts val="1000"/>
                        </a:spcAft>
                        <a:buFont typeface="Symbol" panose="05050102010706020507" pitchFamily="18" charset="2"/>
                        <a:buChar char=""/>
                      </a:pPr>
                      <a:r>
                        <a:rPr lang="en-GB" sz="1600" dirty="0">
                          <a:effectLst/>
                        </a:rPr>
                        <a:t>Active voice to say exactly who did what.</a:t>
                      </a:r>
                      <a:endParaRPr lang="en-GB" sz="1100" dirty="0">
                        <a:effectLst/>
                      </a:endParaRPr>
                    </a:p>
                    <a:p>
                      <a:pPr marL="342900" lvl="0" indent="-342900">
                        <a:lnSpc>
                          <a:spcPct val="115000"/>
                        </a:lnSpc>
                        <a:spcAft>
                          <a:spcPts val="1000"/>
                        </a:spcAft>
                        <a:buFont typeface="Symbol" panose="05050102010706020507" pitchFamily="18" charset="2"/>
                        <a:buChar char=""/>
                      </a:pPr>
                      <a:r>
                        <a:rPr lang="en-GB" sz="1600" dirty="0">
                          <a:effectLst/>
                        </a:rPr>
                        <a:t>Shorter sentences.</a:t>
                      </a:r>
                      <a:endParaRPr lang="en-GB" sz="1100" dirty="0">
                        <a:effectLst/>
                      </a:endParaRPr>
                    </a:p>
                    <a:p>
                      <a:pPr marL="342900" lvl="0" indent="-342900">
                        <a:lnSpc>
                          <a:spcPct val="115000"/>
                        </a:lnSpc>
                        <a:spcAft>
                          <a:spcPts val="1000"/>
                        </a:spcAft>
                        <a:buFont typeface="Symbol" panose="05050102010706020507" pitchFamily="18" charset="2"/>
                        <a:buChar char=""/>
                      </a:pPr>
                      <a:r>
                        <a:rPr lang="en-GB" sz="1600" dirty="0">
                          <a:effectLst/>
                        </a:rPr>
                        <a:t>Informal language (e.g. contractions such as ‘don’t’ or ‘wouldn’t’).</a:t>
                      </a:r>
                      <a:r>
                        <a:rPr lang="en-GB" sz="1800" dirty="0">
                          <a:effectLst/>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1000"/>
                        </a:spcAft>
                      </a:pPr>
                      <a:r>
                        <a:rPr lang="en-GB" sz="1800" dirty="0">
                          <a:effectLst/>
                        </a:rPr>
                        <a:t>Formal </a:t>
                      </a:r>
                      <a:endParaRPr lang="en-GB" sz="1100" dirty="0">
                        <a:effectLst/>
                      </a:endParaRPr>
                    </a:p>
                    <a:p>
                      <a:pPr marL="342900" lvl="0" indent="-342900">
                        <a:lnSpc>
                          <a:spcPct val="115000"/>
                        </a:lnSpc>
                        <a:spcAft>
                          <a:spcPts val="1000"/>
                        </a:spcAft>
                        <a:buFont typeface="Symbol" panose="05050102010706020507" pitchFamily="18" charset="2"/>
                        <a:buChar char=""/>
                      </a:pPr>
                      <a:r>
                        <a:rPr lang="en-GB" sz="1600" dirty="0">
                          <a:effectLst/>
                        </a:rPr>
                        <a:t>Reported speech.</a:t>
                      </a:r>
                      <a:endParaRPr lang="en-GB" sz="1100" dirty="0">
                        <a:effectLst/>
                      </a:endParaRPr>
                    </a:p>
                    <a:p>
                      <a:pPr marL="342900" lvl="0" indent="-342900">
                        <a:lnSpc>
                          <a:spcPct val="115000"/>
                        </a:lnSpc>
                        <a:spcAft>
                          <a:spcPts val="1000"/>
                        </a:spcAft>
                        <a:buFont typeface="Symbol" panose="05050102010706020507" pitchFamily="18" charset="2"/>
                        <a:buChar char=""/>
                      </a:pPr>
                      <a:r>
                        <a:rPr lang="en-GB" sz="1600" dirty="0">
                          <a:effectLst/>
                        </a:rPr>
                        <a:t>Passive voice to avoid saying who or what was the cause.</a:t>
                      </a:r>
                      <a:endParaRPr lang="en-GB" sz="1100" dirty="0">
                        <a:effectLst/>
                      </a:endParaRPr>
                    </a:p>
                    <a:p>
                      <a:pPr marL="342900" lvl="0" indent="-342900">
                        <a:lnSpc>
                          <a:spcPct val="115000"/>
                        </a:lnSpc>
                        <a:spcAft>
                          <a:spcPts val="1000"/>
                        </a:spcAft>
                        <a:buFont typeface="Symbol" panose="05050102010706020507" pitchFamily="18" charset="2"/>
                        <a:buChar char=""/>
                      </a:pPr>
                      <a:r>
                        <a:rPr lang="en-GB" sz="1600" dirty="0">
                          <a:effectLst/>
                        </a:rPr>
                        <a:t>Longer sentences.</a:t>
                      </a:r>
                      <a:endParaRPr lang="en-GB" sz="1100" dirty="0">
                        <a:effectLst/>
                      </a:endParaRPr>
                    </a:p>
                    <a:p>
                      <a:pPr marL="342900" lvl="0" indent="-342900">
                        <a:lnSpc>
                          <a:spcPct val="115000"/>
                        </a:lnSpc>
                        <a:spcAft>
                          <a:spcPts val="1000"/>
                        </a:spcAft>
                        <a:buFont typeface="Symbol" panose="05050102010706020507" pitchFamily="18" charset="2"/>
                        <a:buChar char=""/>
                      </a:pPr>
                      <a:r>
                        <a:rPr lang="en-GB" sz="1600" dirty="0">
                          <a:effectLst/>
                        </a:rPr>
                        <a:t>Formal language with no shortened forms.</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5443964"/>
                  </a:ext>
                </a:extLst>
              </a:tr>
            </a:tbl>
          </a:graphicData>
        </a:graphic>
      </p:graphicFrame>
      <p:sp>
        <p:nvSpPr>
          <p:cNvPr id="5" name="Rectangle 3"/>
          <p:cNvSpPr>
            <a:spLocks noChangeArrowheads="1"/>
          </p:cNvSpPr>
          <p:nvPr/>
        </p:nvSpPr>
        <p:spPr bwMode="auto">
          <a:xfrm>
            <a:off x="717176" y="1113164"/>
            <a:ext cx="13785477" cy="2462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2200" b="0" i="0" u="none" strike="noStrike" cap="none" normalizeH="0" baseline="0" dirty="0" smtClean="0">
                <a:ln>
                  <a:noFill/>
                </a:ln>
                <a:solidFill>
                  <a:schemeClr val="tx1"/>
                </a:solidFill>
                <a:effectLst/>
                <a:latin typeface="Impact" panose="020B0806030902050204" pitchFamily="34" charset="0"/>
                <a:ea typeface="Calibri" panose="020F0502020204030204" pitchFamily="34" charset="0"/>
                <a:cs typeface="Times New Roman" panose="02020603050405020304" pitchFamily="18" charset="0"/>
              </a:rPr>
              <a:t>Features to watch out for in a newspaper report</a:t>
            </a:r>
            <a:r>
              <a:rPr kumimoji="0" lang="en-GB" altLang="en-US" sz="2300" b="0" i="0" u="none" strike="noStrike" cap="none" normalizeH="0" baseline="0" dirty="0" smtClean="0">
                <a:ln>
                  <a:noFill/>
                </a:ln>
                <a:solidFill>
                  <a:schemeClr val="tx1"/>
                </a:solidFill>
                <a:effectLst/>
                <a:latin typeface="Impact" panose="020B0806030902050204" pitchFamily="34" charset="0"/>
                <a:ea typeface="Calibri" panose="020F0502020204030204" pitchFamily="34" charset="0"/>
                <a:cs typeface="Times New Roman" panose="02020603050405020304" pitchFamily="18" charset="0"/>
              </a:rPr>
              <a:t> </a:t>
            </a:r>
            <a:endParaRPr kumimoji="0" lang="en-GB" altLang="en-US" sz="8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altLang="en-US" sz="16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Calibri" panose="020F0502020204030204" pitchFamily="34" charset="0"/>
              </a:rPr>
              <a:t>Attention-grabbing headline.  </a:t>
            </a:r>
            <a:endParaRPr kumimoji="0" lang="en-GB" altLang="en-US" sz="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altLang="en-US" sz="16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Calibri" panose="020F0502020204030204" pitchFamily="34" charset="0"/>
              </a:rPr>
              <a:t>Factual – giving information, answering the questions: Who? What?  Where? When? How?   </a:t>
            </a:r>
            <a:endParaRPr kumimoji="0" lang="en-GB" altLang="en-US" sz="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altLang="en-US" sz="16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Calibri" panose="020F0502020204030204" pitchFamily="34" charset="0"/>
              </a:rPr>
              <a:t>Keeping the story exciting and the pace fast so the reader does not get bored.  </a:t>
            </a:r>
            <a:endParaRPr kumimoji="0" lang="en-GB" altLang="en-US" sz="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altLang="en-US" sz="16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Calibri" panose="020F0502020204030204" pitchFamily="34" charset="0"/>
              </a:rPr>
              <a:t>Clear sentences, not too long and complicated.</a:t>
            </a:r>
            <a:r>
              <a:rPr kumimoji="0" lang="en-GB" altLang="en-US" sz="18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Calibri" panose="020F0502020204030204" pitchFamily="34" charset="0"/>
              </a:rPr>
              <a:t> </a:t>
            </a:r>
            <a:endParaRPr kumimoji="0" lang="en-GB" altLang="en-US" sz="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altLang="en-US" sz="16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Calibri" panose="020F0502020204030204" pitchFamily="34" charset="0"/>
              </a:rPr>
              <a:t>Direct quotes from witnesses or reported speech where a direct quote has not been obtained.  </a:t>
            </a:r>
            <a:endParaRPr kumimoji="0" lang="en-GB" altLang="en-US" sz="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altLang="en-US" sz="1600" b="0"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Calibri" panose="020F0502020204030204" pitchFamily="34" charset="0"/>
              </a:rPr>
              <a:t>Short paragraphs to break up the text. </a:t>
            </a:r>
            <a:endParaRPr kumimoji="0" lang="en-GB" altLang="en-US" sz="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altLang="en-US" sz="1600" b="0" i="0" u="none" strike="noStrike" cap="none" normalizeH="0" baseline="0" dirty="0" smtClean="0">
                <a:ln>
                  <a:noFill/>
                </a:ln>
                <a:solidFill>
                  <a:schemeClr val="tx1"/>
                </a:solidFill>
                <a:effectLst/>
                <a:latin typeface="Impact" panose="020B0806030902050204" pitchFamily="34" charset="0"/>
                <a:ea typeface="Calibri" panose="020F0502020204030204" pitchFamily="34" charset="0"/>
                <a:cs typeface="Times New Roman" panose="02020603050405020304" pitchFamily="18" charset="0"/>
              </a:rPr>
              <a:t> </a:t>
            </a:r>
            <a:r>
              <a:rPr kumimoji="0" lang="en-GB" altLang="en-US" sz="1600" b="0" i="0" u="none" strike="noStrike" cap="none" normalizeH="0" baseline="0" dirty="0" smtClean="0">
                <a:ln>
                  <a:noFill/>
                </a:ln>
                <a:solidFill>
                  <a:schemeClr val="tx1"/>
                </a:solidFill>
                <a:effectLst/>
                <a:ea typeface="Calibri" panose="020F0502020204030204" pitchFamily="34" charset="0"/>
                <a:cs typeface="Calibri" panose="020F0502020204030204" pitchFamily="34" charset="0"/>
              </a:rPr>
              <a:t>Clear conclusions.</a:t>
            </a:r>
            <a:endParaRPr kumimoji="0" lang="en-GB" altLang="en-US" sz="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altLang="en-US" sz="1700" b="1"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Calibri" panose="020F0502020204030204" pitchFamily="34" charset="0"/>
              </a:rPr>
              <a:t>Style – can be chatty or formal </a:t>
            </a:r>
            <a:endParaRPr kumimoji="0" lang="en-GB" altLang="en-US"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879508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Your task is to read news stories from a variety of sources. </a:t>
            </a:r>
            <a:endParaRPr lang="en-GB" dirty="0"/>
          </a:p>
        </p:txBody>
      </p:sp>
      <p:sp>
        <p:nvSpPr>
          <p:cNvPr id="3" name="Content Placeholder 2"/>
          <p:cNvSpPr>
            <a:spLocks noGrp="1"/>
          </p:cNvSpPr>
          <p:nvPr>
            <p:ph idx="1"/>
          </p:nvPr>
        </p:nvSpPr>
        <p:spPr/>
        <p:txBody>
          <a:bodyPr/>
          <a:lstStyle/>
          <a:p>
            <a:r>
              <a:rPr lang="en-GB" dirty="0" smtClean="0"/>
              <a:t>In groups of four, spend some time reading these news stories.</a:t>
            </a:r>
          </a:p>
          <a:p>
            <a:r>
              <a:rPr lang="en-GB" dirty="0" smtClean="0"/>
              <a:t>Make sure to listen to each other’s ideas and think about what other people are saying. </a:t>
            </a:r>
          </a:p>
          <a:p>
            <a:r>
              <a:rPr lang="en-GB" dirty="0" smtClean="0"/>
              <a:t>Use the discussion sheet to help lead your discussion of the texts in your group. </a:t>
            </a:r>
            <a:endParaRPr lang="en-GB" dirty="0"/>
          </a:p>
        </p:txBody>
      </p:sp>
      <p:sp>
        <p:nvSpPr>
          <p:cNvPr id="4" name="AutoShape 2" descr="BENEFICE DISCUSSION GROUP | PCND New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5" name="Picture 4"/>
          <p:cNvPicPr>
            <a:picLocks noChangeAspect="1"/>
          </p:cNvPicPr>
          <p:nvPr/>
        </p:nvPicPr>
        <p:blipFill>
          <a:blip r:embed="rId2"/>
          <a:stretch>
            <a:fillRect/>
          </a:stretch>
        </p:blipFill>
        <p:spPr>
          <a:xfrm>
            <a:off x="7028327" y="3650023"/>
            <a:ext cx="4930589" cy="3072937"/>
          </a:xfrm>
          <a:prstGeom prst="rect">
            <a:avLst/>
          </a:prstGeom>
        </p:spPr>
      </p:pic>
    </p:spTree>
    <p:extLst>
      <p:ext uri="{BB962C8B-B14F-4D97-AF65-F5344CB8AC3E}">
        <p14:creationId xmlns:p14="http://schemas.microsoft.com/office/powerpoint/2010/main" val="31727998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Plenary: As a group, sort the articles you have read into two piles- Chatty and Formal. </a:t>
            </a:r>
            <a:endParaRPr lang="en-GB" dirty="0"/>
          </a:p>
        </p:txBody>
      </p:sp>
      <p:sp>
        <p:nvSpPr>
          <p:cNvPr id="3" name="Content Placeholder 2"/>
          <p:cNvSpPr>
            <a:spLocks noGrp="1"/>
          </p:cNvSpPr>
          <p:nvPr>
            <p:ph idx="1"/>
          </p:nvPr>
        </p:nvSpPr>
        <p:spPr>
          <a:xfrm>
            <a:off x="838200" y="2133599"/>
            <a:ext cx="10515600" cy="4043363"/>
          </a:xfrm>
        </p:spPr>
        <p:txBody>
          <a:bodyPr/>
          <a:lstStyle/>
          <a:p>
            <a:pPr marL="0" indent="0">
              <a:buNone/>
            </a:pPr>
            <a:r>
              <a:rPr lang="en-GB" dirty="0" smtClean="0"/>
              <a:t>Explain why you have chosen to put each article into the pile you chose. Give examples from the text of what makes it chatty or formal. All of your group must agree before you sort it into a pile. </a:t>
            </a:r>
          </a:p>
          <a:p>
            <a:pPr marL="0" indent="0">
              <a:buNone/>
            </a:pPr>
            <a:endParaRPr lang="en-GB" dirty="0"/>
          </a:p>
          <a:p>
            <a:pPr marL="0" indent="0">
              <a:buNone/>
            </a:pPr>
            <a:r>
              <a:rPr lang="en-GB" dirty="0" smtClean="0">
                <a:solidFill>
                  <a:srgbClr val="FF0000"/>
                </a:solidFill>
              </a:rPr>
              <a:t>“I think this is chatty/formal because…”</a:t>
            </a:r>
          </a:p>
          <a:p>
            <a:pPr marL="0" indent="0">
              <a:buNone/>
            </a:pPr>
            <a:endParaRPr lang="en-GB" dirty="0">
              <a:solidFill>
                <a:srgbClr val="FF0000"/>
              </a:solidFill>
            </a:endParaRPr>
          </a:p>
          <a:p>
            <a:pPr marL="0" indent="0">
              <a:buNone/>
            </a:pPr>
            <a:r>
              <a:rPr lang="en-GB" b="1" dirty="0" smtClean="0"/>
              <a:t>Discussion Question: Do you prefer news articles with a formal or a chatty tone? What are the strengths and weaknesses of each style? </a:t>
            </a:r>
            <a:endParaRPr lang="en-GB" b="1" dirty="0"/>
          </a:p>
        </p:txBody>
      </p:sp>
    </p:spTree>
    <p:extLst>
      <p:ext uri="{BB962C8B-B14F-4D97-AF65-F5344CB8AC3E}">
        <p14:creationId xmlns:p14="http://schemas.microsoft.com/office/powerpoint/2010/main" val="8490033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endParaRPr lang="en-GB"/>
          </a:p>
        </p:txBody>
      </p:sp>
    </p:spTree>
    <p:extLst>
      <p:ext uri="{BB962C8B-B14F-4D97-AF65-F5344CB8AC3E}">
        <p14:creationId xmlns:p14="http://schemas.microsoft.com/office/powerpoint/2010/main" val="17161218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4078</TotalTime>
  <Words>401</Words>
  <Application>Microsoft Office PowerPoint</Application>
  <PresentationFormat>Widescreen</PresentationFormat>
  <Paragraphs>61</Paragraphs>
  <Slides>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vt:i4>
      </vt:variant>
    </vt:vector>
  </HeadingPairs>
  <TitlesOfParts>
    <vt:vector size="12" baseType="lpstr">
      <vt:lpstr>Arial</vt:lpstr>
      <vt:lpstr>Calibri</vt:lpstr>
      <vt:lpstr>Calibri Light</vt:lpstr>
      <vt:lpstr>Impact</vt:lpstr>
      <vt:lpstr>Symbol</vt:lpstr>
      <vt:lpstr>Times New Roman</vt:lpstr>
      <vt:lpstr>Office Theme</vt:lpstr>
      <vt:lpstr>To identify features of a newspaper article. </vt:lpstr>
      <vt:lpstr>What are the usual features of this text type? </vt:lpstr>
      <vt:lpstr>Your task is to read news stories from a variety of sources. </vt:lpstr>
      <vt:lpstr>Plenary: As a group, sort the articles you have read into two piles- Chatty and Formal.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Katy Duncan</dc:creator>
  <cp:lastModifiedBy>Katy Duncan</cp:lastModifiedBy>
  <cp:revision>17</cp:revision>
  <dcterms:created xsi:type="dcterms:W3CDTF">2021-11-11T21:19:53Z</dcterms:created>
  <dcterms:modified xsi:type="dcterms:W3CDTF">2021-11-14T17:18:43Z</dcterms:modified>
</cp:coreProperties>
</file>