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657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750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5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17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27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389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45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315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8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17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6E758-12B0-4A92-A222-28630AC0B20B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530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6E758-12B0-4A92-A222-28630AC0B20B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7F3C3-A0AB-4037-8DCC-AA2FA5DB23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01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37955" y="885296"/>
            <a:ext cx="5949244" cy="1033816"/>
          </a:xfrm>
        </p:spPr>
        <p:txBody>
          <a:bodyPr>
            <a:noAutofit/>
          </a:bodyPr>
          <a:lstStyle/>
          <a:p>
            <a:r>
              <a:rPr lang="en-GB" sz="3200" dirty="0" smtClean="0"/>
              <a:t>How would we represent these sentences in reported speech?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1821" y="2800526"/>
            <a:ext cx="10679289" cy="2934230"/>
          </a:xfrm>
        </p:spPr>
        <p:txBody>
          <a:bodyPr/>
          <a:lstStyle/>
          <a:p>
            <a:r>
              <a:rPr lang="en-GB" dirty="0" smtClean="0"/>
              <a:t>“ I’m sorry I couldn’t play football; I had a headache,” explained Jimmy. </a:t>
            </a:r>
          </a:p>
          <a:p>
            <a:endParaRPr lang="en-GB" dirty="0"/>
          </a:p>
          <a:p>
            <a:r>
              <a:rPr lang="en-GB" dirty="0" smtClean="0"/>
              <a:t>“I can’t find our suitcases anywhere!” Alex exclaimed worriedly.</a:t>
            </a:r>
          </a:p>
          <a:p>
            <a:endParaRPr lang="en-GB" dirty="0"/>
          </a:p>
          <a:p>
            <a:r>
              <a:rPr lang="en-GB" dirty="0" smtClean="0"/>
              <a:t>“ I need help with my homework!” sighed Giovanna. 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527964"/>
              </p:ext>
            </p:extLst>
          </p:nvPr>
        </p:nvGraphicFramePr>
        <p:xfrm>
          <a:off x="377687" y="665185"/>
          <a:ext cx="5347252" cy="15010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9963">
                  <a:extLst>
                    <a:ext uri="{9D8B030D-6E8A-4147-A177-3AD203B41FA5}">
                      <a16:colId xmlns:a16="http://schemas.microsoft.com/office/drawing/2014/main" val="2167704812"/>
                    </a:ext>
                  </a:extLst>
                </a:gridCol>
                <a:gridCol w="4717888">
                  <a:extLst>
                    <a:ext uri="{9D8B030D-6E8A-4147-A177-3AD203B41FA5}">
                      <a16:colId xmlns:a16="http://schemas.microsoft.com/office/drawing/2014/main" val="4238220628"/>
                    </a:ext>
                  </a:extLst>
                </a:gridCol>
                <a:gridCol w="269401">
                  <a:extLst>
                    <a:ext uri="{9D8B030D-6E8A-4147-A177-3AD203B41FA5}">
                      <a16:colId xmlns:a16="http://schemas.microsoft.com/office/drawing/2014/main" val="3219546007"/>
                    </a:ext>
                  </a:extLst>
                </a:gridCol>
              </a:tblGrid>
              <a:tr h="304221">
                <a:tc>
                  <a:txBody>
                    <a:bodyPr/>
                    <a:lstStyle/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0" marB="0"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500138"/>
                  </a:ext>
                </a:extLst>
              </a:tr>
              <a:tr h="25444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Success Criteria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1225535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effectLst/>
                        </a:rPr>
                        <a:t>Must: I can create a plan for my news article.   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3102519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 dirty="0">
                          <a:effectLst/>
                        </a:rPr>
                        <a:t>Should: I can distinguish between fantasy, fact and opinion.     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4176290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Could: </a:t>
                      </a:r>
                      <a:r>
                        <a:rPr lang="en-US" sz="1400" dirty="0">
                          <a:effectLst/>
                        </a:rPr>
                        <a:t>I can plan the plain facts of the story.    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1177180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Even better if… I can choose ambitious vocabulary for my story.         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36480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241572"/>
            <a:ext cx="6689035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>
              <a:lnSpc>
                <a:spcPct val="115000"/>
              </a:lnSpc>
              <a:spcAft>
                <a:spcPts val="0"/>
              </a:spcAft>
            </a:pPr>
            <a:r>
              <a:rPr lang="en-GB" u="sng" dirty="0"/>
              <a:t>L.O: To plan a news article about the events of Tuesday.</a:t>
            </a:r>
            <a:r>
              <a:rPr lang="en-GB" dirty="0"/>
              <a:t> 23.11.21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818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6" y="256132"/>
            <a:ext cx="6755643" cy="6171964"/>
          </a:xfrm>
        </p:spPr>
        <p:txBody>
          <a:bodyPr/>
          <a:lstStyle/>
          <a:p>
            <a:pPr marL="0" indent="0">
              <a:buNone/>
            </a:pPr>
            <a:r>
              <a:rPr lang="en-GB" sz="3200" dirty="0" smtClean="0"/>
              <a:t>This week we will be working towards writing a  newspaper article based on the end of ‘Tuesday’. </a:t>
            </a:r>
          </a:p>
          <a:p>
            <a:pPr marL="0" indent="0">
              <a:buNone/>
            </a:pPr>
            <a:endParaRPr lang="en-GB" sz="3200" dirty="0" smtClean="0"/>
          </a:p>
          <a:p>
            <a:pPr marL="0" indent="0">
              <a:buNone/>
            </a:pPr>
            <a:r>
              <a:rPr lang="en-GB" sz="3200" dirty="0" smtClean="0"/>
              <a:t>Journalists need to investigate the </a:t>
            </a:r>
            <a:r>
              <a:rPr lang="en-GB" sz="3200" i="1" dirty="0" smtClean="0"/>
              <a:t>facts</a:t>
            </a:r>
            <a:r>
              <a:rPr lang="en-GB" sz="3200" dirty="0" smtClean="0"/>
              <a:t>, so they can write an accurate story. </a:t>
            </a:r>
          </a:p>
          <a:p>
            <a:pPr marL="0" indent="0">
              <a:buNone/>
            </a:pPr>
            <a:endParaRPr lang="en-GB" sz="3200" dirty="0" smtClean="0"/>
          </a:p>
          <a:p>
            <a:pPr marL="0" indent="0">
              <a:buNone/>
            </a:pPr>
            <a:r>
              <a:rPr lang="en-GB" sz="3200" dirty="0" smtClean="0"/>
              <a:t>Explain to your partner, the difference between fantasy, facts and opinion. </a:t>
            </a:r>
            <a:endParaRPr lang="en-GB" sz="3200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Winners Wednesday | Neely&amp;#39;s New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1684" y="95534"/>
            <a:ext cx="5140316" cy="45970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3330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8490"/>
            <a:ext cx="10515600" cy="58084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With your partner, decide if these sentences are fact, opinion or </a:t>
            </a:r>
            <a:r>
              <a:rPr lang="en-GB" dirty="0" err="1" smtClean="0">
                <a:latin typeface="Comic Sans MS" panose="030F0702030302020204" pitchFamily="66" charset="0"/>
              </a:rPr>
              <a:t>fanstasy</a:t>
            </a:r>
            <a:r>
              <a:rPr lang="en-GB" dirty="0" smtClean="0">
                <a:latin typeface="Comic Sans MS" panose="030F0702030302020204" pitchFamily="66" charset="0"/>
              </a:rPr>
              <a:t>. </a:t>
            </a:r>
          </a:p>
          <a:p>
            <a:pPr marL="514350" indent="-514350">
              <a:buAutoNum type="arabicPeriod"/>
            </a:pPr>
            <a:endParaRPr lang="en-GB" dirty="0">
              <a:latin typeface="Comic Sans MS" panose="030F0702030302020204" pitchFamily="66" charset="0"/>
            </a:endParaRPr>
          </a:p>
          <a:p>
            <a:pPr marL="514350" indent="-514350">
              <a:buAutoNum type="arabicPeriod"/>
            </a:pPr>
            <a:endParaRPr lang="en-GB" dirty="0" smtClean="0">
              <a:latin typeface="Comic Sans MS" panose="030F0702030302020204" pitchFamily="66" charset="0"/>
            </a:endParaRPr>
          </a:p>
          <a:p>
            <a:pPr marL="514350" indent="-514350">
              <a:buAutoNum type="arabicPeriod"/>
            </a:pPr>
            <a:r>
              <a:rPr lang="en-GB" dirty="0" smtClean="0">
                <a:latin typeface="Comic Sans MS" panose="030F0702030302020204" pitchFamily="66" charset="0"/>
              </a:rPr>
              <a:t>That man has a beard. </a:t>
            </a: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2. Red is the best colour. </a:t>
            </a: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3. Apples taste better than pears. </a:t>
            </a: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4. Fairies live in the tree at the bottom of the garden. </a:t>
            </a: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5</a:t>
            </a:r>
            <a:r>
              <a:rPr lang="en-GB" dirty="0" smtClean="0">
                <a:latin typeface="Comic Sans MS" panose="030F0702030302020204" pitchFamily="66" charset="0"/>
              </a:rPr>
              <a:t>. Peter can run faster than Paul. </a:t>
            </a: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6. Sophie was awarded first place in the baking contest.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What kind of sentence will be mostly used by journalists?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96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Working in teams of four, write down a list of suggestions of what the pigs might have got up to on their flying adventure.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74710"/>
            <a:ext cx="10515600" cy="380225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You can add in details about the evidence left behind and who the witnesses might have been.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Try to write at least one full descriptive sentence each, such as.</a:t>
            </a:r>
          </a:p>
          <a:p>
            <a:pPr marL="0" indent="0">
              <a:buNone/>
            </a:pPr>
            <a:r>
              <a:rPr lang="en-GB" i="1" dirty="0" smtClean="0">
                <a:solidFill>
                  <a:srgbClr val="FF0000"/>
                </a:solidFill>
              </a:rPr>
              <a:t>The </a:t>
            </a:r>
            <a:r>
              <a:rPr lang="en-GB" i="1" dirty="0" err="1" smtClean="0">
                <a:solidFill>
                  <a:srgbClr val="FF0000"/>
                </a:solidFill>
              </a:rPr>
              <a:t>mischevious</a:t>
            </a:r>
            <a:r>
              <a:rPr lang="en-GB" i="1" dirty="0" smtClean="0">
                <a:solidFill>
                  <a:srgbClr val="FF0000"/>
                </a:solidFill>
              </a:rPr>
              <a:t> pigs flew through a carpet shop, leaving behind muddy trotter prints on all the new carpets. </a:t>
            </a:r>
          </a:p>
          <a:p>
            <a:pPr marL="0" indent="0">
              <a:buNone/>
            </a:pPr>
            <a:r>
              <a:rPr lang="en-GB" i="1" dirty="0"/>
              <a:t> </a:t>
            </a:r>
            <a:r>
              <a:rPr lang="en-GB" dirty="0" smtClean="0"/>
              <a:t>Your group can help suggest ideas.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700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Swap papers with a different group. Your task now is to underline the </a:t>
            </a:r>
            <a:r>
              <a:rPr lang="en-GB" u="sng" dirty="0" smtClean="0">
                <a:solidFill>
                  <a:srgbClr val="FF0000"/>
                </a:solidFill>
              </a:rPr>
              <a:t>facts</a:t>
            </a:r>
            <a:r>
              <a:rPr lang="en-GB" dirty="0" smtClean="0"/>
              <a:t> of the story.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979" y="1825625"/>
            <a:ext cx="10616821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(Facts are things you can prove to be true).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4400" dirty="0" smtClean="0">
                <a:latin typeface="+mj-lt"/>
              </a:rPr>
              <a:t>Swap again, and now underline the </a:t>
            </a:r>
            <a:r>
              <a:rPr lang="en-GB" sz="4400" u="sng" dirty="0" smtClean="0">
                <a:solidFill>
                  <a:schemeClr val="accent6"/>
                </a:solidFill>
                <a:latin typeface="+mj-lt"/>
              </a:rPr>
              <a:t>opinions </a:t>
            </a:r>
            <a:r>
              <a:rPr lang="en-GB" sz="4400" dirty="0" smtClean="0">
                <a:latin typeface="+mj-lt"/>
              </a:rPr>
              <a:t>in a different colour. </a:t>
            </a:r>
          </a:p>
          <a:p>
            <a:pPr marL="0" indent="0">
              <a:buNone/>
            </a:pPr>
            <a:r>
              <a:rPr lang="en-GB" dirty="0" smtClean="0"/>
              <a:t>(Opinions are what a person thinks or believes to be true).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50" name="Picture 2" descr="986 Divorce Clipart Illustrations &amp;amp; Clip Art - i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5927" y="3926267"/>
            <a:ext cx="2642216" cy="264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59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task is to plan a newspaper article about the events from the end of ‘Tuesday’.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289" y="2053229"/>
            <a:ext cx="5969000" cy="422533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Think about the facts of the story you will be reporting, and the evidence you have to back these up.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Make sure you know how to answer the main questions- Who? What? Where? When?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92" t="15913" r="27081" b="7527"/>
          <a:stretch>
            <a:fillRect/>
          </a:stretch>
        </p:blipFill>
        <p:spPr bwMode="auto">
          <a:xfrm>
            <a:off x="7015164" y="1822275"/>
            <a:ext cx="4488214" cy="4034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1710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 through both plans carefully in your partner groups.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Is there anything you have left out?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8919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2958</TotalTime>
  <Words>465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Times New Roman</vt:lpstr>
      <vt:lpstr>Office Theme</vt:lpstr>
      <vt:lpstr>How would we represent these sentences in reported speech?</vt:lpstr>
      <vt:lpstr>PowerPoint Presentation</vt:lpstr>
      <vt:lpstr>PowerPoint Presentation</vt:lpstr>
      <vt:lpstr>Working in teams of four, write down a list of suggestions of what the pigs might have got up to on their flying adventure. </vt:lpstr>
      <vt:lpstr>Swap papers with a different group. Your task now is to underline the facts of the story.  </vt:lpstr>
      <vt:lpstr>Your task is to plan a newspaper article about the events from the end of ‘Tuesday’. </vt:lpstr>
      <vt:lpstr>Read through both plans carefully in your partner groups.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21</cp:revision>
  <dcterms:created xsi:type="dcterms:W3CDTF">2021-11-18T18:54:37Z</dcterms:created>
  <dcterms:modified xsi:type="dcterms:W3CDTF">2021-11-20T20:12:56Z</dcterms:modified>
</cp:coreProperties>
</file>