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9" r:id="rId4"/>
    <p:sldId id="310" r:id="rId5"/>
    <p:sldId id="311" r:id="rId6"/>
    <p:sldId id="312" r:id="rId7"/>
    <p:sldId id="258" r:id="rId8"/>
    <p:sldId id="313" r:id="rId9"/>
    <p:sldId id="314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931" autoAdjust="0"/>
  </p:normalViewPr>
  <p:slideViewPr>
    <p:cSldViewPr snapToGrid="0">
      <p:cViewPr>
        <p:scale>
          <a:sx n="60" d="100"/>
          <a:sy n="60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C972C-232C-4DD0-AC09-5F370A64362D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7E70-F61B-43F5-A14E-40D8E3E24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wwp8mn/articles/z9wvqh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wwp8mn/articles/zqk37p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What are coordinating conjunctions? - BBC Bitesize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57E70-F61B-43F5-A14E-40D8E3E2453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96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What are subordinating conjunctions? - BBC Bitesize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57E70-F61B-43F5-A14E-40D8E3E2453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59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chd photo copies of illustrations in book- give range so they have plenty to look 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57E70-F61B-43F5-A14E-40D8E3E2453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45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FB05-3C48-4CCB-8741-0D88D463D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4B58D-0D39-44F8-910B-37DEB9030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F9801-0FC1-4466-BC9B-37EAA94C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45265-A911-4AB1-AD6C-E2BDB798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A5C30-28D2-4C5A-A7FE-7C54B2FE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3126-FFBB-4BC2-8FAA-B61875B2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D78F0-BC59-4782-BF9C-FBAB99F6E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0A402-6BA7-4171-8A6D-2A3AB2AA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9FF03-1952-4B31-B589-C5130BD3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BF5C-7F57-4232-BF2F-0EADB483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77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368CE-3262-4837-BF91-420CF7288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6E59F-9470-402B-9167-4E2907E1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A81D9-EF3F-4174-BF5B-91F1F239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7FF5-7EF3-4EE5-B2BE-A96CCC28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41049-BBD7-4E2C-94C4-10C915B9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33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B560-02A8-408E-90F5-017F6E5C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7ACE-F220-4322-A692-4A02709C5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7182-2C51-4688-94E9-080DAA60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53175-B37F-4AAB-956C-87020502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B9A54-6503-4E43-A2F2-8DFD3F88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4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D2C7-6450-43FB-A92A-D13FF5CA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95E2D-E6E8-47C7-9B0C-05A9AD4FE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0EBA8-8B6C-4C12-9811-C9CC0990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0E501-8013-4970-9989-849B8A3C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0AC50-D5CD-43DC-A97D-C89ABD9E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1414-B5D3-4E33-A6B7-5406104C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BD9D-0E74-4F8F-9A1E-386BDC375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07514-6E7E-47E9-8CB8-10FB63DAB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4BD69-EDBC-46E5-87B7-7040283F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1FE43-211F-4601-BBCA-4353BF5D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DEF70-3F12-48C8-9674-CF240DFE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41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7ECC-72A5-45B9-A55B-1B226E3A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289A6-B3EC-4D7E-8F61-ECF249F75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48188-73B4-4B79-A9A5-DD7908222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E99AD-D4C7-45D2-BC15-E216F4A1D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824EA-C8EA-4201-AE75-39543F7FA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53229-3C0E-4E90-BA8A-5D3EB652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5503C-42D8-4393-8E32-0F95587E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BC372-CF63-4C27-9D27-CEA64130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1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E428-5548-49C5-BA96-593B729F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399B7-18E1-4426-AE7F-C51E2B8B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9A756-FD31-46A6-AE93-C03A84B5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0406B-04F2-439D-B9E3-23F4D7D0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94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B13BB-38C8-40AE-8C43-ADC017F0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60DCA-A109-4BF7-838E-CA615400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E522C-33BA-4377-AA07-4F656868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9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6924-41E5-4660-8CDE-A7D7FCA6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1BE93-EE80-47AE-A91A-0252631C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4EBEA-37E7-48E2-8623-8D7C0329E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35CB-1ED3-4280-BADB-CEE16616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CAFB8-0DF4-437D-8E55-72C0833C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5C0AB-0066-49E0-A39E-8F6FE083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33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BDF2-DC61-4634-BBAC-48BCAC05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94C4B-3D31-4A30-85BD-D9AFA3747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822CD-76A7-4456-8538-01D2A25A5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F1978-1A4E-448A-8388-02F7EB68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618B4-EA79-4CF0-9A64-8D7377D4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4C1ED-0CD2-4BD0-BA42-D61B781B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91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EA755-11AA-4A22-B2F0-08CB0C71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B4266-0F88-41A9-A4CE-E303C11E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22A0-A0D3-43B2-B510-452336C7F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D98E-2C52-4A03-ACF7-EA3DBD52FA4A}" type="datetimeFigureOut">
              <a:rPr lang="en-GB" smtClean="0"/>
              <a:t>26/09/2021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3548-0778-4826-A6B6-40FA3530B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277F7-71A9-4CF1-AC22-0C207FC7A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80AB-FFA4-4B20-8CB6-B7EF3BC9F4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heppardsoftware.com/grammar/games/nouns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E6537-721A-4F81-96C6-6B7C4304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749BA2-A2FE-4D28-945A-688FD31DE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Noun Explorer Game - Grammar - Sheppard Software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2642C-B22A-435F-8975-3D5E99CC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7" t="14943" r="15927" b="5682"/>
          <a:stretch/>
        </p:blipFill>
        <p:spPr>
          <a:xfrm>
            <a:off x="2501900" y="1320800"/>
            <a:ext cx="6807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6A59-B077-46BC-A171-885FCC78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6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6447A-C7EE-4A72-9143-7388C3DE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116"/>
            <a:ext cx="10515600" cy="49898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Now that we have looked at all the illustrations, choose your favourite. </a:t>
            </a:r>
          </a:p>
          <a:p>
            <a:pPr marL="0" indent="0" algn="ctr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Firstly, have a discussion with your partner about why this illustration is your favourite and what is happening in the illustration.</a:t>
            </a:r>
          </a:p>
          <a:p>
            <a:pPr marL="0" indent="0" algn="ctr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Next, you are going to write a description of the illustration. You need to make sure you are using interesting adjectives, expanded noun phrases, and conjunctions if possible. 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29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C70A81-85E4-4B9E-9D8E-1124D3BDB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LO: To be able to </a:t>
            </a:r>
            <a:r>
              <a:rPr lang="en-GB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illustrations can add to the impact of a story.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A3FD2B-347F-4B5D-B3A4-4CF403035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Success Criteria:</a:t>
            </a:r>
          </a:p>
          <a:p>
            <a:r>
              <a:rPr lang="en-US" dirty="0">
                <a:latin typeface="Comic Sans MS" panose="030F0702030302020204" pitchFamily="66" charset="0"/>
              </a:rPr>
              <a:t>I can discuss how illustrations play an important part in a book. </a:t>
            </a:r>
          </a:p>
          <a:p>
            <a:r>
              <a:rPr lang="en-US" dirty="0">
                <a:latin typeface="Comic Sans MS" panose="030F0702030302020204" pitchFamily="66" charset="0"/>
              </a:rPr>
              <a:t>I can write descriptively. </a:t>
            </a:r>
          </a:p>
          <a:p>
            <a:r>
              <a:rPr lang="en-US" dirty="0">
                <a:latin typeface="Comic Sans MS" panose="030F0702030302020204" pitchFamily="66" charset="0"/>
              </a:rPr>
              <a:t>I can use expanded noun phrases and co-ordinating/subordinating conjunctions.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43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98C21C-2308-4C37-B6E8-E8137DA11C91}"/>
              </a:ext>
            </a:extLst>
          </p:cNvPr>
          <p:cNvSpPr/>
          <p:nvPr/>
        </p:nvSpPr>
        <p:spPr>
          <a:xfrm>
            <a:off x="2279650" y="1704976"/>
            <a:ext cx="7632700" cy="1311275"/>
          </a:xfrm>
          <a:prstGeom prst="roundRect">
            <a:avLst>
              <a:gd name="adj" fmla="val 6911"/>
            </a:avLst>
          </a:prstGeom>
          <a:solidFill>
            <a:schemeClr val="bg1"/>
          </a:solidFill>
          <a:ln w="57150">
            <a:solidFill>
              <a:srgbClr val="33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3" name="Title 5">
            <a:extLst>
              <a:ext uri="{FF2B5EF4-FFF2-40B4-BE49-F238E27FC236}">
                <a16:creationId xmlns:a16="http://schemas.microsoft.com/office/drawing/2014/main" id="{B87E1831-3810-40F9-80B7-71D2B399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4" y="603251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3376BD"/>
                </a:solidFill>
              </a:rPr>
              <a:t>Expanded Noun Phrases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C9B240-A5D8-41AF-B144-8AAD7E0B99BE}"/>
              </a:ext>
            </a:extLst>
          </p:cNvPr>
          <p:cNvSpPr/>
          <p:nvPr/>
        </p:nvSpPr>
        <p:spPr>
          <a:xfrm>
            <a:off x="2279650" y="3246439"/>
            <a:ext cx="7632700" cy="2701925"/>
          </a:xfrm>
          <a:prstGeom prst="roundRect">
            <a:avLst>
              <a:gd name="adj" fmla="val 3386"/>
            </a:avLst>
          </a:prstGeom>
          <a:solidFill>
            <a:schemeClr val="bg1"/>
          </a:solidFill>
          <a:ln w="57150">
            <a:solidFill>
              <a:srgbClr val="33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438" name="TextBox 27">
            <a:extLst>
              <a:ext uri="{FF2B5EF4-FFF2-40B4-BE49-F238E27FC236}">
                <a16:creationId xmlns:a16="http://schemas.microsoft.com/office/drawing/2014/main" id="{B9188B68-F9B1-4657-A72D-3AE29C0E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1820863"/>
            <a:ext cx="59959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3376BD"/>
                </a:solidFill>
              </a:rPr>
              <a:t>Noun phrases can be very short: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3376BD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3376BD"/>
                </a:solidFill>
              </a:rPr>
              <a:t>		</a:t>
            </a:r>
            <a:r>
              <a:rPr lang="en-GB" altLang="en-US" sz="2000" dirty="0">
                <a:solidFill>
                  <a:srgbClr val="3376BD"/>
                </a:solidFill>
              </a:rPr>
              <a:t>a pen</a:t>
            </a:r>
            <a:r>
              <a:rPr lang="en-GB" altLang="en-US" sz="2000" b="1" dirty="0">
                <a:solidFill>
                  <a:srgbClr val="3376BD"/>
                </a:solidFill>
              </a:rPr>
              <a:t>			</a:t>
            </a:r>
            <a:r>
              <a:rPr lang="en-GB" altLang="en-US" sz="2000" dirty="0">
                <a:solidFill>
                  <a:srgbClr val="3376BD"/>
                </a:solidFill>
              </a:rPr>
              <a:t>the girl</a:t>
            </a:r>
          </a:p>
        </p:txBody>
      </p:sp>
      <p:sp>
        <p:nvSpPr>
          <p:cNvPr id="18439" name="TextBox 17">
            <a:extLst>
              <a:ext uri="{FF2B5EF4-FFF2-40B4-BE49-F238E27FC236}">
                <a16:creationId xmlns:a16="http://schemas.microsoft.com/office/drawing/2014/main" id="{411DCE01-1860-4E00-83DA-82AC9509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3473451"/>
            <a:ext cx="734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Quite often in our writing we need to add more details so that our readers know exactly what we are writing about.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	       </a:t>
            </a:r>
            <a:r>
              <a:rPr lang="en-GB" altLang="en-US" sz="2000" dirty="0">
                <a:solidFill>
                  <a:srgbClr val="3376BD"/>
                </a:solidFill>
              </a:rPr>
              <a:t>a purple pen</a:t>
            </a:r>
            <a:r>
              <a:rPr lang="en-GB" altLang="en-US" sz="2000" dirty="0">
                <a:solidFill>
                  <a:schemeClr val="tx1"/>
                </a:solidFill>
              </a:rPr>
              <a:t>	         </a:t>
            </a:r>
            <a:r>
              <a:rPr lang="en-GB" altLang="en-US" sz="2000" dirty="0">
                <a:solidFill>
                  <a:srgbClr val="3376BD"/>
                </a:solidFill>
              </a:rPr>
              <a:t>a young girl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When we add more details to our noun phrases they become expanded noun phrases.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FF85F8F-430F-432E-89EF-3095E6BF4543}"/>
              </a:ext>
            </a:extLst>
          </p:cNvPr>
          <p:cNvSpPr/>
          <p:nvPr/>
        </p:nvSpPr>
        <p:spPr>
          <a:xfrm>
            <a:off x="2279650" y="1704976"/>
            <a:ext cx="7632700" cy="1687513"/>
          </a:xfrm>
          <a:prstGeom prst="roundRect">
            <a:avLst>
              <a:gd name="adj" fmla="val 6911"/>
            </a:avLst>
          </a:prstGeom>
          <a:solidFill>
            <a:schemeClr val="bg1"/>
          </a:solidFill>
          <a:ln w="57150">
            <a:solidFill>
              <a:srgbClr val="33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3" name="Title 5">
            <a:extLst>
              <a:ext uri="{FF2B5EF4-FFF2-40B4-BE49-F238E27FC236}">
                <a16:creationId xmlns:a16="http://schemas.microsoft.com/office/drawing/2014/main" id="{EBBF08F5-C2A8-4AA6-AC07-74D13DC5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4" y="603251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3376BD"/>
                </a:solidFill>
              </a:rPr>
              <a:t>Expanded Noun Phrases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C1D976B-68A4-47A0-8B17-AB27EF174F33}"/>
              </a:ext>
            </a:extLst>
          </p:cNvPr>
          <p:cNvSpPr/>
          <p:nvPr/>
        </p:nvSpPr>
        <p:spPr>
          <a:xfrm>
            <a:off x="2279650" y="3630614"/>
            <a:ext cx="7632700" cy="1411287"/>
          </a:xfrm>
          <a:prstGeom prst="roundRect">
            <a:avLst>
              <a:gd name="adj" fmla="val 6911"/>
            </a:avLst>
          </a:prstGeom>
          <a:solidFill>
            <a:schemeClr val="bg1"/>
          </a:solidFill>
          <a:ln w="57150">
            <a:solidFill>
              <a:srgbClr val="33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9461" name="TextBox 27">
            <a:extLst>
              <a:ext uri="{FF2B5EF4-FFF2-40B4-BE49-F238E27FC236}">
                <a16:creationId xmlns:a16="http://schemas.microsoft.com/office/drawing/2014/main" id="{B83D7EE2-D518-4185-9238-E727E53C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1874838"/>
            <a:ext cx="7340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3376BD"/>
                </a:solidFill>
              </a:rPr>
              <a:t>One of the easiest ways to expand a noun phrase is to add an adjective before the noun: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3376BD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3376BD"/>
                </a:solidFill>
              </a:rPr>
              <a:t>	      </a:t>
            </a:r>
            <a:r>
              <a:rPr lang="en-GB" altLang="en-US" sz="2000" dirty="0">
                <a:solidFill>
                  <a:schemeClr val="tx1"/>
                </a:solidFill>
              </a:rPr>
              <a:t>a </a:t>
            </a:r>
            <a:r>
              <a:rPr lang="en-GB" altLang="en-US" sz="2000" dirty="0">
                <a:solidFill>
                  <a:srgbClr val="3376BD"/>
                </a:solidFill>
              </a:rPr>
              <a:t>young</a:t>
            </a:r>
            <a:r>
              <a:rPr lang="en-GB" altLang="en-US" sz="2000" dirty="0">
                <a:solidFill>
                  <a:schemeClr val="tx1"/>
                </a:solidFill>
              </a:rPr>
              <a:t> man</a:t>
            </a:r>
            <a:r>
              <a:rPr lang="en-GB" altLang="en-US" sz="2000" b="1" dirty="0">
                <a:solidFill>
                  <a:srgbClr val="3376BD"/>
                </a:solidFill>
              </a:rPr>
              <a:t>	     </a:t>
            </a:r>
            <a:r>
              <a:rPr lang="en-GB" altLang="en-US" sz="2000" dirty="0">
                <a:solidFill>
                  <a:schemeClr val="tx1"/>
                </a:solidFill>
              </a:rPr>
              <a:t>the </a:t>
            </a:r>
            <a:r>
              <a:rPr lang="en-GB" altLang="en-US" sz="2000" dirty="0">
                <a:solidFill>
                  <a:srgbClr val="3376BD"/>
                </a:solidFill>
              </a:rPr>
              <a:t>blue</a:t>
            </a:r>
            <a:r>
              <a:rPr lang="en-GB" altLang="en-US" sz="2000" dirty="0">
                <a:solidFill>
                  <a:schemeClr val="tx1"/>
                </a:solidFill>
              </a:rPr>
              <a:t> butterfly</a:t>
            </a:r>
          </a:p>
        </p:txBody>
      </p:sp>
      <p:sp>
        <p:nvSpPr>
          <p:cNvPr id="19462" name="TextBox 17">
            <a:extLst>
              <a:ext uri="{FF2B5EF4-FFF2-40B4-BE49-F238E27FC236}">
                <a16:creationId xmlns:a16="http://schemas.microsoft.com/office/drawing/2014/main" id="{5D94843C-CF19-48BA-83A1-BAD61F879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3824289"/>
            <a:ext cx="734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To expand the noun phrase further, we can add another adjective: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3376BD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       </a:t>
            </a:r>
            <a:r>
              <a:rPr lang="en-GB" altLang="en-US" sz="2000" dirty="0">
                <a:solidFill>
                  <a:schemeClr val="tx1"/>
                </a:solidFill>
              </a:rPr>
              <a:t>a </a:t>
            </a:r>
            <a:r>
              <a:rPr lang="en-GB" altLang="en-US" sz="2000" dirty="0">
                <a:solidFill>
                  <a:srgbClr val="3376BD"/>
                </a:solidFill>
              </a:rPr>
              <a:t>young</a:t>
            </a:r>
            <a:r>
              <a:rPr lang="en-GB" altLang="en-US" sz="2000" dirty="0">
                <a:solidFill>
                  <a:schemeClr val="tx1"/>
                </a:solidFill>
              </a:rPr>
              <a:t>,</a:t>
            </a:r>
            <a:r>
              <a:rPr lang="en-GB" altLang="en-US" sz="2000" dirty="0">
                <a:solidFill>
                  <a:srgbClr val="3376BD"/>
                </a:solidFill>
              </a:rPr>
              <a:t> handsome</a:t>
            </a:r>
            <a:r>
              <a:rPr lang="en-GB" altLang="en-US" sz="2000" dirty="0">
                <a:solidFill>
                  <a:schemeClr val="tx1"/>
                </a:solidFill>
              </a:rPr>
              <a:t> man	    the </a:t>
            </a:r>
            <a:r>
              <a:rPr lang="en-GB" altLang="en-US" sz="2000" dirty="0">
                <a:solidFill>
                  <a:srgbClr val="3376BD"/>
                </a:solidFill>
              </a:rPr>
              <a:t>beautiful</a:t>
            </a:r>
            <a:r>
              <a:rPr lang="en-GB" altLang="en-US" sz="2000" dirty="0">
                <a:solidFill>
                  <a:schemeClr val="tx1"/>
                </a:solidFill>
              </a:rPr>
              <a:t>,</a:t>
            </a:r>
            <a:r>
              <a:rPr lang="en-GB" altLang="en-US" sz="2000" dirty="0">
                <a:solidFill>
                  <a:srgbClr val="3376BD"/>
                </a:solidFill>
              </a:rPr>
              <a:t> blue </a:t>
            </a:r>
            <a:r>
              <a:rPr lang="en-GB" altLang="en-US" sz="2000" dirty="0">
                <a:solidFill>
                  <a:schemeClr val="tx1"/>
                </a:solidFill>
              </a:rPr>
              <a:t>butterfly</a:t>
            </a:r>
          </a:p>
        </p:txBody>
      </p:sp>
      <p:pic>
        <p:nvPicPr>
          <p:cNvPr id="19463" name="Picture 1">
            <a:extLst>
              <a:ext uri="{FF2B5EF4-FFF2-40B4-BE49-F238E27FC236}">
                <a16:creationId xmlns:a16="http://schemas.microsoft.com/office/drawing/2014/main" id="{EE808416-5DA9-4B97-A17E-3EB2DBD71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381">
            <a:off x="8272464" y="4903789"/>
            <a:ext cx="11445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3BF9E6-633B-4266-9C6B-7AF5B84DB306}"/>
              </a:ext>
            </a:extLst>
          </p:cNvPr>
          <p:cNvSpPr/>
          <p:nvPr/>
        </p:nvSpPr>
        <p:spPr>
          <a:xfrm>
            <a:off x="2279650" y="1704975"/>
            <a:ext cx="7632700" cy="2636838"/>
          </a:xfrm>
          <a:prstGeom prst="roundRect">
            <a:avLst>
              <a:gd name="adj" fmla="val 2576"/>
            </a:avLst>
          </a:prstGeom>
          <a:solidFill>
            <a:schemeClr val="bg1"/>
          </a:solidFill>
          <a:ln w="57150">
            <a:solidFill>
              <a:srgbClr val="33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3" name="Title 5">
            <a:extLst>
              <a:ext uri="{FF2B5EF4-FFF2-40B4-BE49-F238E27FC236}">
                <a16:creationId xmlns:a16="http://schemas.microsoft.com/office/drawing/2014/main" id="{E524EB9C-4DE9-4B35-A243-E91B203D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4" y="603251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3376BD"/>
                </a:solidFill>
              </a:rPr>
              <a:t>Expanded Noun Phrases</a:t>
            </a:r>
          </a:p>
        </p:txBody>
      </p:sp>
      <p:sp>
        <p:nvSpPr>
          <p:cNvPr id="20485" name="TextBox 27">
            <a:extLst>
              <a:ext uri="{FF2B5EF4-FFF2-40B4-BE49-F238E27FC236}">
                <a16:creationId xmlns:a16="http://schemas.microsoft.com/office/drawing/2014/main" id="{3EE56BE7-B3AE-467F-A09C-411EFF26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6" y="1820863"/>
            <a:ext cx="728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3376BD"/>
                </a:solidFill>
              </a:rPr>
              <a:t>Can you expand these noun phrases by adding an adjective?</a:t>
            </a:r>
          </a:p>
        </p:txBody>
      </p:sp>
      <p:sp>
        <p:nvSpPr>
          <p:cNvPr id="23558" name="Rectangle 1">
            <a:extLst>
              <a:ext uri="{FF2B5EF4-FFF2-40B4-BE49-F238E27FC236}">
                <a16:creationId xmlns:a16="http://schemas.microsoft.com/office/drawing/2014/main" id="{DC19C172-9F46-445E-A1FD-14A9C62B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5" y="2336800"/>
            <a:ext cx="328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_____________________ car. </a:t>
            </a:r>
          </a:p>
        </p:txBody>
      </p:sp>
      <p:sp>
        <p:nvSpPr>
          <p:cNvPr id="23559" name="Rectangle 2">
            <a:extLst>
              <a:ext uri="{FF2B5EF4-FFF2-40B4-BE49-F238E27FC236}">
                <a16:creationId xmlns:a16="http://schemas.microsoft.com/office/drawing/2014/main" id="{F964C102-C939-43DC-A393-509A7DD9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5" y="3011489"/>
            <a:ext cx="3473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_____________________ house.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FA9D51-2645-4304-8F67-F248B46E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326" y="3684589"/>
            <a:ext cx="334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___________________ road.</a:t>
            </a:r>
            <a:r>
              <a:rPr lang="en-GB" altLang="en-US" b="1" dirty="0">
                <a:solidFill>
                  <a:srgbClr val="3376BD"/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33897-7164-49C4-A805-CE683E9ADDF2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3684588"/>
            <a:ext cx="2900362" cy="1541462"/>
            <a:chOff x="5001846" y="3685140"/>
            <a:chExt cx="2901462" cy="154134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0689C06-4D4D-441E-AEA9-DEA317C3782D}"/>
                </a:ext>
              </a:extLst>
            </p:cNvPr>
            <p:cNvSpPr/>
            <p:nvPr/>
          </p:nvSpPr>
          <p:spPr>
            <a:xfrm>
              <a:off x="5001846" y="3685140"/>
              <a:ext cx="2901462" cy="1541344"/>
            </a:xfrm>
            <a:prstGeom prst="roundRect">
              <a:avLst>
                <a:gd name="adj" fmla="val 6293"/>
              </a:avLst>
            </a:prstGeom>
            <a:solidFill>
              <a:schemeClr val="bg1"/>
            </a:solidFill>
            <a:ln w="57150">
              <a:solidFill>
                <a:srgbClr val="337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0491" name="TextBox 2">
              <a:extLst>
                <a:ext uri="{FF2B5EF4-FFF2-40B4-BE49-F238E27FC236}">
                  <a16:creationId xmlns:a16="http://schemas.microsoft.com/office/drawing/2014/main" id="{EEAE2D34-6174-4642-8E96-6F6458071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0" y="3869806"/>
              <a:ext cx="261815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Can you expand the noun phrases further by adding another adjective to each of them?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DA55806-8DA8-4A2C-83FF-9395147DB42D}"/>
              </a:ext>
            </a:extLst>
          </p:cNvPr>
          <p:cNvSpPr/>
          <p:nvPr/>
        </p:nvSpPr>
        <p:spPr>
          <a:xfrm>
            <a:off x="2279650" y="1595439"/>
            <a:ext cx="7632700" cy="3030537"/>
          </a:xfrm>
          <a:prstGeom prst="roundRect">
            <a:avLst>
              <a:gd name="adj" fmla="val 3140"/>
            </a:avLst>
          </a:prstGeom>
          <a:solidFill>
            <a:schemeClr val="bg1"/>
          </a:solidFill>
          <a:ln w="57150">
            <a:solidFill>
              <a:srgbClr val="33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3" name="Title 5">
            <a:extLst>
              <a:ext uri="{FF2B5EF4-FFF2-40B4-BE49-F238E27FC236}">
                <a16:creationId xmlns:a16="http://schemas.microsoft.com/office/drawing/2014/main" id="{3445E4A2-142A-4E67-8A23-3E8F4448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4" y="603251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>
                <a:solidFill>
                  <a:srgbClr val="3376BD"/>
                </a:solidFill>
              </a:rPr>
              <a:t>Expanded Noun Phrases</a:t>
            </a:r>
          </a:p>
        </p:txBody>
      </p:sp>
      <p:pic>
        <p:nvPicPr>
          <p:cNvPr id="21508" name="Pairs">
            <a:extLst>
              <a:ext uri="{FF2B5EF4-FFF2-40B4-BE49-F238E27FC236}">
                <a16:creationId xmlns:a16="http://schemas.microsoft.com/office/drawing/2014/main" id="{7357815F-E9C1-4319-88CF-CF010534B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7">
            <a:extLst>
              <a:ext uri="{FF2B5EF4-FFF2-40B4-BE49-F238E27FC236}">
                <a16:creationId xmlns:a16="http://schemas.microsoft.com/office/drawing/2014/main" id="{D3754908-C1AB-4041-A8AD-F600B478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4" y="1711325"/>
            <a:ext cx="72802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3376BD"/>
                </a:solidFill>
              </a:rPr>
              <a:t>You can also expand a noun phrase by adding a preposition (information about where or when something is).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3376BD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The boy </a:t>
            </a:r>
            <a:r>
              <a:rPr lang="en-GB" altLang="en-US" sz="2000" dirty="0">
                <a:solidFill>
                  <a:srgbClr val="3376BD"/>
                </a:solidFill>
              </a:rPr>
              <a:t>on</a:t>
            </a:r>
            <a:r>
              <a:rPr lang="en-GB" altLang="en-US" sz="2000" dirty="0">
                <a:solidFill>
                  <a:schemeClr val="tx1"/>
                </a:solidFill>
              </a:rPr>
              <a:t> </a:t>
            </a:r>
            <a:r>
              <a:rPr lang="en-GB" altLang="en-US" sz="2000" dirty="0">
                <a:solidFill>
                  <a:srgbClr val="3376BD"/>
                </a:solidFill>
              </a:rPr>
              <a:t>the ground </a:t>
            </a:r>
            <a:r>
              <a:rPr lang="en-GB" altLang="en-US" sz="2000" dirty="0">
                <a:solidFill>
                  <a:schemeClr val="tx1"/>
                </a:solidFill>
              </a:rPr>
              <a:t>was crying.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The bird </a:t>
            </a:r>
            <a:r>
              <a:rPr lang="en-GB" altLang="en-US" sz="2000" dirty="0">
                <a:solidFill>
                  <a:srgbClr val="3376BD"/>
                </a:solidFill>
              </a:rPr>
              <a:t>in the tree </a:t>
            </a:r>
            <a:r>
              <a:rPr lang="en-GB" altLang="en-US" sz="2000" dirty="0">
                <a:solidFill>
                  <a:schemeClr val="tx1"/>
                </a:solidFill>
              </a:rPr>
              <a:t>sang every morning.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The man </a:t>
            </a:r>
            <a:r>
              <a:rPr lang="en-GB" altLang="en-US" sz="2000" dirty="0">
                <a:solidFill>
                  <a:srgbClr val="3376BD"/>
                </a:solidFill>
              </a:rPr>
              <a:t>in the moon </a:t>
            </a:r>
            <a:r>
              <a:rPr lang="en-GB" altLang="en-US" sz="2000" dirty="0">
                <a:solidFill>
                  <a:schemeClr val="tx1"/>
                </a:solidFill>
              </a:rPr>
              <a:t>looked down at the Earth.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A7B6C5-AEBC-42F3-95EA-BDEA59E8D1DD}"/>
              </a:ext>
            </a:extLst>
          </p:cNvPr>
          <p:cNvCxnSpPr/>
          <p:nvPr/>
        </p:nvCxnSpPr>
        <p:spPr>
          <a:xfrm>
            <a:off x="2563814" y="2930525"/>
            <a:ext cx="2352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1106B7-4433-4894-AD01-CE6127A284C1}"/>
              </a:ext>
            </a:extLst>
          </p:cNvPr>
          <p:cNvCxnSpPr/>
          <p:nvPr/>
        </p:nvCxnSpPr>
        <p:spPr>
          <a:xfrm>
            <a:off x="2563813" y="3544888"/>
            <a:ext cx="19605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060EC0-4EC7-4743-B8D2-658444C3F42E}"/>
              </a:ext>
            </a:extLst>
          </p:cNvPr>
          <p:cNvCxnSpPr/>
          <p:nvPr/>
        </p:nvCxnSpPr>
        <p:spPr>
          <a:xfrm>
            <a:off x="2563813" y="4157663"/>
            <a:ext cx="22034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13" name="Picture 12">
            <a:extLst>
              <a:ext uri="{FF2B5EF4-FFF2-40B4-BE49-F238E27FC236}">
                <a16:creationId xmlns:a16="http://schemas.microsoft.com/office/drawing/2014/main" id="{DFE0A47C-12CD-4942-9605-AA464BD9B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765">
            <a:off x="7299325" y="3314701"/>
            <a:ext cx="20193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2CA3-2658-4404-BB95-166F930D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Co-ordinating conjunctions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AB63-69F0-434A-802D-7433BE705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7" y="1135814"/>
            <a:ext cx="6959600" cy="585854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Conjunctions are joining words that link together parts of a sentence. The three main coordinating conjunctions are ‘and’, ‘but’ and ‘or’.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They can be used to join together two clauses in a sentence. However, the clauses need to make sense on their own. For example: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 had a terrible cold. I still went to work.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You can add the coordinating conjunction ‘but’ in between these causes so the sentence reads: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 had a terrible cold but I still went to school.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62BEB-ACBB-439B-9EAE-B93956D6E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5" t="27357" r="21448" b="14602"/>
          <a:stretch/>
        </p:blipFill>
        <p:spPr>
          <a:xfrm>
            <a:off x="7091947" y="2461377"/>
            <a:ext cx="4801809" cy="2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8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8E82-2630-44A3-A560-7BAA4600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Subordinating conjunctions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02D3-9022-4E52-A54C-F8B9487B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6" y="1074821"/>
            <a:ext cx="7523747" cy="589547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subordinating clause is a part of a sentence that adds additional information to the main clause. A subordinating conjunction is simply the word/words that is used to join a subordinating clause to another clause or sentence.</a:t>
            </a:r>
          </a:p>
          <a:p>
            <a:pPr marL="0" indent="0" algn="l">
              <a:buNone/>
            </a:pPr>
            <a:endParaRPr lang="en-US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"He was annoyed, the train had stopped."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"He was annoyed because the train had stopped.“</a:t>
            </a:r>
          </a:p>
          <a:p>
            <a:pPr marL="0" indent="0" algn="l">
              <a:buNone/>
            </a:pPr>
            <a:endParaRPr lang="en-US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By adding 'because' we are linking the subordinating clause "the train had stopped" with the main clause "He was annoyed".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2EA06-E480-44B3-8400-1054E005E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5" t="13993" r="21052" b="27474"/>
          <a:stretch/>
        </p:blipFill>
        <p:spPr>
          <a:xfrm>
            <a:off x="7612984" y="2194926"/>
            <a:ext cx="4450680" cy="24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14C1-DBF2-4A46-AA8B-D3F3079C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810"/>
            <a:ext cx="10515600" cy="5646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In today’s lesson we are focusing on the illustrations. </a:t>
            </a:r>
          </a:p>
          <a:p>
            <a:pPr marL="0" indent="0" algn="ctr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Who can remember what an illustration is? 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Lets look at the illustrations in The Detective Dog.</a:t>
            </a:r>
          </a:p>
          <a:p>
            <a:pPr marL="0" indent="0" algn="ctr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What details can you spot? </a:t>
            </a:r>
          </a:p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What about the colours? </a:t>
            </a:r>
          </a:p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What do you like about them?</a:t>
            </a:r>
          </a:p>
        </p:txBody>
      </p:sp>
    </p:spTree>
    <p:extLst>
      <p:ext uri="{BB962C8B-B14F-4D97-AF65-F5344CB8AC3E}">
        <p14:creationId xmlns:p14="http://schemas.microsoft.com/office/powerpoint/2010/main" val="17268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86C267-C340-447E-A1AC-7A9AEC0F19D5}"/>
</file>

<file path=customXml/itemProps2.xml><?xml version="1.0" encoding="utf-8"?>
<ds:datastoreItem xmlns:ds="http://schemas.openxmlformats.org/officeDocument/2006/customXml" ds:itemID="{46A7B096-71B8-4C8E-A14F-BD05A2B543F8}"/>
</file>

<file path=customXml/itemProps3.xml><?xml version="1.0" encoding="utf-8"?>
<ds:datastoreItem xmlns:ds="http://schemas.openxmlformats.org/officeDocument/2006/customXml" ds:itemID="{52E8ED87-8D80-47CE-AEDB-156733B5D556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621</Words>
  <Application>Microsoft Office PowerPoint</Application>
  <PresentationFormat>Widescreen</PresentationFormat>
  <Paragraphs>85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Sassoon Infant Rg</vt:lpstr>
      <vt:lpstr>Office Theme</vt:lpstr>
      <vt:lpstr>Starter:</vt:lpstr>
      <vt:lpstr>LO: To be able to understand how illustrations can add to the impact of a story. </vt:lpstr>
      <vt:lpstr>Expanded Noun Phrases</vt:lpstr>
      <vt:lpstr>Expanded Noun Phrases</vt:lpstr>
      <vt:lpstr>Expanded Noun Phrases</vt:lpstr>
      <vt:lpstr>Expanded Noun Phrases</vt:lpstr>
      <vt:lpstr>Co-ordinating conjunctions</vt:lpstr>
      <vt:lpstr>Subordinating conjunctions</vt:lpstr>
      <vt:lpstr>PowerPoint Presentation</vt:lpstr>
      <vt:lpstr>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M Smith</dc:creator>
  <cp:lastModifiedBy>M Smith</cp:lastModifiedBy>
  <cp:revision>2</cp:revision>
  <dcterms:created xsi:type="dcterms:W3CDTF">2021-09-26T16:22:34Z</dcterms:created>
  <dcterms:modified xsi:type="dcterms:W3CDTF">2021-09-26T17:50:32Z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