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Layouts/slideLayout7.xml" ContentType="application/vnd.openxmlformats-officedocument.presentationml.slideLayout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64" r:id="rId3"/>
    <p:sldId id="265" r:id="rId4"/>
    <p:sldId id="266" r:id="rId5"/>
    <p:sldId id="259" r:id="rId6"/>
    <p:sldId id="258" r:id="rId7"/>
    <p:sldId id="260" r:id="rId8"/>
    <p:sldId id="262" r:id="rId9"/>
    <p:sldId id="267" r:id="rId10"/>
    <p:sldId id="263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78664" autoAdjust="0"/>
  </p:normalViewPr>
  <p:slideViewPr>
    <p:cSldViewPr snapToGrid="0">
      <p:cViewPr varScale="1">
        <p:scale>
          <a:sx n="56" d="100"/>
          <a:sy n="56" d="100"/>
        </p:scale>
        <p:origin x="129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18" Type="http://schemas.openxmlformats.org/officeDocument/2006/relationships/customXml" Target="../customXml/item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customXml" Target="../customXml/item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customXml" Target="../customXml/item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FE9ED10-E3A4-4323-A43B-0F3D767C0226}" type="datetimeFigureOut">
              <a:rPr lang="en-GB" smtClean="0"/>
              <a:t>01/10/2021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BAE06FA-EDCC-4566-9D7E-75AA1C60EF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785732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800" i="1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Do we know what it means when we say the structure?</a:t>
            </a:r>
            <a:br>
              <a:rPr lang="en-GB" sz="1800" i="1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GB" sz="1800" i="1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Can you think of vocabulary that may be used when discussing structure of a story?</a:t>
            </a:r>
            <a:br>
              <a:rPr lang="en-GB" sz="1800" i="1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GB" sz="1800" i="1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Can think about the structure of The Detective Dog?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sz="1800" i="1" dirty="0">
              <a:effectLst/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800" i="1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On flipchart show the structure of a story as a mountain shape .</a:t>
            </a:r>
            <a:endParaRPr lang="en-GB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BAE06FA-EDCC-4566-9D7E-75AA1C60EFF9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3550285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BAE06FA-EDCC-4566-9D7E-75AA1C60EFF9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022537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A4B702-BD5B-430D-B980-CD932AE84F28}" type="datetimeFigureOut">
              <a:rPr lang="en-GB" smtClean="0"/>
              <a:t>28/09/2021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B0DA0-1D50-40B1-812A-7373DF69DF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775981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A4B702-BD5B-430D-B980-CD932AE84F28}" type="datetimeFigureOut">
              <a:rPr lang="en-GB" smtClean="0"/>
              <a:t>28/09/2021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B0DA0-1D50-40B1-812A-7373DF69DF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968415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A4B702-BD5B-430D-B980-CD932AE84F28}" type="datetimeFigureOut">
              <a:rPr lang="en-GB" smtClean="0"/>
              <a:t>28/09/2021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B0DA0-1D50-40B1-812A-7373DF69DF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959006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A4B702-BD5B-430D-B980-CD932AE84F28}" type="datetimeFigureOut">
              <a:rPr lang="en-GB" smtClean="0"/>
              <a:t>28/09/2021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B0DA0-1D50-40B1-812A-7373DF69DF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430053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A4B702-BD5B-430D-B980-CD932AE84F28}" type="datetimeFigureOut">
              <a:rPr lang="en-GB" smtClean="0"/>
              <a:t>28/09/2021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B0DA0-1D50-40B1-812A-7373DF69DF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426436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A4B702-BD5B-430D-B980-CD932AE84F28}" type="datetimeFigureOut">
              <a:rPr lang="en-GB" smtClean="0"/>
              <a:t>28/09/2021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B0DA0-1D50-40B1-812A-7373DF69DF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27434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A4B702-BD5B-430D-B980-CD932AE84F28}" type="datetimeFigureOut">
              <a:rPr lang="en-GB" smtClean="0"/>
              <a:t>28/09/2021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B0DA0-1D50-40B1-812A-7373DF69DF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417975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A4B702-BD5B-430D-B980-CD932AE84F28}" type="datetimeFigureOut">
              <a:rPr lang="en-GB" smtClean="0"/>
              <a:t>28/09/2021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B0DA0-1D50-40B1-812A-7373DF69DF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800160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A4B702-BD5B-430D-B980-CD932AE84F28}" type="datetimeFigureOut">
              <a:rPr lang="en-GB" smtClean="0"/>
              <a:t>28/09/2021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B0DA0-1D50-40B1-812A-7373DF69DF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239892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A4B702-BD5B-430D-B980-CD932AE84F28}" type="datetimeFigureOut">
              <a:rPr lang="en-GB" smtClean="0"/>
              <a:t>28/09/2021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B0DA0-1D50-40B1-812A-7373DF69DF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73764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A4B702-BD5B-430D-B980-CD932AE84F28}" type="datetimeFigureOut">
              <a:rPr lang="en-GB" smtClean="0"/>
              <a:t>28/09/2021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B0DA0-1D50-40B1-812A-7373DF69DF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69619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A4B702-BD5B-430D-B980-CD932AE84F28}" type="datetimeFigureOut">
              <a:rPr lang="en-GB" smtClean="0"/>
              <a:t>28/09/2021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7B0DA0-1D50-40B1-812A-7373DF69DF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432378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huffingtonpost.co.uk/hannah-beckerman/the-best-childrens-picture-books-spring-2016_b_10064524.html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LO: To plan my story using a story planner.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7"/>
            <a:ext cx="9144000" cy="2133599"/>
          </a:xfrm>
        </p:spPr>
        <p:txBody>
          <a:bodyPr>
            <a:normAutofit/>
          </a:bodyPr>
          <a:lstStyle/>
          <a:p>
            <a:r>
              <a:rPr lang="en-GB" sz="3200" dirty="0">
                <a:latin typeface="Comic Sans MS" panose="030F0702030302020204" pitchFamily="66" charset="0"/>
              </a:rPr>
              <a:t>Success Criteria:</a:t>
            </a:r>
          </a:p>
          <a:p>
            <a:r>
              <a:rPr lang="en-GB" sz="3200" dirty="0">
                <a:latin typeface="Comic Sans MS" panose="030F0702030302020204" pitchFamily="66" charset="0"/>
              </a:rPr>
              <a:t>I can plan and structure a story.</a:t>
            </a:r>
            <a:br>
              <a:rPr lang="en-GB" sz="3200" dirty="0">
                <a:latin typeface="Comic Sans MS" panose="030F0702030302020204" pitchFamily="66" charset="0"/>
              </a:rPr>
            </a:br>
            <a:r>
              <a:rPr lang="en-GB" sz="3200" dirty="0">
                <a:latin typeface="Comic Sans MS" panose="030F0702030302020204" pitchFamily="66" charset="0"/>
              </a:rPr>
              <a:t>I can orally retell my story. </a:t>
            </a:r>
            <a:br>
              <a:rPr lang="en-GB" sz="3200" dirty="0">
                <a:latin typeface="Comic Sans MS" panose="030F0702030302020204" pitchFamily="66" charset="0"/>
              </a:rPr>
            </a:br>
            <a:r>
              <a:rPr lang="en-GB" sz="3200" dirty="0">
                <a:latin typeface="Comic Sans MS" panose="030F0702030302020204" pitchFamily="66" charset="0"/>
              </a:rPr>
              <a:t>I can understand the structure of a story.</a:t>
            </a:r>
          </a:p>
        </p:txBody>
      </p:sp>
    </p:spTree>
    <p:extLst>
      <p:ext uri="{BB962C8B-B14F-4D97-AF65-F5344CB8AC3E}">
        <p14:creationId xmlns:p14="http://schemas.microsoft.com/office/powerpoint/2010/main" val="173109365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309489"/>
            <a:ext cx="10515600" cy="5867474"/>
          </a:xfrm>
        </p:spPr>
        <p:txBody>
          <a:bodyPr/>
          <a:lstStyle/>
          <a:p>
            <a:pPr marL="0" indent="0">
              <a:buNone/>
            </a:pPr>
            <a:r>
              <a:rPr lang="en-GB" sz="3200" dirty="0">
                <a:latin typeface="Comic Sans MS" panose="030F0702030302020204" pitchFamily="66" charset="0"/>
              </a:rPr>
              <a:t>Lets share some of our completed plans!</a:t>
            </a:r>
          </a:p>
          <a:p>
            <a:pPr marL="0" indent="0">
              <a:buNone/>
            </a:pPr>
            <a:endParaRPr lang="en-GB" sz="3200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n-GB" sz="3200" dirty="0">
                <a:latin typeface="Comic Sans MS" panose="030F0702030302020204" pitchFamily="66" charset="0"/>
              </a:rPr>
              <a:t>Can we give some feedback? </a:t>
            </a:r>
          </a:p>
          <a:p>
            <a:pPr marL="0" indent="0">
              <a:buNone/>
            </a:pPr>
            <a:endParaRPr lang="en-GB" sz="3200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n-GB" sz="3200" dirty="0">
                <a:latin typeface="Comic Sans MS" panose="030F0702030302020204" pitchFamily="66" charset="0"/>
              </a:rPr>
              <a:t>What is one thing you </a:t>
            </a:r>
            <a:r>
              <a:rPr lang="en-GB" sz="3200">
                <a:latin typeface="Comic Sans MS" panose="030F0702030302020204" pitchFamily="66" charset="0"/>
              </a:rPr>
              <a:t>love?</a:t>
            </a:r>
          </a:p>
          <a:p>
            <a:pPr marL="0" indent="0">
              <a:buNone/>
            </a:pPr>
            <a:endParaRPr lang="en-GB" sz="3200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n-GB" sz="3200" dirty="0">
                <a:latin typeface="Comic Sans MS" panose="030F0702030302020204" pitchFamily="66" charset="0"/>
              </a:rPr>
              <a:t>What is one thing you think they can improve?</a:t>
            </a: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831714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5299AC-078C-4982-AC2D-11F2E194B7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Comic Sans MS" panose="030F0702030302020204" pitchFamily="66" charset="0"/>
              </a:rPr>
              <a:t>Starter: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AE0250-6025-438C-94D6-DB0FE726E9A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GB" sz="3200" dirty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We are going to retell the story of The Detective Dog without looking at the book!</a:t>
            </a:r>
          </a:p>
          <a:p>
            <a:pPr marL="0" indent="0">
              <a:buNone/>
            </a:pPr>
            <a:endParaRPr lang="en-GB" sz="1800" dirty="0">
              <a:effectLst/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GB" sz="1800" dirty="0"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GB" dirty="0"/>
          </a:p>
        </p:txBody>
      </p:sp>
      <p:pic>
        <p:nvPicPr>
          <p:cNvPr id="5" name="Picture 4" descr="A picture containing text&#10;&#10;Description automatically generated">
            <a:extLst>
              <a:ext uri="{FF2B5EF4-FFF2-40B4-BE49-F238E27FC236}">
                <a16:creationId xmlns:a16="http://schemas.microsoft.com/office/drawing/2014/main" id="{6D9DEF05-9E88-4AE3-BF2A-CEA7AF111C07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4009480" y="3045147"/>
            <a:ext cx="4173040" cy="36159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95313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F689A4-82E9-414A-9BDB-D83A37733C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755374"/>
            <a:ext cx="10515600" cy="5421589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7000"/>
              </a:lnSpc>
              <a:spcAft>
                <a:spcPts val="800"/>
              </a:spcAft>
              <a:buNone/>
            </a:pPr>
            <a:r>
              <a:rPr lang="en-GB" sz="32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This week we will be planning and writing our own story!</a:t>
            </a:r>
          </a:p>
          <a:p>
            <a:pPr marL="0" indent="0" algn="ctr">
              <a:lnSpc>
                <a:spcPct val="107000"/>
              </a:lnSpc>
              <a:spcAft>
                <a:spcPts val="800"/>
              </a:spcAft>
              <a:buNone/>
            </a:pPr>
            <a:br>
              <a:rPr lang="en-GB" sz="3200" dirty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GB" sz="3200" dirty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We will be including our new character that we created last week, and the setting we described will be included.</a:t>
            </a:r>
          </a:p>
          <a:p>
            <a:pPr marL="0" indent="0" algn="ctr">
              <a:lnSpc>
                <a:spcPct val="107000"/>
              </a:lnSpc>
              <a:spcAft>
                <a:spcPts val="800"/>
              </a:spcAft>
              <a:buNone/>
            </a:pPr>
            <a:endParaRPr lang="en-GB" sz="3200" dirty="0">
              <a:effectLst/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en-GB" sz="3200" dirty="0">
                <a:latin typeface="Comic Sans MS" panose="030F0702030302020204" pitchFamily="66" charset="0"/>
              </a:rPr>
              <a:t>Today will be our first planning session.</a:t>
            </a:r>
          </a:p>
        </p:txBody>
      </p:sp>
    </p:spTree>
    <p:extLst>
      <p:ext uri="{BB962C8B-B14F-4D97-AF65-F5344CB8AC3E}">
        <p14:creationId xmlns:p14="http://schemas.microsoft.com/office/powerpoint/2010/main" val="41198718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B87D92-E708-4370-B3D0-50BAE58F90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705169"/>
            <a:ext cx="10515600" cy="144766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sz="4000" dirty="0">
                <a:latin typeface="Comic Sans MS" panose="030F0702030302020204" pitchFamily="66" charset="0"/>
              </a:rPr>
              <a:t>What do we mean when we talk about the structure of the story?</a:t>
            </a:r>
          </a:p>
        </p:txBody>
      </p:sp>
    </p:spTree>
    <p:extLst>
      <p:ext uri="{BB962C8B-B14F-4D97-AF65-F5344CB8AC3E}">
        <p14:creationId xmlns:p14="http://schemas.microsoft.com/office/powerpoint/2010/main" val="4066059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464234"/>
            <a:ext cx="10515600" cy="5712729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GB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n-GB" dirty="0">
                <a:latin typeface="Comic Sans MS" panose="030F0702030302020204" pitchFamily="66" charset="0"/>
              </a:rPr>
              <a:t>First will be where the characters and setting will be introduced.</a:t>
            </a:r>
          </a:p>
          <a:p>
            <a:pPr marL="0" indent="0">
              <a:buNone/>
            </a:pPr>
            <a:endParaRPr lang="en-GB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n-GB" dirty="0">
                <a:latin typeface="Comic Sans MS" panose="030F0702030302020204" pitchFamily="66" charset="0"/>
              </a:rPr>
              <a:t>Then a problem of some sort will come about which will build up.</a:t>
            </a:r>
          </a:p>
          <a:p>
            <a:pPr marL="0" indent="0">
              <a:buNone/>
            </a:pPr>
            <a:endParaRPr lang="en-GB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n-GB" dirty="0">
                <a:latin typeface="Comic Sans MS" panose="030F0702030302020204" pitchFamily="66" charset="0"/>
              </a:rPr>
              <a:t>Next comes the crisis/problem/dilemma- which is the middle of the story.</a:t>
            </a:r>
          </a:p>
          <a:p>
            <a:pPr marL="0" indent="0">
              <a:buNone/>
            </a:pPr>
            <a:endParaRPr lang="en-GB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n-GB" dirty="0">
                <a:latin typeface="Comic Sans MS" panose="030F0702030302020204" pitchFamily="66" charset="0"/>
              </a:rPr>
              <a:t>Then the crisis is sorted out and resolved. </a:t>
            </a: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755981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379828"/>
            <a:ext cx="10515600" cy="5797135"/>
          </a:xfrm>
        </p:spPr>
        <p:txBody>
          <a:bodyPr/>
          <a:lstStyle/>
          <a:p>
            <a:pPr marL="0" indent="0" algn="ctr">
              <a:buNone/>
            </a:pPr>
            <a:r>
              <a:rPr lang="en-GB" sz="3200" dirty="0">
                <a:latin typeface="Comic Sans MS" panose="030F0702030302020204" pitchFamily="66" charset="0"/>
              </a:rPr>
              <a:t>Today you are going to put these ideas into a story planner. </a:t>
            </a:r>
          </a:p>
          <a:p>
            <a:pPr marL="0" indent="0">
              <a:buNone/>
            </a:pPr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3"/>
          <a:srcRect l="17852" t="18317" r="19654" b="8606"/>
          <a:stretch/>
        </p:blipFill>
        <p:spPr>
          <a:xfrm>
            <a:off x="2030437" y="1512277"/>
            <a:ext cx="8131126" cy="53457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70028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478302"/>
            <a:ext cx="10515600" cy="569866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sz="3600" dirty="0">
                <a:latin typeface="Comic Sans MS" panose="030F0702030302020204" pitchFamily="66" charset="0"/>
              </a:rPr>
              <a:t>Lets make up our own story to show how to use the story planner sheet. </a:t>
            </a:r>
          </a:p>
          <a:p>
            <a:pPr marL="0" indent="0" algn="ctr">
              <a:buNone/>
            </a:pPr>
            <a:endParaRPr lang="en-GB" sz="36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r>
              <a:rPr lang="en-GB" sz="3600" dirty="0">
                <a:latin typeface="Comic Sans MS" panose="030F0702030302020204" pitchFamily="66" charset="0"/>
              </a:rPr>
              <a:t>We only need brief/short notes at this stage.</a:t>
            </a:r>
          </a:p>
          <a:p>
            <a:pPr marL="0" indent="0" algn="ctr">
              <a:buNone/>
            </a:pPr>
            <a:endParaRPr lang="en-GB" sz="36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r>
              <a:rPr lang="en-GB" sz="3600" dirty="0">
                <a:latin typeface="Comic Sans MS" panose="030F0702030302020204" pitchFamily="66" charset="0"/>
              </a:rPr>
              <a:t>You do not have to write full sentences at this stage, as you will use the plans to write their extended stories later. 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070333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534572"/>
            <a:ext cx="10515600" cy="564239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sz="3200" dirty="0">
                <a:latin typeface="Comic Sans MS" panose="030F0702030302020204" pitchFamily="66" charset="0"/>
              </a:rPr>
              <a:t>Now you are going to use the story planner to plan your story. </a:t>
            </a:r>
          </a:p>
          <a:p>
            <a:pPr marL="0" indent="0" algn="ctr">
              <a:buNone/>
            </a:pPr>
            <a:endParaRPr lang="en-GB" sz="32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r>
              <a:rPr lang="en-GB" sz="3200" dirty="0">
                <a:latin typeface="Comic Sans MS" panose="030F0702030302020204" pitchFamily="66" charset="0"/>
              </a:rPr>
              <a:t>Using the story planner sheet you need to make short notes in each of the four boxes- only bullet points is needed. </a:t>
            </a:r>
          </a:p>
          <a:p>
            <a:pPr marL="0" indent="0" algn="ctr">
              <a:buNone/>
            </a:pPr>
            <a:endParaRPr lang="en-GB" sz="32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r>
              <a:rPr lang="en-GB" sz="3200" dirty="0">
                <a:latin typeface="Comic Sans MS" panose="030F0702030302020204" pitchFamily="66" charset="0"/>
              </a:rPr>
              <a:t>You need to make sure you are briefly showing what will happen in each part of the story, don’t worry about detail! We will be adding this tomorrow. </a:t>
            </a:r>
          </a:p>
          <a:p>
            <a:endParaRPr lang="en-GB" dirty="0"/>
          </a:p>
          <a:p>
            <a:endParaRPr lang="en-GB" dirty="0"/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571461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600BF9-CC13-45D0-8D1A-03E32CC579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Comic Sans MS" panose="030F0702030302020204" pitchFamily="66" charset="0"/>
              </a:rPr>
              <a:t>Extension: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1DF6F4-FB8A-45D0-AC26-AD29D61041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14732"/>
            <a:ext cx="10515600" cy="4762231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7000"/>
              </a:lnSpc>
              <a:spcAft>
                <a:spcPts val="800"/>
              </a:spcAft>
              <a:buNone/>
            </a:pPr>
            <a:r>
              <a:rPr lang="en-GB" sz="3200" dirty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If you finish your story, find a partner and tell them your story plan. </a:t>
            </a:r>
          </a:p>
          <a:p>
            <a:pPr marL="0" indent="0" algn="ctr">
              <a:lnSpc>
                <a:spcPct val="107000"/>
              </a:lnSpc>
              <a:spcAft>
                <a:spcPts val="800"/>
              </a:spcAft>
              <a:buNone/>
            </a:pPr>
            <a:endParaRPr lang="en-GB" sz="3200" dirty="0">
              <a:effectLst/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ctr">
              <a:lnSpc>
                <a:spcPct val="107000"/>
              </a:lnSpc>
              <a:spcAft>
                <a:spcPts val="800"/>
              </a:spcAft>
              <a:buNone/>
            </a:pPr>
            <a:r>
              <a:rPr lang="en-GB" sz="32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Can you give your partner give you feedback? </a:t>
            </a:r>
            <a:br>
              <a:rPr lang="en-GB" sz="32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GB" sz="32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Tell your partner one thing you loved and one thing to improve</a:t>
            </a:r>
          </a:p>
          <a:p>
            <a:pPr marL="0" indent="0" algn="ctr">
              <a:lnSpc>
                <a:spcPct val="107000"/>
              </a:lnSpc>
              <a:spcAft>
                <a:spcPts val="800"/>
              </a:spcAft>
              <a:buNone/>
            </a:pPr>
            <a:endParaRPr lang="en-GB" sz="3200" dirty="0">
              <a:effectLst/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endParaRPr lang="en-GB" sz="1800" dirty="0">
              <a:effectLst/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40099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2CC0C36368B3E43AA8704CB173414C6" ma:contentTypeVersion="11" ma:contentTypeDescription="Create a new document." ma:contentTypeScope="" ma:versionID="e74a16028a0b5b0f57608bf09d8b2660">
  <xsd:schema xmlns:xsd="http://www.w3.org/2001/XMLSchema" xmlns:xs="http://www.w3.org/2001/XMLSchema" xmlns:p="http://schemas.microsoft.com/office/2006/metadata/properties" xmlns:ns2="810dadb4-62c1-4fd3-aef3-0db6a8571ffe" targetNamespace="http://schemas.microsoft.com/office/2006/metadata/properties" ma:root="true" ma:fieldsID="9b39263f8dd01711e1fc9c8509195d36" ns2:_="">
    <xsd:import namespace="810dadb4-62c1-4fd3-aef3-0db6a8571ff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10dadb4-62c1-4fd3-aef3-0db6a8571ff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18" nillable="true" ma:displayName="Length (seconds)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5455D111-16A2-464C-A36F-D151379960BA}"/>
</file>

<file path=customXml/itemProps2.xml><?xml version="1.0" encoding="utf-8"?>
<ds:datastoreItem xmlns:ds="http://schemas.openxmlformats.org/officeDocument/2006/customXml" ds:itemID="{EE837350-96FE-4DA9-BF11-EA002917FBD0}"/>
</file>

<file path=customXml/itemProps3.xml><?xml version="1.0" encoding="utf-8"?>
<ds:datastoreItem xmlns:ds="http://schemas.openxmlformats.org/officeDocument/2006/customXml" ds:itemID="{6520024A-C13B-42AD-8DC7-7AEEBF53B051}"/>
</file>

<file path=docProps/app.xml><?xml version="1.0" encoding="utf-8"?>
<Properties xmlns="http://schemas.openxmlformats.org/officeDocument/2006/extended-properties" xmlns:vt="http://schemas.openxmlformats.org/officeDocument/2006/docPropsVTypes">
  <TotalTime>5727</TotalTime>
  <Words>426</Words>
  <Application>Microsoft Office PowerPoint</Application>
  <PresentationFormat>Widescreen</PresentationFormat>
  <Paragraphs>47</Paragraphs>
  <Slides>10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Comic Sans MS</vt:lpstr>
      <vt:lpstr>Office Theme</vt:lpstr>
      <vt:lpstr>LO: To plan my story using a story planner.</vt:lpstr>
      <vt:lpstr>Starter: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Extension: 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LO: To plan my story using a story planner.</dc:title>
  <dc:creator>Maddi Smith</dc:creator>
  <cp:lastModifiedBy>M Smith</cp:lastModifiedBy>
  <cp:revision>4</cp:revision>
  <dcterms:created xsi:type="dcterms:W3CDTF">2020-10-03T22:10:14Z</dcterms:created>
  <dcterms:modified xsi:type="dcterms:W3CDTF">2021-10-02T11:19:51Z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0x010100A2CC0C36368B3E43AA8704CB173414C6</vt:lpwstr>
  </property>
</Properties>
</file>