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2B1BF7-3E56-4C90-B386-DA060D411999}"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178272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B1BF7-3E56-4C90-B386-DA060D411999}"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331626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B1BF7-3E56-4C90-B386-DA060D411999}"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178108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B1BF7-3E56-4C90-B386-DA060D411999}"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8350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2B1BF7-3E56-4C90-B386-DA060D411999}" type="datetimeFigureOut">
              <a:rPr lang="en-GB" smtClean="0"/>
              <a:t>09/01/2022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117990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2B1BF7-3E56-4C90-B386-DA060D411999}"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262667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2B1BF7-3E56-4C90-B386-DA060D411999}" type="datetimeFigureOut">
              <a:rPr lang="en-GB" smtClean="0"/>
              <a:t>09/01/2022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397782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2B1BF7-3E56-4C90-B386-DA060D411999}" type="datetimeFigureOut">
              <a:rPr lang="en-GB" smtClean="0"/>
              <a:t>09/01/2022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363786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B1BF7-3E56-4C90-B386-DA060D411999}" type="datetimeFigureOut">
              <a:rPr lang="en-GB" smtClean="0"/>
              <a:t>09/01/2022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50152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B1BF7-3E56-4C90-B386-DA060D411999}"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109299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B1BF7-3E56-4C90-B386-DA060D411999}" type="datetimeFigureOut">
              <a:rPr lang="en-GB" smtClean="0"/>
              <a:t>09/01/2022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61743-8854-4ADD-89ED-2327938D1252}" type="slidenum">
              <a:rPr lang="en-GB" smtClean="0"/>
              <a:t>‹#›</a:t>
            </a:fld>
            <a:endParaRPr lang="en-GB"/>
          </a:p>
        </p:txBody>
      </p:sp>
    </p:spTree>
    <p:extLst>
      <p:ext uri="{BB962C8B-B14F-4D97-AF65-F5344CB8AC3E}">
        <p14:creationId xmlns:p14="http://schemas.microsoft.com/office/powerpoint/2010/main" val="49514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B1BF7-3E56-4C90-B386-DA060D411999}" type="datetimeFigureOut">
              <a:rPr lang="en-GB" smtClean="0"/>
              <a:t>09/01/2022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61743-8854-4ADD-89ED-2327938D1252}" type="slidenum">
              <a:rPr lang="en-GB" smtClean="0"/>
              <a:t>‹#›</a:t>
            </a:fld>
            <a:endParaRPr lang="en-GB"/>
          </a:p>
        </p:txBody>
      </p:sp>
    </p:spTree>
    <p:extLst>
      <p:ext uri="{BB962C8B-B14F-4D97-AF65-F5344CB8AC3E}">
        <p14:creationId xmlns:p14="http://schemas.microsoft.com/office/powerpoint/2010/main" val="340943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25384" y="984544"/>
          <a:ext cx="5485856" cy="1402080"/>
        </p:xfrm>
        <a:graphic>
          <a:graphicData uri="http://schemas.openxmlformats.org/drawingml/2006/table">
            <a:tbl>
              <a:tblPr firstRow="1" firstCol="1" bandRow="1">
                <a:tableStyleId>{5C22544A-7EE6-4342-B048-85BDC9FD1C3A}</a:tableStyleId>
              </a:tblPr>
              <a:tblGrid>
                <a:gridCol w="440847">
                  <a:extLst>
                    <a:ext uri="{9D8B030D-6E8A-4147-A177-3AD203B41FA5}">
                      <a16:colId xmlns:a16="http://schemas.microsoft.com/office/drawing/2014/main" val="1648159029"/>
                    </a:ext>
                  </a:extLst>
                </a:gridCol>
                <a:gridCol w="4601007">
                  <a:extLst>
                    <a:ext uri="{9D8B030D-6E8A-4147-A177-3AD203B41FA5}">
                      <a16:colId xmlns:a16="http://schemas.microsoft.com/office/drawing/2014/main" val="2886428083"/>
                    </a:ext>
                  </a:extLst>
                </a:gridCol>
                <a:gridCol w="444002">
                  <a:extLst>
                    <a:ext uri="{9D8B030D-6E8A-4147-A177-3AD203B41FA5}">
                      <a16:colId xmlns:a16="http://schemas.microsoft.com/office/drawing/2014/main" val="1237634282"/>
                    </a:ext>
                  </a:extLst>
                </a:gridCol>
              </a:tblGrid>
              <a:tr h="125730">
                <a:tc>
                  <a:txBody>
                    <a:bodyPr/>
                    <a:lstStyle/>
                    <a:p>
                      <a:pPr marR="88900">
                        <a:lnSpc>
                          <a:spcPct val="115000"/>
                        </a:lnSpc>
                        <a:spcAft>
                          <a:spcPts val="0"/>
                        </a:spcAft>
                      </a:pPr>
                      <a:r>
                        <a:rPr lang="en-GB" sz="1400">
                          <a:effectLst/>
                        </a:rPr>
                        <a:t>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400">
                          <a:effectLst/>
                        </a:rPr>
                        <a:t>Success Criteria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067840"/>
                  </a:ext>
                </a:extLst>
              </a:tr>
              <a:tr h="184150">
                <a:tc>
                  <a:txBody>
                    <a:bodyPr/>
                    <a:lstStyle/>
                    <a:p>
                      <a:pPr marR="88900">
                        <a:lnSpc>
                          <a:spcPct val="115000"/>
                        </a:lnSpc>
                        <a:spcAft>
                          <a:spcPts val="0"/>
                        </a:spcAft>
                      </a:pPr>
                      <a:r>
                        <a:rPr lang="en-GB" sz="1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200" dirty="0">
                          <a:effectLst/>
                        </a:rPr>
                        <a:t>Must: I can make inferences about characters in the book.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8231334"/>
                  </a:ext>
                </a:extLst>
              </a:tr>
              <a:tr h="174625">
                <a:tc>
                  <a:txBody>
                    <a:bodyPr/>
                    <a:lstStyle/>
                    <a:p>
                      <a:pPr marR="88900">
                        <a:lnSpc>
                          <a:spcPct val="115000"/>
                        </a:lnSpc>
                        <a:spcAft>
                          <a:spcPts val="0"/>
                        </a:spcAft>
                      </a:pPr>
                      <a:r>
                        <a:rPr lang="en-GB" sz="1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200">
                          <a:effectLst/>
                        </a:rPr>
                        <a:t>Should: I can give a justification for my opinion.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5457524"/>
                  </a:ext>
                </a:extLst>
              </a:tr>
              <a:tr h="135890">
                <a:tc>
                  <a:txBody>
                    <a:bodyPr/>
                    <a:lstStyle/>
                    <a:p>
                      <a:pPr marR="88900">
                        <a:lnSpc>
                          <a:spcPct val="115000"/>
                        </a:lnSpc>
                        <a:spcAft>
                          <a:spcPts val="0"/>
                        </a:spcAft>
                      </a:pPr>
                      <a:r>
                        <a:rPr lang="en-GB" sz="1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Could: </a:t>
                      </a:r>
                      <a:r>
                        <a:rPr lang="en-US" sz="1200">
                          <a:effectLst/>
                        </a:rPr>
                        <a:t>I can compare characters at different stages of the story.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6579369"/>
                  </a:ext>
                </a:extLst>
              </a:tr>
              <a:tr h="242570">
                <a:tc>
                  <a:txBody>
                    <a:bodyPr/>
                    <a:lstStyle/>
                    <a:p>
                      <a:pPr marR="88900">
                        <a:lnSpc>
                          <a:spcPct val="115000"/>
                        </a:lnSpc>
                        <a:spcAft>
                          <a:spcPts val="0"/>
                        </a:spcAft>
                      </a:pPr>
                      <a:r>
                        <a:rPr lang="en-GB" sz="1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Even better if… I can evaluate how the language and illustrations cause the characters to be viewed.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4440882"/>
                  </a:ext>
                </a:extLst>
              </a:tr>
            </a:tbl>
          </a:graphicData>
        </a:graphic>
      </p:graphicFrame>
      <p:sp>
        <p:nvSpPr>
          <p:cNvPr id="3" name="Rectangle 1"/>
          <p:cNvSpPr>
            <a:spLocks noChangeArrowheads="1"/>
          </p:cNvSpPr>
          <p:nvPr/>
        </p:nvSpPr>
        <p:spPr bwMode="auto">
          <a:xfrm>
            <a:off x="595992" y="596773"/>
            <a:ext cx="7545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L.O: To justify inferences made about character</a:t>
            </a: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14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 thoughts and feelings.</a:t>
            </a:r>
            <a:r>
              <a:rPr kumimoji="0" lang="en-GB" altLang="en-US" sz="14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a:t>
            </a:r>
            <a:r>
              <a:rPr kumimoji="0" lang="en-GB" altLang="en-US" sz="1400" b="1" i="0" u="none" strike="noStrike" cap="none" normalizeH="0" baseline="0" dirty="0" smtClean="0">
                <a:ln>
                  <a:noFill/>
                </a:ln>
                <a:solidFill>
                  <a:schemeClr val="tx1"/>
                </a:solidFill>
                <a:effectLst/>
                <a:latin typeface="SassoonCRInfant"/>
                <a:ea typeface="Calibri" panose="020F0502020204030204" pitchFamily="34" charset="0"/>
                <a:cs typeface="ArialMT-Identity-H"/>
              </a:rPr>
              <a:t>12.01.22</a:t>
            </a:r>
            <a:endParaRPr kumimoji="0" lang="en-GB" altLang="en-US" sz="4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6489290" y="1047135"/>
            <a:ext cx="5250426" cy="146009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577780" y="1224118"/>
            <a:ext cx="4940710" cy="954107"/>
          </a:xfrm>
          <a:prstGeom prst="rect">
            <a:avLst/>
          </a:prstGeom>
          <a:noFill/>
        </p:spPr>
        <p:txBody>
          <a:bodyPr wrap="square" rtlCol="0">
            <a:spAutoFit/>
          </a:bodyPr>
          <a:lstStyle/>
          <a:p>
            <a:r>
              <a:rPr lang="en-GB" sz="2800" dirty="0" smtClean="0"/>
              <a:t>Explain to your partner- what are synonyms or antonyms</a:t>
            </a:r>
            <a:r>
              <a:rPr lang="en-GB" sz="2000" dirty="0" smtClean="0"/>
              <a:t>?</a:t>
            </a:r>
          </a:p>
        </p:txBody>
      </p:sp>
      <p:sp>
        <p:nvSpPr>
          <p:cNvPr id="6" name="TextBox 5"/>
          <p:cNvSpPr txBox="1"/>
          <p:nvPr/>
        </p:nvSpPr>
        <p:spPr>
          <a:xfrm>
            <a:off x="412955" y="2757948"/>
            <a:ext cx="7374519" cy="461665"/>
          </a:xfrm>
          <a:prstGeom prst="rect">
            <a:avLst/>
          </a:prstGeom>
          <a:noFill/>
        </p:spPr>
        <p:txBody>
          <a:bodyPr wrap="none" rtlCol="0">
            <a:spAutoFit/>
          </a:bodyPr>
          <a:lstStyle/>
          <a:p>
            <a:r>
              <a:rPr lang="en-GB" sz="2400" dirty="0" smtClean="0"/>
              <a:t>Find a synonym and an antonym for each of these words. </a:t>
            </a:r>
            <a:endParaRPr lang="en-GB" sz="2400" dirty="0"/>
          </a:p>
        </p:txBody>
      </p:sp>
      <p:sp>
        <p:nvSpPr>
          <p:cNvPr id="7" name="TextBox 6"/>
          <p:cNvSpPr txBox="1"/>
          <p:nvPr/>
        </p:nvSpPr>
        <p:spPr>
          <a:xfrm>
            <a:off x="707921" y="3819832"/>
            <a:ext cx="10368118" cy="523220"/>
          </a:xfrm>
          <a:prstGeom prst="rect">
            <a:avLst/>
          </a:prstGeom>
          <a:noFill/>
        </p:spPr>
        <p:txBody>
          <a:bodyPr wrap="square" rtlCol="0">
            <a:spAutoFit/>
          </a:bodyPr>
          <a:lstStyle/>
          <a:p>
            <a:r>
              <a:rPr lang="en-GB" sz="2800" dirty="0" smtClean="0"/>
              <a:t>freezing                      rough                     strong                                     </a:t>
            </a:r>
            <a:endParaRPr lang="en-GB" sz="2800" dirty="0"/>
          </a:p>
        </p:txBody>
      </p:sp>
    </p:spTree>
    <p:extLst>
      <p:ext uri="{BB962C8B-B14F-4D97-AF65-F5344CB8AC3E}">
        <p14:creationId xmlns:p14="http://schemas.microsoft.com/office/powerpoint/2010/main" val="305915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notice about the title of the book? </a:t>
            </a:r>
            <a:endParaRPr lang="en-GB" dirty="0"/>
          </a:p>
        </p:txBody>
      </p:sp>
      <p:sp>
        <p:nvSpPr>
          <p:cNvPr id="3" name="Content Placeholder 2"/>
          <p:cNvSpPr>
            <a:spLocks noGrp="1"/>
          </p:cNvSpPr>
          <p:nvPr>
            <p:ph idx="1"/>
          </p:nvPr>
        </p:nvSpPr>
        <p:spPr>
          <a:xfrm>
            <a:off x="609600" y="1932305"/>
            <a:ext cx="5242560" cy="3965575"/>
          </a:xfrm>
        </p:spPr>
        <p:txBody>
          <a:bodyPr>
            <a:normAutofit/>
          </a:bodyPr>
          <a:lstStyle/>
          <a:p>
            <a:pPr marL="0" indent="0">
              <a:buNone/>
            </a:pPr>
            <a:r>
              <a:rPr lang="en-GB" dirty="0" smtClean="0"/>
              <a:t>How is the title spelled? What do you notice about how upper and lower case letters have been used?</a:t>
            </a:r>
          </a:p>
          <a:p>
            <a:pPr marL="0" indent="0">
              <a:buNone/>
            </a:pPr>
            <a:endParaRPr lang="en-GB" dirty="0" smtClean="0"/>
          </a:p>
          <a:p>
            <a:pPr marL="0" indent="0">
              <a:buNone/>
            </a:pPr>
            <a:r>
              <a:rPr lang="en-GB" dirty="0" smtClean="0"/>
              <a:t>What do you think Grahame Baker-Smith is trying to convey here?</a:t>
            </a:r>
            <a:endParaRPr lang="en-GB" dirty="0"/>
          </a:p>
        </p:txBody>
      </p:sp>
      <p:pic>
        <p:nvPicPr>
          <p:cNvPr id="5" name="Picture 2" descr="FArTHER: Amazon.co.uk: Baker-Smith, Grahame, Baker-Smith, Grahame:  9781848771338: Books"/>
          <p:cNvPicPr>
            <a:picLocks noChangeAspect="1" noChangeArrowheads="1"/>
          </p:cNvPicPr>
          <p:nvPr/>
        </p:nvPicPr>
        <p:blipFill rotWithShape="1">
          <a:blip r:embed="rId2">
            <a:extLst>
              <a:ext uri="{28A0092B-C50C-407E-A947-70E740481C1C}">
                <a14:useLocalDpi xmlns:a14="http://schemas.microsoft.com/office/drawing/2010/main" val="0"/>
              </a:ext>
            </a:extLst>
          </a:blip>
          <a:srcRect t="-1" b="34563"/>
          <a:stretch/>
        </p:blipFill>
        <p:spPr bwMode="auto">
          <a:xfrm>
            <a:off x="6373496" y="1905000"/>
            <a:ext cx="5279136" cy="394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5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117" t="4742" r="3126" b="2938"/>
          <a:stretch/>
        </p:blipFill>
        <p:spPr>
          <a:xfrm>
            <a:off x="6440557" y="0"/>
            <a:ext cx="5426765" cy="6712889"/>
          </a:xfrm>
          <a:prstGeom prst="rect">
            <a:avLst/>
          </a:prstGeom>
        </p:spPr>
      </p:pic>
      <p:pic>
        <p:nvPicPr>
          <p:cNvPr id="8" name="Picture 7"/>
          <p:cNvPicPr>
            <a:picLocks noChangeAspect="1"/>
          </p:cNvPicPr>
          <p:nvPr/>
        </p:nvPicPr>
        <p:blipFill rotWithShape="1">
          <a:blip r:embed="rId3"/>
          <a:srcRect l="4417" t="6110" r="7435" b="5406"/>
          <a:stretch/>
        </p:blipFill>
        <p:spPr>
          <a:xfrm>
            <a:off x="964096" y="89452"/>
            <a:ext cx="5436703" cy="6599583"/>
          </a:xfrm>
          <a:prstGeom prst="rect">
            <a:avLst/>
          </a:prstGeom>
        </p:spPr>
      </p:pic>
    </p:spTree>
    <p:extLst>
      <p:ext uri="{BB962C8B-B14F-4D97-AF65-F5344CB8AC3E}">
        <p14:creationId xmlns:p14="http://schemas.microsoft.com/office/powerpoint/2010/main" val="79852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765" y="951636"/>
            <a:ext cx="8915400" cy="3416320"/>
          </a:xfrm>
          <a:prstGeom prst="rect">
            <a:avLst/>
          </a:prstGeom>
        </p:spPr>
        <p:txBody>
          <a:bodyPr wrap="square">
            <a:spAutoFit/>
          </a:bodyPr>
          <a:lstStyle/>
          <a:p>
            <a:r>
              <a:rPr lang="en-GB" sz="3600" dirty="0">
                <a:solidFill>
                  <a:srgbClr val="000000"/>
                </a:solidFill>
              </a:rPr>
              <a:t>What does this tell us about the father?</a:t>
            </a:r>
          </a:p>
          <a:p>
            <a:endParaRPr lang="en-GB" sz="3600" dirty="0">
              <a:solidFill>
                <a:srgbClr val="000000"/>
              </a:solidFill>
            </a:endParaRPr>
          </a:p>
          <a:p>
            <a:r>
              <a:rPr lang="en-GB" sz="3600" dirty="0">
                <a:solidFill>
                  <a:srgbClr val="000000"/>
                </a:solidFill>
              </a:rPr>
              <a:t>What does it tell us about the boy?</a:t>
            </a:r>
          </a:p>
          <a:p>
            <a:endParaRPr lang="en-GB" sz="3600" dirty="0">
              <a:solidFill>
                <a:srgbClr val="000000"/>
              </a:solidFill>
            </a:endParaRPr>
          </a:p>
          <a:p>
            <a:r>
              <a:rPr lang="en-GB" sz="3600" dirty="0">
                <a:solidFill>
                  <a:srgbClr val="000000"/>
                </a:solidFill>
              </a:rPr>
              <a:t>What does it tell us about the relationship </a:t>
            </a:r>
            <a:r>
              <a:rPr lang="en-GB" sz="3600" dirty="0" smtClean="0">
                <a:solidFill>
                  <a:srgbClr val="000000"/>
                </a:solidFill>
              </a:rPr>
              <a:t>between </a:t>
            </a:r>
            <a:r>
              <a:rPr lang="en-GB" sz="3600" dirty="0">
                <a:solidFill>
                  <a:srgbClr val="000000"/>
                </a:solidFill>
              </a:rPr>
              <a:t>the father and the boy?</a:t>
            </a:r>
          </a:p>
        </p:txBody>
      </p:sp>
      <p:sp>
        <p:nvSpPr>
          <p:cNvPr id="5" name="Rectangle 4"/>
          <p:cNvSpPr/>
          <p:nvPr/>
        </p:nvSpPr>
        <p:spPr>
          <a:xfrm>
            <a:off x="636104" y="675861"/>
            <a:ext cx="8686800" cy="409492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0080" y="5440680"/>
            <a:ext cx="8153400" cy="584775"/>
          </a:xfrm>
          <a:prstGeom prst="rect">
            <a:avLst/>
          </a:prstGeom>
          <a:noFill/>
        </p:spPr>
        <p:txBody>
          <a:bodyPr wrap="square" rtlCol="0">
            <a:spAutoFit/>
          </a:bodyPr>
          <a:lstStyle/>
          <a:p>
            <a:r>
              <a:rPr lang="en-GB" sz="3200" dirty="0" smtClean="0"/>
              <a:t>Don’t forget- Point, Evidence, Explain!</a:t>
            </a:r>
            <a:endParaRPr lang="en-GB" sz="3200" dirty="0"/>
          </a:p>
        </p:txBody>
      </p:sp>
    </p:spTree>
    <p:extLst>
      <p:ext uri="{BB962C8B-B14F-4D97-AF65-F5344CB8AC3E}">
        <p14:creationId xmlns:p14="http://schemas.microsoft.com/office/powerpoint/2010/main" val="146327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890" y="766917"/>
            <a:ext cx="10087897" cy="144534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474839" y="825910"/>
            <a:ext cx="9144000" cy="1077218"/>
          </a:xfrm>
          <a:prstGeom prst="rect">
            <a:avLst/>
          </a:prstGeom>
          <a:noFill/>
        </p:spPr>
        <p:txBody>
          <a:bodyPr wrap="square" rtlCol="0">
            <a:spAutoFit/>
          </a:bodyPr>
          <a:lstStyle/>
          <a:p>
            <a:r>
              <a:rPr lang="en-GB" sz="3200" dirty="0" smtClean="0"/>
              <a:t>3 – Minute challenge. Work with your partner to come up with as many synonyms for ‘sad’ as possible. </a:t>
            </a:r>
            <a:endParaRPr lang="en-GB" sz="3200" dirty="0"/>
          </a:p>
        </p:txBody>
      </p:sp>
      <p:sp>
        <p:nvSpPr>
          <p:cNvPr id="4" name="TextBox 3"/>
          <p:cNvSpPr txBox="1"/>
          <p:nvPr/>
        </p:nvSpPr>
        <p:spPr>
          <a:xfrm>
            <a:off x="1106130" y="2861187"/>
            <a:ext cx="9809288" cy="523220"/>
          </a:xfrm>
          <a:prstGeom prst="rect">
            <a:avLst/>
          </a:prstGeom>
          <a:noFill/>
        </p:spPr>
        <p:txBody>
          <a:bodyPr wrap="none" rtlCol="0">
            <a:spAutoFit/>
          </a:bodyPr>
          <a:lstStyle/>
          <a:p>
            <a:r>
              <a:rPr lang="en-GB" sz="2800" dirty="0" smtClean="0"/>
              <a:t>As a class, we will order them from the most sad, to the least sad. </a:t>
            </a:r>
            <a:endParaRPr lang="en-GB" sz="2800" dirty="0"/>
          </a:p>
        </p:txBody>
      </p:sp>
    </p:spTree>
    <p:extLst>
      <p:ext uri="{BB962C8B-B14F-4D97-AF65-F5344CB8AC3E}">
        <p14:creationId xmlns:p14="http://schemas.microsoft.com/office/powerpoint/2010/main" val="29060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23" t="7368" r="2123" b="4629"/>
          <a:stretch/>
        </p:blipFill>
        <p:spPr>
          <a:xfrm>
            <a:off x="954156" y="109331"/>
            <a:ext cx="10277061" cy="6530008"/>
          </a:xfrm>
          <a:prstGeom prst="rect">
            <a:avLst/>
          </a:prstGeom>
        </p:spPr>
      </p:pic>
    </p:spTree>
    <p:extLst>
      <p:ext uri="{BB962C8B-B14F-4D97-AF65-F5344CB8AC3E}">
        <p14:creationId xmlns:p14="http://schemas.microsoft.com/office/powerpoint/2010/main" val="374522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488"/>
            <a:ext cx="7769087" cy="4840356"/>
          </a:xfrm>
        </p:spPr>
        <p:txBody>
          <a:bodyPr>
            <a:normAutofit fontScale="90000"/>
          </a:bodyPr>
          <a:lstStyle/>
          <a:p>
            <a:r>
              <a:rPr lang="en-GB" sz="3200" dirty="0"/>
              <a:t>What do we know about the father now?</a:t>
            </a:r>
            <a:br>
              <a:rPr lang="en-GB" sz="3200" dirty="0"/>
            </a:br>
            <a:r>
              <a:rPr lang="en-GB" sz="3200" dirty="0"/>
              <a:t/>
            </a:r>
            <a:br>
              <a:rPr lang="en-GB" sz="3200" dirty="0"/>
            </a:br>
            <a:r>
              <a:rPr lang="en-GB" sz="3200" dirty="0"/>
              <a:t>What do we now know about the boy?</a:t>
            </a:r>
            <a:br>
              <a:rPr lang="en-GB" sz="3200" dirty="0"/>
            </a:br>
            <a:r>
              <a:rPr lang="en-GB" sz="3200" dirty="0"/>
              <a:t/>
            </a:r>
            <a:br>
              <a:rPr lang="en-GB" sz="3200" dirty="0"/>
            </a:br>
            <a:r>
              <a:rPr lang="en-GB" sz="3200" dirty="0"/>
              <a:t>What does it tell us about the relationship </a:t>
            </a:r>
            <a:br>
              <a:rPr lang="en-GB" sz="3200" dirty="0"/>
            </a:br>
            <a:r>
              <a:rPr lang="en-GB" sz="3200" dirty="0"/>
              <a:t>between the father and the boy at this stage?</a:t>
            </a:r>
            <a:br>
              <a:rPr lang="en-GB" sz="3200" dirty="0"/>
            </a:br>
            <a:r>
              <a:rPr lang="en-GB" sz="3200" dirty="0"/>
              <a:t/>
            </a:r>
            <a:br>
              <a:rPr lang="en-GB" sz="3200" dirty="0"/>
            </a:br>
            <a:r>
              <a:rPr lang="en-GB" sz="3200" dirty="0"/>
              <a:t>Has a change occurred? What has changed?</a:t>
            </a:r>
            <a:br>
              <a:rPr lang="en-GB" sz="3200" dirty="0"/>
            </a:br>
            <a:r>
              <a:rPr lang="en-GB" sz="3200" dirty="0"/>
              <a:t/>
            </a:r>
            <a:br>
              <a:rPr lang="en-GB" sz="3200" dirty="0"/>
            </a:br>
            <a:r>
              <a:rPr lang="en-GB" sz="3200" dirty="0"/>
              <a:t>How has it changed our point of view?</a:t>
            </a:r>
            <a:r>
              <a:rPr lang="en-GB" dirty="0"/>
              <a:t/>
            </a:r>
            <a:br>
              <a:rPr lang="en-GB" dirty="0"/>
            </a:br>
            <a:endParaRPr lang="en-GB" dirty="0"/>
          </a:p>
        </p:txBody>
      </p:sp>
    </p:spTree>
    <p:extLst>
      <p:ext uri="{BB962C8B-B14F-4D97-AF65-F5344CB8AC3E}">
        <p14:creationId xmlns:p14="http://schemas.microsoft.com/office/powerpoint/2010/main" val="234186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4949" y="1092081"/>
            <a:ext cx="2922104" cy="3539430"/>
          </a:xfrm>
          <a:prstGeom prst="rect">
            <a:avLst/>
          </a:prstGeom>
        </p:spPr>
        <p:txBody>
          <a:bodyPr wrap="square">
            <a:spAutoFit/>
          </a:bodyPr>
          <a:lstStyle/>
          <a:p>
            <a:r>
              <a:rPr lang="en-GB" sz="2800" dirty="0">
                <a:solidFill>
                  <a:srgbClr val="000000"/>
                </a:solidFill>
              </a:rPr>
              <a:t>I think that the </a:t>
            </a:r>
            <a:br>
              <a:rPr lang="en-GB" sz="2800" dirty="0">
                <a:solidFill>
                  <a:srgbClr val="000000"/>
                </a:solidFill>
              </a:rPr>
            </a:br>
            <a:r>
              <a:rPr lang="en-GB" sz="2800" dirty="0">
                <a:solidFill>
                  <a:srgbClr val="000000"/>
                </a:solidFill>
              </a:rPr>
              <a:t>father is....... </a:t>
            </a:r>
            <a:br>
              <a:rPr lang="en-GB" sz="2800" dirty="0">
                <a:solidFill>
                  <a:srgbClr val="000000"/>
                </a:solidFill>
              </a:rPr>
            </a:br>
            <a:r>
              <a:rPr lang="en-GB" sz="2800" dirty="0">
                <a:solidFill>
                  <a:srgbClr val="000000"/>
                </a:solidFill>
              </a:rPr>
              <a:t>because.....</a:t>
            </a:r>
          </a:p>
          <a:p>
            <a:r>
              <a:rPr lang="en-GB" sz="2800" dirty="0">
                <a:solidFill>
                  <a:srgbClr val="000000"/>
                </a:solidFill>
              </a:rPr>
              <a:t>In the book, </a:t>
            </a:r>
            <a:br>
              <a:rPr lang="en-GB" sz="2800" dirty="0">
                <a:solidFill>
                  <a:srgbClr val="000000"/>
                </a:solidFill>
              </a:rPr>
            </a:br>
            <a:r>
              <a:rPr lang="en-GB" sz="2800" dirty="0">
                <a:solidFill>
                  <a:srgbClr val="000000"/>
                </a:solidFill>
              </a:rPr>
              <a:t>the picture/</a:t>
            </a:r>
            <a:br>
              <a:rPr lang="en-GB" sz="2800" dirty="0">
                <a:solidFill>
                  <a:srgbClr val="000000"/>
                </a:solidFill>
              </a:rPr>
            </a:br>
            <a:r>
              <a:rPr lang="en-GB" sz="2800" dirty="0">
                <a:solidFill>
                  <a:srgbClr val="000000"/>
                </a:solidFill>
              </a:rPr>
              <a:t>words show </a:t>
            </a:r>
            <a:br>
              <a:rPr lang="en-GB" sz="2800" dirty="0">
                <a:solidFill>
                  <a:srgbClr val="000000"/>
                </a:solidFill>
              </a:rPr>
            </a:br>
            <a:r>
              <a:rPr lang="en-GB" sz="2800" dirty="0">
                <a:solidFill>
                  <a:srgbClr val="000000"/>
                </a:solidFill>
              </a:rPr>
              <a:t>that.... this </a:t>
            </a:r>
            <a:br>
              <a:rPr lang="en-GB" sz="2800" dirty="0">
                <a:solidFill>
                  <a:srgbClr val="000000"/>
                </a:solidFill>
              </a:rPr>
            </a:br>
            <a:r>
              <a:rPr lang="en-GB" sz="2800" dirty="0">
                <a:solidFill>
                  <a:srgbClr val="000000"/>
                </a:solidFill>
              </a:rPr>
              <a:t>suggests....</a:t>
            </a:r>
          </a:p>
        </p:txBody>
      </p:sp>
      <p:sp>
        <p:nvSpPr>
          <p:cNvPr id="7" name="Rectangle 6"/>
          <p:cNvSpPr/>
          <p:nvPr/>
        </p:nvSpPr>
        <p:spPr>
          <a:xfrm>
            <a:off x="8027504" y="1028556"/>
            <a:ext cx="2806148" cy="954107"/>
          </a:xfrm>
          <a:prstGeom prst="rect">
            <a:avLst/>
          </a:prstGeom>
        </p:spPr>
        <p:txBody>
          <a:bodyPr wrap="square">
            <a:spAutoFit/>
          </a:bodyPr>
          <a:lstStyle/>
          <a:p>
            <a:r>
              <a:rPr lang="en-GB" sz="2800" dirty="0">
                <a:solidFill>
                  <a:srgbClr val="000000"/>
                </a:solidFill>
              </a:rPr>
              <a:t>I think that the </a:t>
            </a:r>
            <a:br>
              <a:rPr lang="en-GB" sz="2800" dirty="0">
                <a:solidFill>
                  <a:srgbClr val="000000"/>
                </a:solidFill>
              </a:rPr>
            </a:br>
            <a:r>
              <a:rPr lang="en-GB" sz="2800" dirty="0">
                <a:solidFill>
                  <a:srgbClr val="000000"/>
                </a:solidFill>
              </a:rPr>
              <a:t>boy and dad...</a:t>
            </a:r>
          </a:p>
        </p:txBody>
      </p:sp>
      <p:cxnSp>
        <p:nvCxnSpPr>
          <p:cNvPr id="9" name="Straight Connector 8"/>
          <p:cNvCxnSpPr/>
          <p:nvPr/>
        </p:nvCxnSpPr>
        <p:spPr>
          <a:xfrm flipH="1" flipV="1">
            <a:off x="3727450" y="1181100"/>
            <a:ext cx="3589" cy="38221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7467600" y="1181100"/>
            <a:ext cx="3589" cy="38221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371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ArialMT-Identity-H</vt:lpstr>
      <vt:lpstr>Calibri</vt:lpstr>
      <vt:lpstr>Calibri Light</vt:lpstr>
      <vt:lpstr>Comic Sans MS</vt:lpstr>
      <vt:lpstr>SassoonCRInfant</vt:lpstr>
      <vt:lpstr>Times New Roman</vt:lpstr>
      <vt:lpstr>Office Theme</vt:lpstr>
      <vt:lpstr>PowerPoint Presentation</vt:lpstr>
      <vt:lpstr>What do you notice about the title of the book? </vt:lpstr>
      <vt:lpstr>PowerPoint Presentation</vt:lpstr>
      <vt:lpstr>PowerPoint Presentation</vt:lpstr>
      <vt:lpstr>PowerPoint Presentation</vt:lpstr>
      <vt:lpstr>PowerPoint Presentation</vt:lpstr>
      <vt:lpstr>What do we know about the father now?  What do we now know about the boy?  What does it tell us about the relationship  between the father and the boy at this stage?  Has a change occurred? What has changed?  How has it changed our point of view?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Duncan</dc:creator>
  <cp:lastModifiedBy>Katy Duncan</cp:lastModifiedBy>
  <cp:revision>1</cp:revision>
  <dcterms:created xsi:type="dcterms:W3CDTF">2022-01-09T11:00:55Z</dcterms:created>
  <dcterms:modified xsi:type="dcterms:W3CDTF">2022-01-09T11:01:27Z</dcterms:modified>
</cp:coreProperties>
</file>