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  <p:sldId id="257" r:id="rId7"/>
    <p:sldId id="2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9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75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5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47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43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208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76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4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24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3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465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D4A98-6412-4906-A81D-96474BBD7E2B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97DFA-36CD-4525-80F3-C56FBB9AB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6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939" y="5195544"/>
            <a:ext cx="10515600" cy="1325563"/>
          </a:xfrm>
        </p:spPr>
        <p:txBody>
          <a:bodyPr/>
          <a:lstStyle/>
          <a:p>
            <a:r>
              <a:rPr lang="en-GB" dirty="0" smtClean="0"/>
              <a:t>What do you notice?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978" y="2640634"/>
            <a:ext cx="11095892" cy="2507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 smtClean="0"/>
              <a:t>“I </a:t>
            </a:r>
            <a:r>
              <a:rPr lang="en-GB" sz="4000" u="sng" dirty="0" smtClean="0"/>
              <a:t>advise</a:t>
            </a:r>
            <a:r>
              <a:rPr lang="en-GB" sz="4000" dirty="0" smtClean="0"/>
              <a:t> you to tell the truth.”</a:t>
            </a:r>
          </a:p>
          <a:p>
            <a:pPr marL="0" indent="0">
              <a:buNone/>
            </a:pP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/>
              <a:t>						  “That is good </a:t>
            </a:r>
            <a:r>
              <a:rPr lang="en-GB" sz="4000" u="sng" dirty="0" smtClean="0"/>
              <a:t>advice</a:t>
            </a:r>
            <a:r>
              <a:rPr lang="en-GB" sz="4000" dirty="0" smtClean="0"/>
              <a:t>.”</a:t>
            </a:r>
            <a:endParaRPr lang="en-GB" sz="40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36713" y="2564297"/>
            <a:ext cx="6808304" cy="755374"/>
          </a:xfrm>
          <a:prstGeom prst="wedgeRoundRectCallout">
            <a:avLst>
              <a:gd name="adj1" fmla="val -4629"/>
              <a:gd name="adj2" fmla="val 121711"/>
              <a:gd name="adj3" fmla="val 1666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ular Callout 5"/>
          <p:cNvSpPr/>
          <p:nvPr/>
        </p:nvSpPr>
        <p:spPr>
          <a:xfrm>
            <a:off x="5191539" y="3939209"/>
            <a:ext cx="6808304" cy="755374"/>
          </a:xfrm>
          <a:prstGeom prst="wedgeRoundRectCallout">
            <a:avLst>
              <a:gd name="adj1" fmla="val -39957"/>
              <a:gd name="adj2" fmla="val 105921"/>
              <a:gd name="adj3" fmla="val 1666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09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366" y="265732"/>
            <a:ext cx="11446564" cy="355089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Advice</a:t>
            </a:r>
            <a:r>
              <a:rPr lang="en-GB" dirty="0" smtClean="0"/>
              <a:t> is a noun, </a:t>
            </a:r>
            <a:r>
              <a:rPr lang="en-GB" dirty="0" smtClean="0">
                <a:solidFill>
                  <a:schemeClr val="accent5"/>
                </a:solidFill>
              </a:rPr>
              <a:t>advise</a:t>
            </a:r>
            <a:r>
              <a:rPr lang="en-GB" dirty="0" smtClean="0"/>
              <a:t> is a verb. </a:t>
            </a:r>
            <a:br>
              <a:rPr lang="en-GB" dirty="0" smtClean="0"/>
            </a:br>
            <a:r>
              <a:rPr lang="en-GB" sz="3600" dirty="0" smtClean="0"/>
              <a:t>You wouldn’t give someone advise, or advice them to do something.</a:t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>Work with your partner to sort these words into two groups- Nouns and verbs. Use your dictionary to find the definition of any words you are not familiar with. </a:t>
            </a:r>
            <a:endParaRPr lang="en-GB" sz="3600" dirty="0"/>
          </a:p>
        </p:txBody>
      </p:sp>
      <p:sp>
        <p:nvSpPr>
          <p:cNvPr id="4" name="Rounded Rectangle 3">
            <a:extLst/>
          </p:cNvPr>
          <p:cNvSpPr/>
          <p:nvPr/>
        </p:nvSpPr>
        <p:spPr>
          <a:xfrm>
            <a:off x="407505" y="3773523"/>
            <a:ext cx="2204449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advice</a:t>
            </a:r>
          </a:p>
        </p:txBody>
      </p:sp>
      <p:sp>
        <p:nvSpPr>
          <p:cNvPr id="5" name="Rounded Rectangle 4">
            <a:extLst/>
          </p:cNvPr>
          <p:cNvSpPr/>
          <p:nvPr/>
        </p:nvSpPr>
        <p:spPr>
          <a:xfrm>
            <a:off x="9469442" y="4608409"/>
            <a:ext cx="2204446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advise</a:t>
            </a:r>
          </a:p>
        </p:txBody>
      </p:sp>
      <p:sp>
        <p:nvSpPr>
          <p:cNvPr id="6" name="Rounded Rectangle 5">
            <a:extLst/>
          </p:cNvPr>
          <p:cNvSpPr/>
          <p:nvPr/>
        </p:nvSpPr>
        <p:spPr>
          <a:xfrm>
            <a:off x="2778462" y="3684070"/>
            <a:ext cx="2201551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device</a:t>
            </a:r>
          </a:p>
        </p:txBody>
      </p:sp>
      <p:sp>
        <p:nvSpPr>
          <p:cNvPr id="7" name="Rounded Rectangle 6">
            <a:extLst/>
          </p:cNvPr>
          <p:cNvSpPr/>
          <p:nvPr/>
        </p:nvSpPr>
        <p:spPr>
          <a:xfrm>
            <a:off x="5377760" y="4608410"/>
            <a:ext cx="2204449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devise</a:t>
            </a:r>
          </a:p>
        </p:txBody>
      </p:sp>
      <p:sp>
        <p:nvSpPr>
          <p:cNvPr id="8" name="Rounded Rectangle 7">
            <a:extLst/>
          </p:cNvPr>
          <p:cNvSpPr/>
          <p:nvPr/>
        </p:nvSpPr>
        <p:spPr>
          <a:xfrm>
            <a:off x="2587350" y="4618349"/>
            <a:ext cx="2954713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prophesy</a:t>
            </a:r>
          </a:p>
        </p:txBody>
      </p:sp>
      <p:sp>
        <p:nvSpPr>
          <p:cNvPr id="9" name="Rounded Rectangle 8">
            <a:extLst/>
          </p:cNvPr>
          <p:cNvSpPr/>
          <p:nvPr/>
        </p:nvSpPr>
        <p:spPr>
          <a:xfrm>
            <a:off x="170701" y="4670529"/>
            <a:ext cx="2572338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practice</a:t>
            </a:r>
          </a:p>
        </p:txBody>
      </p:sp>
      <p:sp>
        <p:nvSpPr>
          <p:cNvPr id="10" name="Rounded Rectangle 9">
            <a:extLst/>
          </p:cNvPr>
          <p:cNvSpPr/>
          <p:nvPr/>
        </p:nvSpPr>
        <p:spPr>
          <a:xfrm>
            <a:off x="6916371" y="3756129"/>
            <a:ext cx="2447775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practise</a:t>
            </a:r>
          </a:p>
        </p:txBody>
      </p:sp>
      <p:sp>
        <p:nvSpPr>
          <p:cNvPr id="11" name="Rounded Rectangle 10">
            <a:extLst/>
          </p:cNvPr>
          <p:cNvSpPr/>
          <p:nvPr/>
        </p:nvSpPr>
        <p:spPr>
          <a:xfrm>
            <a:off x="5024704" y="3785947"/>
            <a:ext cx="2201551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licence</a:t>
            </a:r>
          </a:p>
        </p:txBody>
      </p:sp>
      <p:sp>
        <p:nvSpPr>
          <p:cNvPr id="12" name="Rounded Rectangle 11">
            <a:extLst/>
          </p:cNvPr>
          <p:cNvSpPr/>
          <p:nvPr/>
        </p:nvSpPr>
        <p:spPr>
          <a:xfrm>
            <a:off x="7305952" y="4630773"/>
            <a:ext cx="2204449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license</a:t>
            </a:r>
          </a:p>
        </p:txBody>
      </p:sp>
      <p:sp>
        <p:nvSpPr>
          <p:cNvPr id="13" name="Rounded Rectangle 12">
            <a:extLst/>
          </p:cNvPr>
          <p:cNvSpPr/>
          <p:nvPr/>
        </p:nvSpPr>
        <p:spPr>
          <a:xfrm>
            <a:off x="8940279" y="3676616"/>
            <a:ext cx="2847531" cy="9649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accent6"/>
                </a:solidFill>
                <a:latin typeface="Twinkl" pitchFamily="2" charset="0"/>
              </a:rPr>
              <a:t>prophecy</a:t>
            </a:r>
          </a:p>
        </p:txBody>
      </p:sp>
    </p:spTree>
    <p:extLst>
      <p:ext uri="{BB962C8B-B14F-4D97-AF65-F5344CB8AC3E}">
        <p14:creationId xmlns:p14="http://schemas.microsoft.com/office/powerpoint/2010/main" val="291450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565" y="397565"/>
            <a:ext cx="11499574" cy="62417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/>
              <a:t>Write the correctly spelt word from the brackets into each sentence: </a:t>
            </a:r>
            <a:endParaRPr lang="en-GB" dirty="0"/>
          </a:p>
          <a:p>
            <a:pPr marL="0" indent="0">
              <a:buNone/>
            </a:pPr>
            <a:r>
              <a:rPr lang="en-GB" sz="2400" b="1" dirty="0"/>
              <a:t> 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The dog trainers ___________ Sandy and her dog Wolfgang that they should leave the room while the no-one is looking.   [advice / advise]    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0" indent="0">
              <a:buNone/>
            </a:pPr>
            <a:r>
              <a:rPr lang="en-GB" sz="2400" dirty="0"/>
              <a:t>The knock on the door reminded her that she had not yet bought the ___________ for the TV.  [licence / license] 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0" indent="0">
              <a:buNone/>
            </a:pPr>
            <a:r>
              <a:rPr lang="en-GB" sz="2400" dirty="0"/>
              <a:t>The gymnast knew in her heart of hearts that what was needed was a lot more ____________.   [practice / practise]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0" indent="0">
              <a:buNone/>
            </a:pPr>
            <a:r>
              <a:rPr lang="en-GB" sz="2400" dirty="0"/>
              <a:t>His job was now to _____________ a way of playing the same game on the new type of computer.  [device / devise] </a:t>
            </a:r>
          </a:p>
          <a:p>
            <a:pPr marL="0" indent="0">
              <a:buNone/>
            </a:pPr>
            <a:r>
              <a:rPr lang="en-GB" sz="2400" dirty="0"/>
              <a:t> 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4059913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174" y="228600"/>
            <a:ext cx="11055626" cy="63610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object in the entrance hall appeared to be a strange ____________ for removing the mud from shoes.   [device / devise]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It seemed like a ____________ to print money to her.  [licence / license] 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It really annoyed Jane that her mum always gave her good ___________   – it meant that she could not really ignore it!  [advice / advise]    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“Just how many hours does he expect us to _____________?” wailed the dancers, after six o’clock had come and gone!  [practice / practise]    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“If you can ____________ something better, then you are welcome to suggest it!” snapped the inventor, turning to Jamie.  [advice / advise]    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____________ makes perfect!   [practice / practise]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685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017" y="78201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Compare your work with a partner. Do you agree on your spelling choices for each sentence?</a:t>
            </a:r>
            <a:endParaRPr lang="en-GB" dirty="0"/>
          </a:p>
        </p:txBody>
      </p:sp>
      <p:sp>
        <p:nvSpPr>
          <p:cNvPr id="4" name="AutoShape 2" descr="Peer Assessment Tool | Golab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542" y="2150164"/>
            <a:ext cx="3314493" cy="331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15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913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8899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88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Twinkl</vt:lpstr>
      <vt:lpstr>Office Theme</vt:lpstr>
      <vt:lpstr>What do you notice?</vt:lpstr>
      <vt:lpstr>Advice is a noun, advise is a verb.  You wouldn’t give someone advise, or advice them to do something.  Work with your partner to sort these words into two groups- Nouns and verbs. Use your dictionary to find the definition of any words you are not familiar with.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13</cp:revision>
  <dcterms:created xsi:type="dcterms:W3CDTF">2021-10-31T15:41:44Z</dcterms:created>
  <dcterms:modified xsi:type="dcterms:W3CDTF">2021-11-01T07:59:18Z</dcterms:modified>
</cp:coreProperties>
</file>