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69" r:id="rId4"/>
    <p:sldId id="270" r:id="rId5"/>
    <p:sldId id="271" r:id="rId6"/>
    <p:sldId id="268" r:id="rId7"/>
    <p:sldId id="27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15" autoAdjust="0"/>
  </p:normalViewPr>
  <p:slideViewPr>
    <p:cSldViewPr snapToGrid="0">
      <p:cViewPr varScale="1">
        <p:scale>
          <a:sx n="71" d="100"/>
          <a:sy n="71" d="100"/>
        </p:scale>
        <p:origin x="11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E9D2B-5A17-4F76-B162-0F168BC5E7B1}"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6D6A-5858-4A12-BD55-65C7E12EFA4F}" type="slidenum">
              <a:rPr lang="en-US" smtClean="0"/>
              <a:t>‹#›</a:t>
            </a:fld>
            <a:endParaRPr lang="en-US"/>
          </a:p>
        </p:txBody>
      </p:sp>
    </p:spTree>
    <p:extLst>
      <p:ext uri="{BB962C8B-B14F-4D97-AF65-F5344CB8AC3E}">
        <p14:creationId xmlns:p14="http://schemas.microsoft.com/office/powerpoint/2010/main" val="370778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different emotions we could use as well as volume. How does this change the meaning of each phrase?</a:t>
            </a:r>
          </a:p>
        </p:txBody>
      </p:sp>
      <p:sp>
        <p:nvSpPr>
          <p:cNvPr id="4" name="Slide Number Placeholder 3"/>
          <p:cNvSpPr>
            <a:spLocks noGrp="1"/>
          </p:cNvSpPr>
          <p:nvPr>
            <p:ph type="sldNum" sz="quarter" idx="5"/>
          </p:nvPr>
        </p:nvSpPr>
        <p:spPr/>
        <p:txBody>
          <a:bodyPr/>
          <a:lstStyle/>
          <a:p>
            <a:fld id="{E4346D6A-5858-4A12-BD55-65C7E12EFA4F}" type="slidenum">
              <a:rPr lang="en-US" smtClean="0"/>
              <a:t>3</a:t>
            </a:fld>
            <a:endParaRPr lang="en-US"/>
          </a:p>
        </p:txBody>
      </p:sp>
    </p:spTree>
    <p:extLst>
      <p:ext uri="{BB962C8B-B14F-4D97-AF65-F5344CB8AC3E}">
        <p14:creationId xmlns:p14="http://schemas.microsoft.com/office/powerpoint/2010/main" val="338755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https://www.youtube.com/watch?v=wFCcbFtd6Zo</a:t>
            </a:r>
          </a:p>
        </p:txBody>
      </p:sp>
      <p:sp>
        <p:nvSpPr>
          <p:cNvPr id="4" name="Slide Number Placeholder 3"/>
          <p:cNvSpPr>
            <a:spLocks noGrp="1"/>
          </p:cNvSpPr>
          <p:nvPr>
            <p:ph type="sldNum" sz="quarter" idx="5"/>
          </p:nvPr>
        </p:nvSpPr>
        <p:spPr/>
        <p:txBody>
          <a:bodyPr/>
          <a:lstStyle/>
          <a:p>
            <a:fld id="{E4346D6A-5858-4A12-BD55-65C7E12EFA4F}" type="slidenum">
              <a:rPr lang="en-US" smtClean="0"/>
              <a:t>4</a:t>
            </a:fld>
            <a:endParaRPr lang="en-US"/>
          </a:p>
        </p:txBody>
      </p:sp>
    </p:spTree>
    <p:extLst>
      <p:ext uri="{BB962C8B-B14F-4D97-AF65-F5344CB8AC3E}">
        <p14:creationId xmlns:p14="http://schemas.microsoft.com/office/powerpoint/2010/main" val="277660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Chn</a:t>
            </a:r>
            <a:r>
              <a:rPr lang="en-GB" sz="1200" dirty="0">
                <a:effectLst/>
                <a:latin typeface="Calibri" panose="020F0502020204030204" pitchFamily="34" charset="0"/>
                <a:ea typeface="Calibri" panose="020F0502020204030204" pitchFamily="34" charset="0"/>
                <a:cs typeface="Times New Roman" panose="02020603050405020304" pitchFamily="18" charset="0"/>
              </a:rPr>
              <a:t> should suggest changing their voice, make it louder or quieter, make it happier or more cross. Tell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chn</a:t>
            </a:r>
            <a:r>
              <a:rPr lang="en-GB" sz="1200" dirty="0">
                <a:effectLst/>
                <a:latin typeface="Calibri" panose="020F0502020204030204" pitchFamily="34" charset="0"/>
                <a:ea typeface="Calibri" panose="020F0502020204030204" pitchFamily="34" charset="0"/>
                <a:cs typeface="Times New Roman" panose="02020603050405020304" pitchFamily="18" charset="0"/>
              </a:rPr>
              <a:t> that they can also perform poetry with more than one person. E.g. in The Rainy day, one person could just say the words like zoom, pow, snap while the other reads the rest.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346D6A-5858-4A12-BD55-65C7E12EFA4F}" type="slidenum">
              <a:rPr lang="en-US" smtClean="0"/>
              <a:t>5</a:t>
            </a:fld>
            <a:endParaRPr lang="en-US"/>
          </a:p>
        </p:txBody>
      </p:sp>
    </p:spTree>
    <p:extLst>
      <p:ext uri="{BB962C8B-B14F-4D97-AF65-F5344CB8AC3E}">
        <p14:creationId xmlns:p14="http://schemas.microsoft.com/office/powerpoint/2010/main" val="220075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46D6A-5858-4A12-BD55-65C7E12EFA4F}" type="slidenum">
              <a:rPr lang="en-US" smtClean="0"/>
              <a:t>6</a:t>
            </a:fld>
            <a:endParaRPr lang="en-US"/>
          </a:p>
        </p:txBody>
      </p:sp>
    </p:spTree>
    <p:extLst>
      <p:ext uri="{BB962C8B-B14F-4D97-AF65-F5344CB8AC3E}">
        <p14:creationId xmlns:p14="http://schemas.microsoft.com/office/powerpoint/2010/main" val="135893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60037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848676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26633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6353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2685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76711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57026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4555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5661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72959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12/12/2021</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8547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12/12/2021</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93189235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8D7C3E43-F49C-47DC-BD2F-062AF6A74D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89"/>
          </a:xfrm>
          <a:prstGeom prst="rect">
            <a:avLst/>
          </a:prstGeom>
        </p:spPr>
      </p:pic>
      <p:sp>
        <p:nvSpPr>
          <p:cNvPr id="11" name="Rectangle 10">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414E8D-81D0-42B2-A538-93CDC65A6E45}"/>
              </a:ext>
            </a:extLst>
          </p:cNvPr>
          <p:cNvSpPr>
            <a:spLocks noGrp="1"/>
          </p:cNvSpPr>
          <p:nvPr>
            <p:ph type="ctrTitle"/>
          </p:nvPr>
        </p:nvSpPr>
        <p:spPr>
          <a:xfrm>
            <a:off x="2104029" y="2460990"/>
            <a:ext cx="7983941" cy="2571001"/>
          </a:xfrm>
        </p:spPr>
        <p:txBody>
          <a:bodyPr>
            <a:normAutofit/>
          </a:bodyPr>
          <a:lstStyle/>
          <a:p>
            <a:pPr algn="ctr"/>
            <a:r>
              <a:rPr lang="en-US" sz="8000">
                <a:solidFill>
                  <a:srgbClr val="FFFFFF"/>
                </a:solidFill>
              </a:rPr>
              <a:t>Poetry</a:t>
            </a:r>
          </a:p>
        </p:txBody>
      </p:sp>
      <p:sp>
        <p:nvSpPr>
          <p:cNvPr id="3" name="Subtitle 2">
            <a:extLst>
              <a:ext uri="{FF2B5EF4-FFF2-40B4-BE49-F238E27FC236}">
                <a16:creationId xmlns:a16="http://schemas.microsoft.com/office/drawing/2014/main" id="{BDCEED48-AEDB-44E1-8B7A-49420CFD77CD}"/>
              </a:ext>
            </a:extLst>
          </p:cNvPr>
          <p:cNvSpPr>
            <a:spLocks noGrp="1"/>
          </p:cNvSpPr>
          <p:nvPr>
            <p:ph type="subTitle" idx="1"/>
          </p:nvPr>
        </p:nvSpPr>
        <p:spPr>
          <a:xfrm>
            <a:off x="2322393" y="5223059"/>
            <a:ext cx="7533565" cy="889948"/>
          </a:xfrm>
        </p:spPr>
        <p:txBody>
          <a:bodyPr anchor="ctr">
            <a:normAutofit/>
          </a:bodyPr>
          <a:lstStyle/>
          <a:p>
            <a:pPr algn="ctr"/>
            <a:r>
              <a:rPr lang="en-US" sz="4400" dirty="0">
                <a:solidFill>
                  <a:srgbClr val="FFFFFF"/>
                </a:solidFill>
              </a:rPr>
              <a:t>Lesson 5</a:t>
            </a:r>
          </a:p>
        </p:txBody>
      </p:sp>
    </p:spTree>
    <p:extLst>
      <p:ext uri="{BB962C8B-B14F-4D97-AF65-F5344CB8AC3E}">
        <p14:creationId xmlns:p14="http://schemas.microsoft.com/office/powerpoint/2010/main" val="1684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E7C2-297A-4574-81C2-66957327A9AF}"/>
              </a:ext>
            </a:extLst>
          </p:cNvPr>
          <p:cNvSpPr>
            <a:spLocks noGrp="1"/>
          </p:cNvSpPr>
          <p:nvPr>
            <p:ph type="title"/>
          </p:nvPr>
        </p:nvSpPr>
        <p:spPr>
          <a:xfrm>
            <a:off x="363984" y="959587"/>
            <a:ext cx="11487705" cy="1064277"/>
          </a:xfrm>
        </p:spPr>
        <p:txBody>
          <a:bodyPr>
            <a:noAutofit/>
          </a:bodyPr>
          <a:lstStyle/>
          <a:p>
            <a:r>
              <a:rPr lang="en-GB" b="1" dirty="0">
                <a:latin typeface="Comic Sans MS" panose="030F0702030302020204" pitchFamily="66" charset="0"/>
                <a:ea typeface="Calibri" panose="020F0502020204030204" pitchFamily="34" charset="0"/>
                <a:cs typeface="Calibri" panose="020F0502020204030204" pitchFamily="34" charset="0"/>
              </a:rPr>
              <a:t>LO: To understand the conventions of spoken word poetry.</a:t>
            </a:r>
            <a:endParaRPr lang="en-US"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6F4EC742-99E8-45B6-A1E8-73A7056222C1}"/>
              </a:ext>
            </a:extLst>
          </p:cNvPr>
          <p:cNvSpPr>
            <a:spLocks noGrp="1"/>
          </p:cNvSpPr>
          <p:nvPr>
            <p:ph idx="1"/>
          </p:nvPr>
        </p:nvSpPr>
        <p:spPr/>
        <p:txBody>
          <a:bodyPr>
            <a:normAutofit/>
          </a:bodyPr>
          <a:lstStyle/>
          <a:p>
            <a:pPr marL="342900" lvl="0" indent="-342900">
              <a:lnSpc>
                <a:spcPct val="107000"/>
              </a:lnSpc>
              <a:buFont typeface="Calibri" panose="020F0502020204030204" pitchFamily="34" charset="0"/>
              <a:buChar char="-"/>
            </a:pPr>
            <a:r>
              <a:rPr lang="en-GB" sz="2800" dirty="0">
                <a:effectLst/>
                <a:latin typeface="Comic Sans MS" panose="030F0702030302020204" pitchFamily="66" charset="0"/>
                <a:ea typeface="Calibri" panose="020F0502020204030204" pitchFamily="34" charset="0"/>
                <a:cs typeface="Calibri" panose="020F0502020204030204" pitchFamily="34" charset="0"/>
              </a:rPr>
              <a:t>I understand what spoken word means.</a:t>
            </a:r>
            <a:endParaRPr lang="en-US" sz="28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2800" dirty="0">
                <a:effectLst/>
                <a:latin typeface="Comic Sans MS" panose="030F0702030302020204" pitchFamily="66" charset="0"/>
                <a:ea typeface="Calibri" panose="020F0502020204030204" pitchFamily="34" charset="0"/>
                <a:cs typeface="Calibri" panose="020F0502020204030204" pitchFamily="34" charset="0"/>
              </a:rPr>
              <a:t>I understand how to perform spoken word poetry.</a:t>
            </a:r>
            <a:endParaRPr lang="en-US" sz="28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2800" dirty="0">
                <a:effectLst/>
                <a:latin typeface="Comic Sans MS" panose="030F0702030302020204" pitchFamily="66" charset="0"/>
                <a:ea typeface="Calibri" panose="020F0502020204030204" pitchFamily="34" charset="0"/>
                <a:cs typeface="Calibri" panose="020F0502020204030204" pitchFamily="34" charset="0"/>
              </a:rPr>
              <a:t>I can identify the difference between written poetry and poetry created for spoken word recital. </a:t>
            </a:r>
            <a:endParaRPr lang="en-US" sz="28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endParaRPr lang="en-US" sz="28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680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51CB-0863-4B7A-B3D0-2515329479C0}"/>
              </a:ext>
            </a:extLst>
          </p:cNvPr>
          <p:cNvSpPr>
            <a:spLocks noGrp="1"/>
          </p:cNvSpPr>
          <p:nvPr>
            <p:ph type="title"/>
          </p:nvPr>
        </p:nvSpPr>
        <p:spPr>
          <a:xfrm>
            <a:off x="966744" y="215153"/>
            <a:ext cx="11049548" cy="2571078"/>
          </a:xfrm>
        </p:spPr>
        <p:txBody>
          <a:bodyPr>
            <a:normAutofit/>
          </a:bodyPr>
          <a:lstStyle/>
          <a:p>
            <a:pPr algn="ctr"/>
            <a:r>
              <a:rPr lang="en-US" b="1" dirty="0">
                <a:latin typeface="Comic Sans MS" panose="030F0702030302020204" pitchFamily="66" charset="0"/>
              </a:rPr>
              <a:t>Starter: </a:t>
            </a:r>
            <a:br>
              <a:rPr lang="en-US" dirty="0">
                <a:latin typeface="Comic Sans MS" panose="030F0702030302020204" pitchFamily="66" charset="0"/>
              </a:rPr>
            </a:br>
            <a:r>
              <a:rPr lang="en-US" dirty="0">
                <a:latin typeface="Comic Sans MS" panose="030F0702030302020204" pitchFamily="66" charset="0"/>
              </a:rPr>
              <a:t>Can you find different ways to say these sentences? Think about what different voices you can use.</a:t>
            </a:r>
          </a:p>
        </p:txBody>
      </p:sp>
      <p:sp>
        <p:nvSpPr>
          <p:cNvPr id="3" name="Content Placeholder 2">
            <a:extLst>
              <a:ext uri="{FF2B5EF4-FFF2-40B4-BE49-F238E27FC236}">
                <a16:creationId xmlns:a16="http://schemas.microsoft.com/office/drawing/2014/main" id="{3552D989-AB52-4C15-833A-9370D4C8D2F2}"/>
              </a:ext>
            </a:extLst>
          </p:cNvPr>
          <p:cNvSpPr>
            <a:spLocks noGrp="1"/>
          </p:cNvSpPr>
          <p:nvPr>
            <p:ph idx="1"/>
          </p:nvPr>
        </p:nvSpPr>
        <p:spPr>
          <a:xfrm>
            <a:off x="966744" y="3679024"/>
            <a:ext cx="9076329" cy="2485108"/>
          </a:xfrm>
        </p:spPr>
        <p:txBody>
          <a:bodyPr>
            <a:normAutofit/>
          </a:bodyPr>
          <a:lstStyle/>
          <a:p>
            <a:pPr marL="457200" indent="-457200">
              <a:buFont typeface="+mj-lt"/>
              <a:buAutoNum type="arabicPeriod"/>
            </a:pPr>
            <a:r>
              <a:rPr lang="en-US" sz="3600" dirty="0">
                <a:latin typeface="Comic Sans MS" panose="030F0702030302020204" pitchFamily="66" charset="0"/>
              </a:rPr>
              <a:t>The man is coming.</a:t>
            </a:r>
          </a:p>
          <a:p>
            <a:pPr marL="457200" indent="-457200">
              <a:buFont typeface="+mj-lt"/>
              <a:buAutoNum type="arabicPeriod"/>
            </a:pPr>
            <a:r>
              <a:rPr lang="en-US" sz="3600" dirty="0">
                <a:latin typeface="Comic Sans MS" panose="030F0702030302020204" pitchFamily="66" charset="0"/>
              </a:rPr>
              <a:t>I don’t know.</a:t>
            </a:r>
          </a:p>
          <a:p>
            <a:pPr marL="457200" indent="-457200">
              <a:buFont typeface="+mj-lt"/>
              <a:buAutoNum type="arabicPeriod"/>
            </a:pPr>
            <a:r>
              <a:rPr lang="en-US" sz="3600" dirty="0">
                <a:latin typeface="Comic Sans MS" panose="030F0702030302020204" pitchFamily="66" charset="0"/>
              </a:rPr>
              <a:t>I’m sorry.</a:t>
            </a:r>
          </a:p>
        </p:txBody>
      </p:sp>
    </p:spTree>
    <p:extLst>
      <p:ext uri="{BB962C8B-B14F-4D97-AF65-F5344CB8AC3E}">
        <p14:creationId xmlns:p14="http://schemas.microsoft.com/office/powerpoint/2010/main" val="2679601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6E01F-77EB-49A1-979D-6A22706FACC3}"/>
              </a:ext>
            </a:extLst>
          </p:cNvPr>
          <p:cNvPicPr>
            <a:picLocks noChangeAspect="1"/>
          </p:cNvPicPr>
          <p:nvPr/>
        </p:nvPicPr>
        <p:blipFill rotWithShape="1">
          <a:blip r:embed="rId3"/>
          <a:srcRect l="7588" t="22275" r="35942" b="15920"/>
          <a:stretch/>
        </p:blipFill>
        <p:spPr>
          <a:xfrm>
            <a:off x="1050664" y="322964"/>
            <a:ext cx="10090672" cy="6212071"/>
          </a:xfrm>
          <a:prstGeom prst="rect">
            <a:avLst/>
          </a:prstGeom>
        </p:spPr>
      </p:pic>
    </p:spTree>
    <p:extLst>
      <p:ext uri="{BB962C8B-B14F-4D97-AF65-F5344CB8AC3E}">
        <p14:creationId xmlns:p14="http://schemas.microsoft.com/office/powerpoint/2010/main" val="214261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30750-662D-4732-A752-C33DC246E25C}"/>
              </a:ext>
            </a:extLst>
          </p:cNvPr>
          <p:cNvSpPr>
            <a:spLocks noGrp="1"/>
          </p:cNvSpPr>
          <p:nvPr>
            <p:ph idx="1"/>
          </p:nvPr>
        </p:nvSpPr>
        <p:spPr>
          <a:xfrm>
            <a:off x="966744" y="688489"/>
            <a:ext cx="9076329" cy="5209923"/>
          </a:xfrm>
        </p:spPr>
        <p:txBody>
          <a:bodyPr>
            <a:normAutofit/>
          </a:bodyPr>
          <a:lstStyle/>
          <a:p>
            <a:pPr marL="0" indent="0" algn="ctr">
              <a:lnSpc>
                <a:spcPct val="107000"/>
              </a:lnSpc>
              <a:spcAft>
                <a:spcPts val="800"/>
              </a:spcAft>
              <a:buNone/>
            </a:pPr>
            <a:r>
              <a:rPr lang="en-GB" sz="3200" dirty="0">
                <a:latin typeface="Comic Sans MS" panose="030F0702030302020204" pitchFamily="66" charset="0"/>
                <a:ea typeface="Calibri" panose="020F0502020204030204" pitchFamily="34" charset="0"/>
                <a:cs typeface="Times New Roman" panose="02020603050405020304" pitchFamily="18" charset="0"/>
              </a:rPr>
              <a:t>Today we are going to </a:t>
            </a:r>
            <a:r>
              <a:rPr lang="en-GB" sz="3200" dirty="0">
                <a:effectLst/>
                <a:latin typeface="Comic Sans MS" panose="030F0702030302020204" pitchFamily="66" charset="0"/>
                <a:ea typeface="Calibri" panose="020F0502020204030204" pitchFamily="34" charset="0"/>
                <a:cs typeface="Times New Roman" panose="02020603050405020304" pitchFamily="18" charset="0"/>
              </a:rPr>
              <a:t>practice performing poetry which we will share with the class at the end of the lesson. </a:t>
            </a:r>
          </a:p>
          <a:p>
            <a:pPr marL="0" indent="0" algn="ctr">
              <a:lnSpc>
                <a:spcPct val="107000"/>
              </a:lnSpc>
              <a:spcAft>
                <a:spcPts val="800"/>
              </a:spcAft>
              <a:buNone/>
            </a:pPr>
            <a:endParaRPr lang="en-US" sz="3200" dirty="0">
              <a:effectLst/>
              <a:latin typeface="Comic Sans MS" panose="030F0702030302020204" pitchFamily="66"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GB" sz="3200" dirty="0">
                <a:latin typeface="Comic Sans MS" panose="030F0702030302020204" pitchFamily="66" charset="0"/>
                <a:ea typeface="Calibri" panose="020F0502020204030204" pitchFamily="34" charset="0"/>
                <a:cs typeface="Times New Roman" panose="02020603050405020304" pitchFamily="18" charset="0"/>
              </a:rPr>
              <a:t>W</a:t>
            </a:r>
            <a:r>
              <a:rPr lang="en-GB" sz="3200" dirty="0">
                <a:effectLst/>
                <a:latin typeface="Comic Sans MS" panose="030F0702030302020204" pitchFamily="66" charset="0"/>
                <a:ea typeface="Calibri" panose="020F0502020204030204" pitchFamily="34" charset="0"/>
                <a:cs typeface="Times New Roman" panose="02020603050405020304" pitchFamily="18" charset="0"/>
              </a:rPr>
              <a:t>hat kind of things we could do to make our poem interesting? </a:t>
            </a:r>
            <a:endParaRPr lang="en-US" sz="3600" dirty="0">
              <a:latin typeface="Comic Sans MS" panose="030F0702030302020204" pitchFamily="66" charset="0"/>
            </a:endParaRPr>
          </a:p>
        </p:txBody>
      </p:sp>
    </p:spTree>
    <p:extLst>
      <p:ext uri="{BB962C8B-B14F-4D97-AF65-F5344CB8AC3E}">
        <p14:creationId xmlns:p14="http://schemas.microsoft.com/office/powerpoint/2010/main" val="111147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1D3D-7098-4FFF-85C6-C2163A14695A}"/>
              </a:ext>
            </a:extLst>
          </p:cNvPr>
          <p:cNvSpPr>
            <a:spLocks noGrp="1"/>
          </p:cNvSpPr>
          <p:nvPr>
            <p:ph type="title"/>
          </p:nvPr>
        </p:nvSpPr>
        <p:spPr/>
        <p:txBody>
          <a:bodyPr>
            <a:normAutofit/>
          </a:bodyPr>
          <a:lstStyle/>
          <a:p>
            <a:pPr algn="ctr"/>
            <a:r>
              <a:rPr lang="en-US" sz="4800" dirty="0">
                <a:latin typeface="Comic Sans MS" panose="030F0702030302020204" pitchFamily="66" charset="0"/>
              </a:rPr>
              <a:t>Your task:</a:t>
            </a:r>
          </a:p>
        </p:txBody>
      </p:sp>
      <p:sp>
        <p:nvSpPr>
          <p:cNvPr id="3" name="Content Placeholder 2">
            <a:extLst>
              <a:ext uri="{FF2B5EF4-FFF2-40B4-BE49-F238E27FC236}">
                <a16:creationId xmlns:a16="http://schemas.microsoft.com/office/drawing/2014/main" id="{5D7F49FD-1805-48E7-810A-BB5D4020CD23}"/>
              </a:ext>
            </a:extLst>
          </p:cNvPr>
          <p:cNvSpPr>
            <a:spLocks noGrp="1"/>
          </p:cNvSpPr>
          <p:nvPr>
            <p:ph idx="1"/>
          </p:nvPr>
        </p:nvSpPr>
        <p:spPr/>
        <p:txBody>
          <a:bodyPr>
            <a:normAutofit/>
          </a:bodyPr>
          <a:lstStyle/>
          <a:p>
            <a:pPr marL="0" indent="0" algn="ctr">
              <a:lnSpc>
                <a:spcPct val="107000"/>
              </a:lnSpc>
              <a:spcAft>
                <a:spcPts val="800"/>
              </a:spcAft>
              <a:buNone/>
            </a:pPr>
            <a:r>
              <a:rPr lang="en-GB" sz="3200" dirty="0">
                <a:effectLst/>
                <a:latin typeface="Comic Sans MS" panose="030F0702030302020204" pitchFamily="66" charset="0"/>
                <a:ea typeface="Calibri" panose="020F0502020204030204" pitchFamily="34" charset="0"/>
                <a:cs typeface="Calibri" panose="020F0502020204030204" pitchFamily="34" charset="0"/>
              </a:rPr>
              <a:t>In small groups, choose a poem to perform: </a:t>
            </a:r>
            <a:r>
              <a:rPr lang="en-GB" sz="3200" b="1" dirty="0">
                <a:effectLst/>
                <a:latin typeface="Comic Sans MS" panose="030F0702030302020204" pitchFamily="66" charset="0"/>
                <a:ea typeface="Calibri" panose="020F0502020204030204" pitchFamily="34" charset="0"/>
                <a:cs typeface="Calibri" panose="020F0502020204030204" pitchFamily="34" charset="0"/>
              </a:rPr>
              <a:t>The Rainy Day, Beach Orchestra, Autumn.</a:t>
            </a:r>
          </a:p>
          <a:p>
            <a:pPr marL="0" indent="0" algn="ctr">
              <a:lnSpc>
                <a:spcPct val="107000"/>
              </a:lnSpc>
              <a:spcAft>
                <a:spcPts val="800"/>
              </a:spcAft>
              <a:buNone/>
            </a:pPr>
            <a:r>
              <a:rPr lang="en-GB" sz="3200" dirty="0">
                <a:effectLst/>
                <a:latin typeface="Comic Sans MS" panose="030F0702030302020204" pitchFamily="66" charset="0"/>
                <a:ea typeface="Calibri" panose="020F0502020204030204" pitchFamily="34" charset="0"/>
                <a:cs typeface="Calibri" panose="020F0502020204030204" pitchFamily="34" charset="0"/>
              </a:rPr>
              <a:t>Remember that you might want to all read the poem together a certain way, or take it in turns to read parts, or have some people repeating certain words. </a:t>
            </a:r>
            <a:endParaRPr lang="en-US" sz="32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892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2F35-17AF-486B-A4D7-F72F2B6B7CBA}"/>
              </a:ext>
            </a:extLst>
          </p:cNvPr>
          <p:cNvSpPr>
            <a:spLocks noGrp="1"/>
          </p:cNvSpPr>
          <p:nvPr>
            <p:ph type="title"/>
          </p:nvPr>
        </p:nvSpPr>
        <p:spPr>
          <a:xfrm>
            <a:off x="1310988" y="363572"/>
            <a:ext cx="9076329" cy="1064277"/>
          </a:xfrm>
        </p:spPr>
        <p:txBody>
          <a:bodyPr/>
          <a:lstStyle/>
          <a:p>
            <a:pPr algn="ctr"/>
            <a:r>
              <a:rPr lang="en-US" dirty="0">
                <a:latin typeface="Comic Sans MS" panose="030F0702030302020204" pitchFamily="66" charset="0"/>
              </a:rPr>
              <a:t>Let’s perform!</a:t>
            </a:r>
          </a:p>
        </p:txBody>
      </p:sp>
      <p:pic>
        <p:nvPicPr>
          <p:cNvPr id="1026" name="Picture 2" descr="See the source image">
            <a:extLst>
              <a:ext uri="{FF2B5EF4-FFF2-40B4-BE49-F238E27FC236}">
                <a16:creationId xmlns:a16="http://schemas.microsoft.com/office/drawing/2014/main" id="{1B8093CE-E739-4B1D-B7B6-EE3FA2DDBFB6}"/>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560779" y="1733408"/>
            <a:ext cx="4860439" cy="447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69260"/>
      </p:ext>
    </p:extLst>
  </p:cSld>
  <p:clrMapOvr>
    <a:masterClrMapping/>
  </p:clrMapOvr>
</p:sld>
</file>

<file path=ppt/theme/theme1.xml><?xml version="1.0" encoding="utf-8"?>
<a:theme xmlns:a="http://schemas.openxmlformats.org/drawingml/2006/main" name="MarrakeshVTI">
  <a:themeElements>
    <a:clrScheme name="AnalogousFromLightSeedRightStep">
      <a:dk1>
        <a:srgbClr val="000000"/>
      </a:dk1>
      <a:lt1>
        <a:srgbClr val="FFFFFF"/>
      </a:lt1>
      <a:dk2>
        <a:srgbClr val="3E3423"/>
      </a:dk2>
      <a:lt2>
        <a:srgbClr val="E2E7E8"/>
      </a:lt2>
      <a:accent1>
        <a:srgbClr val="C49791"/>
      </a:accent1>
      <a:accent2>
        <a:srgbClr val="BA9E7F"/>
      </a:accent2>
      <a:accent3>
        <a:srgbClr val="A7A57F"/>
      </a:accent3>
      <a:accent4>
        <a:srgbClr val="97AB75"/>
      </a:accent4>
      <a:accent5>
        <a:srgbClr val="8CAD83"/>
      </a:accent5>
      <a:accent6>
        <a:srgbClr val="78AF82"/>
      </a:accent6>
      <a:hlink>
        <a:srgbClr val="598C92"/>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Words>
  <Application>Microsoft Office PowerPoint</Application>
  <PresentationFormat>Widescreen</PresentationFormat>
  <Paragraphs>24</Paragraphs>
  <Slides>7</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Comic Sans MS</vt:lpstr>
      <vt:lpstr>Goudy Old Style</vt:lpstr>
      <vt:lpstr>MarrakeshVTI</vt:lpstr>
      <vt:lpstr>Poetry</vt:lpstr>
      <vt:lpstr>LO: To understand the conventions of spoken word poetry.</vt:lpstr>
      <vt:lpstr>Starter:  Can you find different ways to say these sentences? Think about what different voices you can use.</vt:lpstr>
      <vt:lpstr>PowerPoint Presentation</vt:lpstr>
      <vt:lpstr>PowerPoint Presentation</vt:lpstr>
      <vt:lpstr>Your task:</vt:lpstr>
      <vt:lpstr>Let’s perform!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Poetry</dc:title>
  <dc:creator>A Chhibber</dc:creator>
  <cp:lastModifiedBy>A Chhibber</cp:lastModifiedBy>
  <cp:revision>53</cp:revision>
  <dcterms:created xsi:type="dcterms:W3CDTF">2021-12-02T13:16:21Z</dcterms:created>
  <dcterms:modified xsi:type="dcterms:W3CDTF">2021-12-12T19:38:23Z</dcterms:modified>
</cp:coreProperties>
</file>