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76" r:id="rId7"/>
    <p:sldId id="277" r:id="rId8"/>
    <p:sldId id="279" r:id="rId9"/>
    <p:sldId id="280" r:id="rId10"/>
    <p:sldId id="267" r:id="rId11"/>
    <p:sldId id="268" r:id="rId12"/>
    <p:sldId id="269" r:id="rId13"/>
    <p:sldId id="283" r:id="rId14"/>
    <p:sldId id="284" r:id="rId15"/>
    <p:sldId id="263" r:id="rId16"/>
    <p:sldId id="26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49" autoAdjust="0"/>
  </p:normalViewPr>
  <p:slideViewPr>
    <p:cSldViewPr snapToGrid="0">
      <p:cViewPr>
        <p:scale>
          <a:sx n="60" d="100"/>
          <a:sy n="60" d="100"/>
        </p:scale>
        <p:origin x="41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112B2-193D-4596-B37D-38B185323689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BE2DE6-DF79-49D5-B228-18B85115C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742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E1816-70D9-4298-B031-8789B07E9E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A95B03-8DCB-49DD-A6CC-B2A07B7E22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71FC7-5A65-47C2-B767-8EF56A7AC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9927-23E1-45AC-B092-B963A051E86E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E4A2E-C47A-48A8-87C9-7763F8C0F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8758C-2AF0-44B8-9962-C8078C268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C1BE8-C612-4058-BEF8-B54EE3177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1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68ECD-E67E-406E-BF7C-DC65533BA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AB65CA-433C-4821-98B0-3FAC171B76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73EED-3FF1-4757-BA1A-B0664AE0A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9927-23E1-45AC-B092-B963A051E86E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A08FF3-95B2-4439-A45A-E03FBF306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1071E-21AD-4A57-8F44-CC1A73D4D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C1BE8-C612-4058-BEF8-B54EE3177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299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176AA4-0A78-4C9B-B4C0-26AEA37248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164965-5D1F-40A4-B2FA-B83AD7E793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2EA31-EB90-445B-ACFC-01017DFB0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9927-23E1-45AC-B092-B963A051E86E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412562-6CD0-42F1-831F-732130E9D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7E5265-0652-419F-86D7-85D719AF7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C1BE8-C612-4058-BEF8-B54EE3177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925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40B2E-8654-45AE-AF11-343F52950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2BC32-A245-4D75-834A-67B22A1A6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E6B01-F693-4201-BECD-CC8946B0D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9927-23E1-45AC-B092-B963A051E86E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F9F58-96B4-48EA-88DE-6429EE76F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CD2C4-A1AA-434D-854F-20AF6522D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C1BE8-C612-4058-BEF8-B54EE3177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87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F5850-0775-4BD2-9B76-7107B57CC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C677E9-010B-468E-95F5-8E5E8B978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82C9A-5965-4A3D-95EC-8E0148DB7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9927-23E1-45AC-B092-B963A051E86E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0AD89-3728-4EF3-9275-C080DB40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A95F6-E2B0-4DF6-9D98-522250588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C1BE8-C612-4058-BEF8-B54EE3177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750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B3A2A-C1E8-4427-9CB6-26A20D22A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7C403-56A4-40E8-8FBE-383E7F46EC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62E255-61BB-40F2-AD0E-F17CBF23E4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BC78D6-1216-424E-90BD-D12D28C72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9927-23E1-45AC-B092-B963A051E86E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E6DCA-6D88-464F-8C84-2CE2F12EA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772E67-C984-49B7-BCFC-E42E5B6D2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C1BE8-C612-4058-BEF8-B54EE3177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60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2E72C-AA5B-4FED-A45E-DC896FF4F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2AC631-E56F-4F80-AB4E-64A260378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B62EBC-83F3-442A-A484-852CDB7FF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B01C9D-1ED2-4099-8A2C-39B1A79864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323C3A-0828-4DED-9E40-7C42259723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42B7AC-410A-4DE8-9516-6A855DCA9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9927-23E1-45AC-B092-B963A051E86E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0FD294-42A0-41C5-A39A-713235114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EAB751-6F9C-4722-B73A-9FB5AAF6C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C1BE8-C612-4058-BEF8-B54EE3177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41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0510C-D958-436A-9AE4-878778445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D412BB-C278-4780-8947-F51A4BBB2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9927-23E1-45AC-B092-B963A051E86E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BFFDF6-8C31-45C9-AC5E-DEFB6DFCC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2706E1-7339-42A7-AE45-84F3E86E0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C1BE8-C612-4058-BEF8-B54EE3177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673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F5E8ED-DA72-42B4-A108-3D7E1C15D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9927-23E1-45AC-B092-B963A051E86E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9553FE-F91B-4EA5-ABA6-F8D596993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E9C3FA-462D-4A01-8AB4-CC6420F12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C1BE8-C612-4058-BEF8-B54EE3177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869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8444B-7317-4CE5-9423-7CF61EBDA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8138E-0D07-4D18-BD47-E7337C4FA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EDC768-7FC5-493F-AD7F-E2BF8F52A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9766E9-9E15-46E1-A34A-A97917565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9927-23E1-45AC-B092-B963A051E86E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740530-72ED-4133-BED5-83C5799FE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9CF857-4899-49D5-AA21-1CA611895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C1BE8-C612-4058-BEF8-B54EE3177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254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A3877-9F6C-4199-A501-B3522D03C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3AAFF1-70B9-4226-AAA8-A3A2681CF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CFE6E3-51C4-4097-AB87-1E7F8F34D3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140D0E-E2DF-48C1-BAEA-822A285F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9927-23E1-45AC-B092-B963A051E86E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BA652F-DF10-4579-BE46-1AD7993F3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0899B9-26A5-4057-803C-06FA42A70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C1BE8-C612-4058-BEF8-B54EE3177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695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AB182B-91D6-4BD5-AE43-152CFD51D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1D84FC-4ECC-4B7F-9D9A-53381DAA7A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34506-0A0B-4EF5-AF83-980F3E5A3B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89927-23E1-45AC-B092-B963A051E86E}" type="datetimeFigureOut">
              <a:rPr lang="en-GB" smtClean="0"/>
              <a:t>12/09/2021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D7EB6-5BC7-48D6-81F2-A64DFCE157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E5537-E342-49FE-8625-D024A82874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C1BE8-C612-4058-BEF8-B54EE3177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39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ngimg.com/download/39019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/3.0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punctuation-marks-gold-point-font-3038383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bbc.co.uk/games/embed/small-town-superheroes?exitGameUrl=https%3A%2F%2Fbbc.co.uk%2Fbitesize%2Farticles%2Fzncgvk7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isforexplore.blogspot.com/2015/09/punctuation-people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0EA86-187D-4874-846E-025264496C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Punctuation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3AD631-DCF9-4198-96D5-6F98596738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Exciting Writing Edit Lesson 1</a:t>
            </a:r>
          </a:p>
        </p:txBody>
      </p:sp>
    </p:spTree>
    <p:extLst>
      <p:ext uri="{BB962C8B-B14F-4D97-AF65-F5344CB8AC3E}">
        <p14:creationId xmlns:p14="http://schemas.microsoft.com/office/powerpoint/2010/main" val="2682973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6700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>
                <a:latin typeface="Comic Sans MS" panose="030F0702030302020204" pitchFamily="66" charset="0"/>
              </a:rPr>
              <a:t>Question Mark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82879" y="1391653"/>
            <a:ext cx="8147248" cy="4572000"/>
          </a:xfrm>
        </p:spPr>
        <p:txBody>
          <a:bodyPr>
            <a:no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Question marks are used to show that a question has been asked.</a:t>
            </a:r>
          </a:p>
          <a:p>
            <a:r>
              <a:rPr lang="en-GB" dirty="0">
                <a:latin typeface="Comic Sans MS" panose="030F0702030302020204" pitchFamily="66" charset="0"/>
              </a:rPr>
              <a:t>You will often find yourself using them when writing dialogue (e.g. a character may ask something) or rhetorical questions.</a:t>
            </a:r>
          </a:p>
          <a:p>
            <a:r>
              <a:rPr lang="en-GB" dirty="0">
                <a:latin typeface="Comic Sans MS" panose="030F0702030302020204" pitchFamily="66" charset="0"/>
              </a:rPr>
              <a:t>For example: </a:t>
            </a:r>
          </a:p>
          <a:p>
            <a:pPr algn="ctr">
              <a:buNone/>
            </a:pPr>
            <a:r>
              <a:rPr lang="en-GB" b="1" dirty="0">
                <a:latin typeface="Comic Sans MS" panose="030F0702030302020204" pitchFamily="66" charset="0"/>
              </a:rPr>
              <a:t>Would you like a cup of tea?</a:t>
            </a:r>
          </a:p>
          <a:p>
            <a:pPr algn="ctr">
              <a:buNone/>
            </a:pPr>
            <a:endParaRPr lang="en-GB" b="1" dirty="0">
              <a:latin typeface="Comic Sans MS" panose="030F0702030302020204" pitchFamily="66" charset="0"/>
            </a:endParaRPr>
          </a:p>
          <a:p>
            <a:pPr algn="ctr">
              <a:buNone/>
            </a:pPr>
            <a:r>
              <a:rPr lang="en-GB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Can you think of a sentence ending with a question mark?</a:t>
            </a:r>
            <a:endParaRPr lang="en-GB" b="1" dirty="0">
              <a:latin typeface="Comic Sans MS" panose="030F0702030302020204" pitchFamily="66" charset="0"/>
            </a:endParaRPr>
          </a:p>
          <a:p>
            <a:pPr>
              <a:buNone/>
            </a:pPr>
            <a:endParaRPr lang="en-GB" dirty="0"/>
          </a:p>
          <a:p>
            <a:pPr>
              <a:buNone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73B336-43E5-4E2A-ABC9-D55F89BC8083}"/>
              </a:ext>
            </a:extLst>
          </p:cNvPr>
          <p:cNvSpPr txBox="1"/>
          <p:nvPr/>
        </p:nvSpPr>
        <p:spPr>
          <a:xfrm>
            <a:off x="5737920" y="757366"/>
            <a:ext cx="856895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0" b="1" dirty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  <a:latin typeface="Comic Sans MS" pitchFamily="66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522837">
            <a:off x="1894016" y="2276872"/>
            <a:ext cx="15856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C99FF"/>
                </a:solidFill>
              </a:rPr>
              <a:t>Can?</a:t>
            </a:r>
          </a:p>
        </p:txBody>
      </p:sp>
      <p:sp>
        <p:nvSpPr>
          <p:cNvPr id="3" name="Rectangle 2"/>
          <p:cNvSpPr/>
          <p:nvPr/>
        </p:nvSpPr>
        <p:spPr>
          <a:xfrm>
            <a:off x="2028735" y="404664"/>
            <a:ext cx="18216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Why?</a:t>
            </a:r>
          </a:p>
        </p:txBody>
      </p:sp>
      <p:sp>
        <p:nvSpPr>
          <p:cNvPr id="4" name="Rectangle 3"/>
          <p:cNvSpPr/>
          <p:nvPr/>
        </p:nvSpPr>
        <p:spPr>
          <a:xfrm>
            <a:off x="1687739" y="5733256"/>
            <a:ext cx="17687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</a:rPr>
              <a:t>May?</a:t>
            </a:r>
          </a:p>
        </p:txBody>
      </p:sp>
      <p:sp>
        <p:nvSpPr>
          <p:cNvPr id="5" name="Rectangle 4"/>
          <p:cNvSpPr/>
          <p:nvPr/>
        </p:nvSpPr>
        <p:spPr>
          <a:xfrm>
            <a:off x="8040216" y="1988840"/>
            <a:ext cx="24272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</a:rPr>
              <a:t>Where?</a:t>
            </a:r>
          </a:p>
        </p:txBody>
      </p:sp>
      <p:sp>
        <p:nvSpPr>
          <p:cNvPr id="6" name="Rectangle 5"/>
          <p:cNvSpPr/>
          <p:nvPr/>
        </p:nvSpPr>
        <p:spPr>
          <a:xfrm rot="20580118">
            <a:off x="8380218" y="332656"/>
            <a:ext cx="18774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2D050"/>
                </a:solidFill>
              </a:rPr>
              <a:t>Who?</a:t>
            </a:r>
          </a:p>
        </p:txBody>
      </p:sp>
      <p:sp>
        <p:nvSpPr>
          <p:cNvPr id="7" name="Rectangle 6"/>
          <p:cNvSpPr/>
          <p:nvPr/>
        </p:nvSpPr>
        <p:spPr>
          <a:xfrm rot="21038214">
            <a:off x="1964396" y="4360788"/>
            <a:ext cx="18296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</a:rPr>
              <a:t>How?</a:t>
            </a:r>
          </a:p>
        </p:txBody>
      </p:sp>
      <p:sp>
        <p:nvSpPr>
          <p:cNvPr id="8" name="Rectangle 7"/>
          <p:cNvSpPr/>
          <p:nvPr/>
        </p:nvSpPr>
        <p:spPr>
          <a:xfrm>
            <a:off x="2639616" y="3356992"/>
            <a:ext cx="25747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FFFF"/>
                </a:solidFill>
              </a:rPr>
              <a:t>Should?</a:t>
            </a:r>
          </a:p>
        </p:txBody>
      </p:sp>
      <p:sp>
        <p:nvSpPr>
          <p:cNvPr id="9" name="Rectangle 8"/>
          <p:cNvSpPr/>
          <p:nvPr/>
        </p:nvSpPr>
        <p:spPr>
          <a:xfrm>
            <a:off x="7437830" y="3068960"/>
            <a:ext cx="19367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Does?</a:t>
            </a:r>
          </a:p>
        </p:txBody>
      </p:sp>
      <p:sp>
        <p:nvSpPr>
          <p:cNvPr id="10" name="Rectangle 9"/>
          <p:cNvSpPr/>
          <p:nvPr/>
        </p:nvSpPr>
        <p:spPr>
          <a:xfrm rot="486513">
            <a:off x="8022299" y="4372054"/>
            <a:ext cx="22060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66"/>
                </a:solidFill>
              </a:rPr>
              <a:t>Could?</a:t>
            </a:r>
          </a:p>
        </p:txBody>
      </p:sp>
      <p:sp>
        <p:nvSpPr>
          <p:cNvPr id="11" name="Rectangle 10"/>
          <p:cNvSpPr/>
          <p:nvPr/>
        </p:nvSpPr>
        <p:spPr>
          <a:xfrm rot="541675">
            <a:off x="4958721" y="2420888"/>
            <a:ext cx="20810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40000"/>
                    <a:lumOff val="60000"/>
                  </a:schemeClr>
                </a:solidFill>
              </a:rPr>
              <a:t>What?</a:t>
            </a:r>
          </a:p>
        </p:txBody>
      </p:sp>
      <p:sp>
        <p:nvSpPr>
          <p:cNvPr id="12" name="Rectangle 11"/>
          <p:cNvSpPr/>
          <p:nvPr/>
        </p:nvSpPr>
        <p:spPr>
          <a:xfrm rot="446373">
            <a:off x="3553671" y="5232317"/>
            <a:ext cx="23326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</a:rPr>
              <a:t>Which?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063552" y="274638"/>
            <a:ext cx="8147248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5000" b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Question Mark</a:t>
            </a:r>
            <a:endParaRPr lang="en-GB" sz="50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Content Placeholder 3"/>
          <p:cNvSpPr txBox="1">
            <a:spLocks/>
          </p:cNvSpPr>
          <p:nvPr/>
        </p:nvSpPr>
        <p:spPr>
          <a:xfrm>
            <a:off x="2063552" y="1412776"/>
            <a:ext cx="8147248" cy="1045096"/>
          </a:xfrm>
          <a:prstGeom prst="rect">
            <a:avLst/>
          </a:prstGeom>
        </p:spPr>
        <p:txBody>
          <a:bodyPr/>
          <a:lstStyle/>
          <a:p>
            <a:pPr marL="27432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en-GB" sz="2600" dirty="0"/>
              <a:t>If a sentence starts with a question word it will need a question mark at the end. </a:t>
            </a:r>
          </a:p>
        </p:txBody>
      </p:sp>
      <p:sp>
        <p:nvSpPr>
          <p:cNvPr id="15" name="Rectangle 14"/>
          <p:cNvSpPr/>
          <p:nvPr/>
        </p:nvSpPr>
        <p:spPr>
          <a:xfrm rot="20988350">
            <a:off x="5296149" y="4265570"/>
            <a:ext cx="22124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</a:rPr>
              <a:t>When?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51984" y="5733256"/>
            <a:ext cx="25202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Whose?</a:t>
            </a:r>
          </a:p>
        </p:txBody>
      </p:sp>
      <p:sp>
        <p:nvSpPr>
          <p:cNvPr id="17" name="Rectangle 16"/>
          <p:cNvSpPr/>
          <p:nvPr/>
        </p:nvSpPr>
        <p:spPr>
          <a:xfrm rot="21237813">
            <a:off x="9021140" y="5657413"/>
            <a:ext cx="13452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800000"/>
                </a:solidFill>
              </a:rPr>
              <a:t>Do?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904238" y="0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>
                <a:latin typeface="Comic Sans MS" panose="030F0702030302020204" pitchFamily="66" charset="0"/>
              </a:rPr>
              <a:t>Exclamation Mark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34752" y="1143000"/>
            <a:ext cx="8147248" cy="4572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dirty="0">
                <a:latin typeface="Comic Sans MS" panose="030F0702030302020204" pitchFamily="66" charset="0"/>
              </a:rPr>
              <a:t>Exclamation marks are used if the sentence: </a:t>
            </a:r>
          </a:p>
          <a:p>
            <a:r>
              <a:rPr lang="en-GB" dirty="0">
                <a:latin typeface="Comic Sans MS" panose="030F0702030302020204" pitchFamily="66" charset="0"/>
              </a:rPr>
              <a:t>Is a command or order</a:t>
            </a:r>
          </a:p>
          <a:p>
            <a:pPr algn="ctr">
              <a:buNone/>
            </a:pPr>
            <a:r>
              <a:rPr lang="en-GB" b="1" dirty="0">
                <a:latin typeface="Comic Sans MS" panose="030F0702030302020204" pitchFamily="66" charset="0"/>
              </a:rPr>
              <a:t>Look out!</a:t>
            </a:r>
          </a:p>
          <a:p>
            <a:r>
              <a:rPr lang="en-GB" dirty="0">
                <a:latin typeface="Comic Sans MS" panose="030F0702030302020204" pitchFamily="66" charset="0"/>
              </a:rPr>
              <a:t>Expresses strong emotion e.g. surprise, very angry/happy/excited etc</a:t>
            </a:r>
          </a:p>
          <a:p>
            <a:pPr algn="ctr">
              <a:buNone/>
            </a:pPr>
            <a:r>
              <a:rPr lang="en-GB" b="1" dirty="0">
                <a:latin typeface="Comic Sans MS" panose="030F0702030302020204" pitchFamily="66" charset="0"/>
              </a:rPr>
              <a:t>This is the best day ever! </a:t>
            </a:r>
          </a:p>
          <a:p>
            <a:r>
              <a:rPr lang="en-GB" dirty="0">
                <a:latin typeface="Comic Sans MS" panose="030F0702030302020204" pitchFamily="66" charset="0"/>
              </a:rPr>
              <a:t>Loudly spoken </a:t>
            </a:r>
          </a:p>
          <a:p>
            <a:pPr algn="ctr">
              <a:buNone/>
            </a:pPr>
            <a:r>
              <a:rPr lang="en-GB" b="1" dirty="0">
                <a:latin typeface="Comic Sans MS" panose="030F0702030302020204" pitchFamily="66" charset="0"/>
              </a:rPr>
              <a:t>“Get down from there!” she yelled.</a:t>
            </a:r>
          </a:p>
          <a:p>
            <a:pPr algn="ctr">
              <a:buNone/>
            </a:pPr>
            <a:endParaRPr lang="en-GB" b="1" dirty="0"/>
          </a:p>
          <a:p>
            <a:pPr algn="ctr">
              <a:buNone/>
            </a:pPr>
            <a:r>
              <a:rPr lang="en-GB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Can you think of a sentence which would end with an exclamation  mark?</a:t>
            </a:r>
            <a:endParaRPr lang="en-GB" b="1" dirty="0">
              <a:latin typeface="Comic Sans MS" panose="030F0702030302020204" pitchFamily="66" charset="0"/>
            </a:endParaRPr>
          </a:p>
          <a:p>
            <a:pPr algn="ctr">
              <a:buNone/>
            </a:pPr>
            <a:r>
              <a:rPr lang="en-GB" b="1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2C1BC0-FFA0-4DC0-AE71-28E9FE40DF67}"/>
              </a:ext>
            </a:extLst>
          </p:cNvPr>
          <p:cNvSpPr txBox="1"/>
          <p:nvPr/>
        </p:nvSpPr>
        <p:spPr>
          <a:xfrm>
            <a:off x="5898341" y="744308"/>
            <a:ext cx="856895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0" b="1" dirty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  <a:latin typeface="Comic Sans MS" pitchFamily="66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4DF64-6D28-4E53-8A7E-A5CB0B786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768" y="18255"/>
            <a:ext cx="10515600" cy="1325563"/>
          </a:xfrm>
        </p:spPr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Commas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1AAA0-7B32-4E5E-8A67-EF7DD2133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768" y="134381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The comma stands for a short pause that separates a word or a group of words from another in a sentence. </a:t>
            </a:r>
          </a:p>
          <a:p>
            <a:endParaRPr lang="en-GB" sz="3200" dirty="0">
              <a:latin typeface="Comic Sans MS" panose="030F0702030302020204" pitchFamily="66" charset="0"/>
            </a:endParaRPr>
          </a:p>
          <a:p>
            <a:r>
              <a:rPr lang="en-GB" sz="3200" dirty="0">
                <a:latin typeface="Comic Sans MS" panose="030F0702030302020204" pitchFamily="66" charset="0"/>
              </a:rPr>
              <a:t>You normally use it where you would pause very slightly if you were speaking. Commas are often essential to make the meaning clear.</a:t>
            </a:r>
          </a:p>
          <a:p>
            <a:endParaRPr lang="en-GB" sz="3200" dirty="0">
              <a:latin typeface="Comic Sans MS" panose="030F0702030302020204" pitchFamily="66" charset="0"/>
            </a:endParaRPr>
          </a:p>
          <a:p>
            <a:r>
              <a:rPr lang="en-GB" sz="3200" dirty="0">
                <a:latin typeface="Comic Sans MS" panose="030F0702030302020204" pitchFamily="66" charset="0"/>
              </a:rPr>
              <a:t>We can use commas for lists and long sentences. </a:t>
            </a:r>
          </a:p>
        </p:txBody>
      </p:sp>
      <p:pic>
        <p:nvPicPr>
          <p:cNvPr id="5" name="Picture 4" descr="Shape&#10;&#10;Description automatically generated with low confidence">
            <a:extLst>
              <a:ext uri="{FF2B5EF4-FFF2-40B4-BE49-F238E27FC236}">
                <a16:creationId xmlns:a16="http://schemas.microsoft.com/office/drawing/2014/main" id="{1EC68298-F7E1-434A-96AB-D661AAAC66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714874" y="1927351"/>
            <a:ext cx="5093368" cy="50933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6D01C65-9D66-4038-99D3-917CD7E1AF40}"/>
              </a:ext>
            </a:extLst>
          </p:cNvPr>
          <p:cNvSpPr txBox="1"/>
          <p:nvPr/>
        </p:nvSpPr>
        <p:spPr>
          <a:xfrm>
            <a:off x="9015662" y="7080113"/>
            <a:ext cx="479257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>
                <a:hlinkClick r:id="rId3" tooltip="https://pngimg.com/download/39019"/>
              </a:rPr>
              <a:t>This Photo</a:t>
            </a:r>
            <a:r>
              <a:rPr lang="en-GB" sz="900"/>
              <a:t> by Unknown Author is licensed under </a:t>
            </a:r>
            <a:r>
              <a:rPr lang="en-GB" sz="900">
                <a:hlinkClick r:id="rId4" tooltip="https://creativecommons.org/licenses/by-nc/3.0/"/>
              </a:rPr>
              <a:t>CC BY-NC</a:t>
            </a:r>
            <a:endParaRPr lang="en-GB" sz="900"/>
          </a:p>
        </p:txBody>
      </p:sp>
    </p:spTree>
    <p:extLst>
      <p:ext uri="{BB962C8B-B14F-4D97-AF65-F5344CB8AC3E}">
        <p14:creationId xmlns:p14="http://schemas.microsoft.com/office/powerpoint/2010/main" val="3465394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ED03655E-E0EB-40DA-8741-837BE9281D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6463" y="156577"/>
            <a:ext cx="10515600" cy="1325563"/>
          </a:xfrm>
        </p:spPr>
        <p:txBody>
          <a:bodyPr/>
          <a:lstStyle/>
          <a:p>
            <a:r>
              <a:rPr lang="en-GB" altLang="en-US" dirty="0">
                <a:latin typeface="Comic Sans MS" panose="030F0702030302020204" pitchFamily="66" charset="0"/>
              </a:rPr>
              <a:t>What is an apostrophe?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5DCE28C-AC49-4816-9DDF-CF7A438293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99411"/>
            <a:ext cx="11049000" cy="2129589"/>
          </a:xfrm>
        </p:spPr>
        <p:txBody>
          <a:bodyPr/>
          <a:lstStyle/>
          <a:p>
            <a:r>
              <a:rPr lang="en-GB" altLang="en-US" dirty="0">
                <a:latin typeface="Comic Sans MS" panose="030F0702030302020204" pitchFamily="66" charset="0"/>
              </a:rPr>
              <a:t>It looks like a comma – ‘ – but we place it above the line of writing.</a:t>
            </a:r>
          </a:p>
          <a:p>
            <a:r>
              <a:rPr lang="en-GB" altLang="en-US" dirty="0">
                <a:latin typeface="Comic Sans MS" panose="030F0702030302020204" pitchFamily="66" charset="0"/>
              </a:rPr>
              <a:t>It takes up the space of a letter.</a:t>
            </a:r>
          </a:p>
          <a:p>
            <a:r>
              <a:rPr lang="en-GB" altLang="en-US" dirty="0">
                <a:latin typeface="Comic Sans MS" panose="030F0702030302020204" pitchFamily="66" charset="0"/>
              </a:rPr>
              <a:t>It is used for various reasons.</a:t>
            </a:r>
          </a:p>
          <a:p>
            <a:endParaRPr lang="en-GB" altLang="en-US" dirty="0">
              <a:latin typeface="Comic Sans MS" panose="030F0702030302020204" pitchFamily="66" charset="0"/>
            </a:endParaRPr>
          </a:p>
          <a:p>
            <a:endParaRPr lang="en-GB" altLang="en-US" dirty="0">
              <a:latin typeface="Comic Sans MS" panose="030F0702030302020204" pitchFamily="6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3B81A8-CF72-46CC-9484-EF518E535F50}"/>
              </a:ext>
            </a:extLst>
          </p:cNvPr>
          <p:cNvSpPr txBox="1"/>
          <p:nvPr/>
        </p:nvSpPr>
        <p:spPr>
          <a:xfrm>
            <a:off x="304799" y="4571834"/>
            <a:ext cx="991402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800" dirty="0">
                <a:latin typeface="Comic Sans MS" panose="030F0702030302020204" pitchFamily="66" charset="0"/>
              </a:rPr>
              <a:t>To show who owns what (possession)</a:t>
            </a:r>
          </a:p>
          <a:p>
            <a:pPr lvl="1"/>
            <a:r>
              <a:rPr lang="en-GB" altLang="en-US" sz="2800" dirty="0">
                <a:latin typeface="Comic Sans MS" panose="030F0702030302020204" pitchFamily="66" charset="0"/>
              </a:rPr>
              <a:t>This is Jane’s cat.</a:t>
            </a:r>
          </a:p>
          <a:p>
            <a:pPr lvl="1"/>
            <a:endParaRPr lang="en-GB" altLang="en-US" sz="2800" dirty="0">
              <a:latin typeface="Comic Sans MS" panose="030F0702030302020204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800" dirty="0">
                <a:latin typeface="Comic Sans MS" panose="030F0702030302020204" pitchFamily="66" charset="0"/>
              </a:rPr>
              <a:t>To fill in for missing letters (contractions)</a:t>
            </a:r>
          </a:p>
          <a:p>
            <a:pPr lvl="1"/>
            <a:r>
              <a:rPr lang="en-GB" altLang="en-US" sz="2800" dirty="0">
                <a:latin typeface="Comic Sans MS" panose="030F0702030302020204" pitchFamily="66" charset="0"/>
              </a:rPr>
              <a:t>She’s gone to the cinema with her friends.</a:t>
            </a:r>
            <a:endParaRPr lang="en-GB" altLang="en-US" dirty="0">
              <a:latin typeface="Comic Sans MS" panose="030F0702030302020204" pitchFamily="66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6F181E6-311C-4399-95C5-E8A376B33914}"/>
              </a:ext>
            </a:extLst>
          </p:cNvPr>
          <p:cNvSpPr txBox="1">
            <a:spLocks noChangeArrowheads="1"/>
          </p:cNvSpPr>
          <p:nvPr/>
        </p:nvSpPr>
        <p:spPr>
          <a:xfrm>
            <a:off x="304800" y="327626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dirty="0">
                <a:latin typeface="Comic Sans MS" panose="030F0702030302020204" pitchFamily="66" charset="0"/>
              </a:rPr>
              <a:t>Why do we use them?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CA384-3D88-4F62-894F-1E2309E5C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471" y="18255"/>
            <a:ext cx="10515600" cy="1325563"/>
          </a:xfrm>
        </p:spPr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Task one: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860386-6168-4B41-852F-9E4E72D80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71" y="1088646"/>
            <a:ext cx="11171830" cy="543498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You need to write your own sentences, making sure you are punctuating </a:t>
            </a:r>
            <a:r>
              <a:rPr lang="en-GB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correctly. </a:t>
            </a:r>
            <a:endParaRPr lang="en-GB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Include the punctuation that we have discussed today.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Think about the different punctuation you need to use: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The dog went for a walk.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I’m so excited!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What time is it?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“Do you want to go to the shop? I need to buy milk, bread, butter and jam.” said Max.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8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3157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1EDB4-76AB-4576-8874-52395D518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710" y="119465"/>
            <a:ext cx="10515600" cy="1325563"/>
          </a:xfrm>
        </p:spPr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Task two: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9D92A-0109-4F2F-8222-CF66F4CF5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710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Looking at this piece of writing, you need to highlight the mistakes and then correct it. </a:t>
            </a:r>
          </a:p>
          <a:p>
            <a:pPr marL="0" indent="0">
              <a:buNone/>
            </a:pPr>
            <a:endParaRPr lang="en-GB" sz="32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This is how you will be editing your writing on Thursday. </a:t>
            </a:r>
          </a:p>
          <a:p>
            <a:endParaRPr lang="en-GB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1D500C76-4AE7-4DCE-8442-8D601C0C91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515368" y="4370695"/>
            <a:ext cx="45720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425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0A3C7-094A-4673-A1BE-80C8E64C6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LO: </a:t>
            </a:r>
            <a:r>
              <a:rPr lang="en-GB" sz="40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To understand and use punctuation correctly and effectively. 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71B14-79B8-47F1-BC2B-FC77D55F1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200" dirty="0">
                <a:latin typeface="Comic Sans MS" panose="030F0702030302020204" pitchFamily="66" charset="0"/>
              </a:rPr>
              <a:t>Success Criteria:</a:t>
            </a:r>
          </a:p>
          <a:p>
            <a:pPr marL="342900" lvl="0" indent="-342900">
              <a:lnSpc>
                <a:spcPct val="107000"/>
              </a:lnSpc>
              <a:buFont typeface="Comic Sans MS" panose="030F0702030302020204" pitchFamily="66" charset="0"/>
              <a:buChar char="-"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understand the correct punctuation to use.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omic Sans MS" panose="030F0702030302020204" pitchFamily="66" charset="0"/>
              <a:buChar char="-"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identify punctuation mistakes within a piece of writing.</a:t>
            </a:r>
            <a:endParaRPr lang="en-GB" sz="32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omic Sans MS" panose="030F0702030302020204" pitchFamily="66" charset="0"/>
              <a:buChar char="-"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edit and improve a piece of work focusing on punctuation.</a:t>
            </a:r>
            <a:endParaRPr lang="en-GB" sz="32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727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3421A-E221-45E9-8D3C-0D9517392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Starter: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A5636F-D89E-4D26-8836-A67DC7176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496"/>
            <a:ext cx="10515600" cy="4679467"/>
          </a:xfrm>
        </p:spPr>
        <p:txBody>
          <a:bodyPr/>
          <a:lstStyle/>
          <a:p>
            <a:pPr marL="0" indent="0">
              <a:buNone/>
            </a:pPr>
            <a:r>
              <a:rPr lang="en-GB" sz="18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Small Town Superheroes (bbc.co.uk)</a:t>
            </a:r>
            <a:r>
              <a:rPr lang="en-GB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GB" sz="1800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3045842-DD23-47A4-9383-AC424C8AE57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08" t="11397" r="703" b="6532"/>
          <a:stretch/>
        </p:blipFill>
        <p:spPr>
          <a:xfrm>
            <a:off x="1695449" y="2049463"/>
            <a:ext cx="8801101" cy="412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100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C5478-AAC3-42F0-B6E7-7F4530283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6728"/>
            <a:ext cx="10515600" cy="57402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In our sessions this week we will be focusing on the different editing stations. 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Who can remember what our editing stations are?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Spelling station</a:t>
            </a:r>
          </a:p>
          <a:p>
            <a:r>
              <a:rPr lang="en-GB" dirty="0">
                <a:latin typeface="Comic Sans MS" panose="030F0702030302020204" pitchFamily="66" charset="0"/>
              </a:rPr>
              <a:t>Handwriting station</a:t>
            </a:r>
          </a:p>
          <a:p>
            <a:r>
              <a:rPr lang="en-GB" dirty="0">
                <a:latin typeface="Comic Sans MS" panose="030F0702030302020204" pitchFamily="66" charset="0"/>
              </a:rPr>
              <a:t>Word quality station</a:t>
            </a:r>
          </a:p>
          <a:p>
            <a:r>
              <a:rPr lang="en-GB" dirty="0">
                <a:latin typeface="Comic Sans MS" panose="030F0702030302020204" pitchFamily="66" charset="0"/>
              </a:rPr>
              <a:t>Sentence structure station</a:t>
            </a:r>
          </a:p>
          <a:p>
            <a:r>
              <a:rPr lang="en-GB" dirty="0">
                <a:latin typeface="Comic Sans MS" panose="030F0702030302020204" pitchFamily="66" charset="0"/>
              </a:rPr>
              <a:t>Punctuation station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In todays session we will be focusing on punctuation. </a:t>
            </a:r>
          </a:p>
        </p:txBody>
      </p:sp>
    </p:spTree>
    <p:extLst>
      <p:ext uri="{BB962C8B-B14F-4D97-AF65-F5344CB8AC3E}">
        <p14:creationId xmlns:p14="http://schemas.microsoft.com/office/powerpoint/2010/main" val="1179320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A13E2-5918-4A21-9FC1-FBB138734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Punctuation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3352A-3DC1-414F-8DC2-9F1EC7A3C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894" y="242923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Punctuation is a set of marks that you use in writing to divide up groups of words and makes them easier to read.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When speaking, you vary the speed and loudness of words. In writing, punctuation shows these variations. 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It helps make the meaning clear because it shows how you would say the words, as well as where sentences begin, slow down and end.</a:t>
            </a:r>
          </a:p>
        </p:txBody>
      </p:sp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54745D73-E786-49CF-9ECF-84A88A170B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645533" y="0"/>
            <a:ext cx="2708267" cy="2423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704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503" y="344739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>
                <a:latin typeface="Comic Sans MS" panose="030F0702030302020204" pitchFamily="66" charset="0"/>
              </a:rPr>
              <a:t>Capital Letters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30297" y="1487739"/>
            <a:ext cx="8075240" cy="4572000"/>
          </a:xfrm>
        </p:spPr>
        <p:txBody>
          <a:bodyPr/>
          <a:lstStyle/>
          <a:p>
            <a:pPr>
              <a:buNone/>
            </a:pPr>
            <a:r>
              <a:rPr lang="en-GB" dirty="0">
                <a:latin typeface="Comic Sans MS" pitchFamily="66" charset="0"/>
              </a:rPr>
              <a:t>You should always use a capital letter:</a:t>
            </a:r>
          </a:p>
          <a:p>
            <a:r>
              <a:rPr lang="en-GB" dirty="0">
                <a:latin typeface="Comic Sans MS" pitchFamily="66" charset="0"/>
              </a:rPr>
              <a:t>At the beginning of a sentence </a:t>
            </a:r>
          </a:p>
          <a:p>
            <a:r>
              <a:rPr lang="en-GB" dirty="0">
                <a:latin typeface="Comic Sans MS" pitchFamily="66" charset="0"/>
              </a:rPr>
              <a:t>For the pronoun ‘I’</a:t>
            </a:r>
          </a:p>
          <a:p>
            <a:r>
              <a:rPr lang="en-GB" dirty="0">
                <a:latin typeface="Comic Sans MS" pitchFamily="66" charset="0"/>
              </a:rPr>
              <a:t>For proper nouns – names of actual or specific people, places, objects, films or book titles. </a:t>
            </a:r>
          </a:p>
          <a:p>
            <a:pPr>
              <a:buNone/>
            </a:pPr>
            <a:r>
              <a:rPr lang="en-GB" dirty="0">
                <a:latin typeface="Comic Sans MS" pitchFamily="66" charset="0"/>
              </a:rPr>
              <a:t>	For example: </a:t>
            </a:r>
            <a:r>
              <a:rPr lang="en-GB" b="1" dirty="0">
                <a:latin typeface="Comic Sans MS" panose="030F0702030302020204" pitchFamily="66" charset="0"/>
              </a:rPr>
              <a:t>T</a:t>
            </a:r>
            <a:r>
              <a:rPr lang="en-GB" dirty="0">
                <a:latin typeface="Comic Sans MS" panose="030F0702030302020204" pitchFamily="66" charset="0"/>
              </a:rPr>
              <a:t>heo, </a:t>
            </a:r>
            <a:r>
              <a:rPr lang="en-GB" b="1" dirty="0">
                <a:latin typeface="Comic Sans MS" panose="030F0702030302020204" pitchFamily="66" charset="0"/>
              </a:rPr>
              <a:t>M</a:t>
            </a:r>
            <a:r>
              <a:rPr lang="en-GB" dirty="0">
                <a:latin typeface="Comic Sans MS" panose="030F0702030302020204" pitchFamily="66" charset="0"/>
              </a:rPr>
              <a:t>iss </a:t>
            </a:r>
            <a:r>
              <a:rPr lang="en-GB" b="1" dirty="0">
                <a:latin typeface="Comic Sans MS" panose="030F0702030302020204" pitchFamily="66" charset="0"/>
              </a:rPr>
              <a:t>F</a:t>
            </a:r>
            <a:r>
              <a:rPr lang="en-GB" dirty="0">
                <a:latin typeface="Comic Sans MS" panose="030F0702030302020204" pitchFamily="66" charset="0"/>
              </a:rPr>
              <a:t>enton, </a:t>
            </a:r>
            <a:r>
              <a:rPr lang="en-GB" b="1" dirty="0">
                <a:latin typeface="Comic Sans MS" panose="030F0702030302020204" pitchFamily="66" charset="0"/>
              </a:rPr>
              <a:t>A</a:t>
            </a:r>
            <a:r>
              <a:rPr lang="en-GB" dirty="0">
                <a:latin typeface="Comic Sans MS" panose="030F0702030302020204" pitchFamily="66" charset="0"/>
              </a:rPr>
              <a:t>pril, </a:t>
            </a:r>
            <a:r>
              <a:rPr lang="en-GB" b="1" dirty="0">
                <a:latin typeface="Comic Sans MS" panose="030F0702030302020204" pitchFamily="66" charset="0"/>
              </a:rPr>
              <a:t>M</a:t>
            </a:r>
            <a:r>
              <a:rPr lang="en-GB" dirty="0">
                <a:latin typeface="Comic Sans MS" panose="030F0702030302020204" pitchFamily="66" charset="0"/>
              </a:rPr>
              <a:t>onday, </a:t>
            </a:r>
            <a:r>
              <a:rPr lang="en-GB" b="1" dirty="0">
                <a:latin typeface="Comic Sans MS" panose="030F0702030302020204" pitchFamily="66" charset="0"/>
              </a:rPr>
              <a:t>I</a:t>
            </a:r>
            <a:r>
              <a:rPr lang="en-GB" dirty="0">
                <a:latin typeface="Comic Sans MS" panose="030F0702030302020204" pitchFamily="66" charset="0"/>
              </a:rPr>
              <a:t>taly, </a:t>
            </a:r>
            <a:r>
              <a:rPr lang="en-GB" b="1" dirty="0">
                <a:latin typeface="Comic Sans MS" panose="030F0702030302020204" pitchFamily="66" charset="0"/>
              </a:rPr>
              <a:t>D</a:t>
            </a:r>
            <a:r>
              <a:rPr lang="en-GB" dirty="0">
                <a:latin typeface="Comic Sans MS" panose="030F0702030302020204" pitchFamily="66" charset="0"/>
              </a:rPr>
              <a:t>eclaration of </a:t>
            </a:r>
            <a:r>
              <a:rPr lang="en-GB" b="1" dirty="0">
                <a:latin typeface="Comic Sans MS" panose="030F0702030302020204" pitchFamily="66" charset="0"/>
              </a:rPr>
              <a:t>I</a:t>
            </a:r>
            <a:r>
              <a:rPr lang="en-GB" dirty="0">
                <a:latin typeface="Comic Sans MS" panose="030F0702030302020204" pitchFamily="66" charset="0"/>
              </a:rPr>
              <a:t>ndependence, ‘</a:t>
            </a:r>
            <a:r>
              <a:rPr lang="en-GB" b="1" dirty="0">
                <a:latin typeface="Comic Sans MS" panose="030F0702030302020204" pitchFamily="66" charset="0"/>
              </a:rPr>
              <a:t>F</a:t>
            </a:r>
            <a:r>
              <a:rPr lang="en-GB" dirty="0">
                <a:latin typeface="Comic Sans MS" panose="030F0702030302020204" pitchFamily="66" charset="0"/>
              </a:rPr>
              <a:t>rozen’. </a:t>
            </a:r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91C318-7270-4D48-9BE5-D47C5052374E}"/>
              </a:ext>
            </a:extLst>
          </p:cNvPr>
          <p:cNvSpPr txBox="1"/>
          <p:nvPr/>
        </p:nvSpPr>
        <p:spPr>
          <a:xfrm>
            <a:off x="7913874" y="-78288"/>
            <a:ext cx="4278126" cy="7094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Comic Sans MS" pitchFamily="66" charset="0"/>
              </a:rPr>
              <a:t>A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rgbClr val="9933FF"/>
                </a:solidFill>
                <a:latin typeface="Comic Sans MS" pitchFamily="66" charset="0"/>
              </a:rPr>
              <a:t>B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itchFamily="66" charset="0"/>
              </a:rPr>
              <a:t>C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rgbClr val="FF6600"/>
                </a:solidFill>
                <a:latin typeface="Comic Sans MS" pitchFamily="66" charset="0"/>
              </a:rPr>
              <a:t>D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mic Sans MS" pitchFamily="66" charset="0"/>
              </a:rPr>
              <a:t>E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latin typeface="Comic Sans MS" pitchFamily="66" charset="0"/>
              </a:rPr>
              <a:t>F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Comic Sans MS" pitchFamily="66" charset="0"/>
              </a:rPr>
              <a:t>G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Comic Sans MS" pitchFamily="66" charset="0"/>
              </a:rPr>
              <a:t>H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rgbClr val="9933FF"/>
                </a:solidFill>
                <a:latin typeface="Comic Sans MS" pitchFamily="66" charset="0"/>
              </a:rPr>
              <a:t>I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rgbClr val="FF99FF"/>
                </a:solidFill>
                <a:latin typeface="Comic Sans MS" pitchFamily="66" charset="0"/>
              </a:rPr>
              <a:t>J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rgbClr val="FF6600"/>
                </a:solidFill>
                <a:latin typeface="Comic Sans MS" pitchFamily="66" charset="0"/>
              </a:rPr>
              <a:t>K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mic Sans MS" pitchFamily="66" charset="0"/>
              </a:rPr>
              <a:t> L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latin typeface="Comic Sans MS" pitchFamily="66" charset="0"/>
              </a:rPr>
              <a:t>M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Comic Sans MS" pitchFamily="66" charset="0"/>
              </a:rPr>
              <a:t>N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Comic Sans MS" pitchFamily="66" charset="0"/>
              </a:rPr>
              <a:t>O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rgbClr val="9933FF"/>
                </a:solidFill>
                <a:latin typeface="Comic Sans MS" pitchFamily="66" charset="0"/>
              </a:rPr>
              <a:t>P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rgbClr val="FF99FF"/>
                </a:solidFill>
                <a:latin typeface="Comic Sans MS" pitchFamily="66" charset="0"/>
              </a:rPr>
              <a:t>Q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rgbClr val="FF6600"/>
                </a:solidFill>
                <a:latin typeface="Comic Sans MS" pitchFamily="66" charset="0"/>
              </a:rPr>
              <a:t>R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mic Sans MS" pitchFamily="66" charset="0"/>
              </a:rPr>
              <a:t>S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latin typeface="Comic Sans MS" pitchFamily="66" charset="0"/>
              </a:rPr>
              <a:t>T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Comic Sans MS" pitchFamily="66" charset="0"/>
              </a:rPr>
              <a:t>U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Comic Sans MS" pitchFamily="66" charset="0"/>
              </a:rPr>
              <a:t>V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rgbClr val="9933FF"/>
                </a:solidFill>
                <a:latin typeface="Comic Sans MS" pitchFamily="66" charset="0"/>
              </a:rPr>
              <a:t>W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rgbClr val="FF99FF"/>
                </a:solidFill>
                <a:latin typeface="Comic Sans MS" pitchFamily="66" charset="0"/>
              </a:rPr>
              <a:t>X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rgbClr val="FF6600"/>
                </a:solidFill>
                <a:latin typeface="Comic Sans MS" pitchFamily="66" charset="0"/>
              </a:rPr>
              <a:t>Y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latin typeface="Comic Sans MS" pitchFamily="66" charset="0"/>
              </a:rPr>
              <a:t> </a:t>
            </a:r>
            <a:r>
              <a:rPr lang="en-GB" sz="6500" b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Comic Sans MS" pitchFamily="66" charset="0"/>
              </a:rPr>
              <a:t>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5560" y="260648"/>
            <a:ext cx="8060432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>
                <a:latin typeface="Comic Sans MS" panose="030F0702030302020204" pitchFamily="66" charset="0"/>
              </a:rPr>
              <a:t>Capital Letters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19536" y="1340768"/>
            <a:ext cx="8291264" cy="3781400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GB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Which letters should be capitalised?</a:t>
            </a:r>
          </a:p>
          <a:p>
            <a:r>
              <a:rPr lang="en-GB" dirty="0">
                <a:latin typeface="Comic Sans MS" panose="030F0702030302020204" pitchFamily="66" charset="0"/>
              </a:rPr>
              <a:t>in </a:t>
            </a:r>
            <a:r>
              <a:rPr lang="en-GB" dirty="0" err="1">
                <a:latin typeface="Comic Sans MS" panose="030F0702030302020204" pitchFamily="66" charset="0"/>
              </a:rPr>
              <a:t>july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r>
              <a:rPr lang="en-GB" dirty="0" err="1">
                <a:latin typeface="Comic Sans MS" panose="030F0702030302020204" pitchFamily="66" charset="0"/>
              </a:rPr>
              <a:t>i</a:t>
            </a:r>
            <a:r>
              <a:rPr lang="en-GB" dirty="0">
                <a:latin typeface="Comic Sans MS" panose="030F0702030302020204" pitchFamily="66" charset="0"/>
              </a:rPr>
              <a:t> am going to </a:t>
            </a:r>
            <a:r>
              <a:rPr lang="en-GB" dirty="0" err="1">
                <a:latin typeface="Comic Sans MS" panose="030F0702030302020204" pitchFamily="66" charset="0"/>
              </a:rPr>
              <a:t>cornwall</a:t>
            </a:r>
            <a:r>
              <a:rPr lang="en-GB" dirty="0">
                <a:latin typeface="Comic Sans MS" panose="030F0702030302020204" pitchFamily="66" charset="0"/>
              </a:rPr>
              <a:t>. </a:t>
            </a:r>
          </a:p>
          <a:p>
            <a:pPr>
              <a:buNone/>
            </a:pPr>
            <a:r>
              <a:rPr lang="en-GB" b="1" dirty="0">
                <a:latin typeface="Comic Sans MS" panose="030F0702030302020204" pitchFamily="66" charset="0"/>
              </a:rPr>
              <a:t>	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I</a:t>
            </a:r>
            <a:r>
              <a:rPr lang="en-GB" dirty="0">
                <a:latin typeface="Comic Sans MS" panose="030F0702030302020204" pitchFamily="66" charset="0"/>
              </a:rPr>
              <a:t>n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J</a:t>
            </a:r>
            <a:r>
              <a:rPr lang="en-GB" dirty="0">
                <a:latin typeface="Comic Sans MS" panose="030F0702030302020204" pitchFamily="66" charset="0"/>
              </a:rPr>
              <a:t>uly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I</a:t>
            </a:r>
            <a:r>
              <a:rPr lang="en-GB" dirty="0">
                <a:latin typeface="Comic Sans MS" panose="030F0702030302020204" pitchFamily="66" charset="0"/>
              </a:rPr>
              <a:t> am going to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GB" dirty="0">
                <a:latin typeface="Comic Sans MS" panose="030F0702030302020204" pitchFamily="66" charset="0"/>
              </a:rPr>
              <a:t>ornwall. </a:t>
            </a:r>
          </a:p>
          <a:p>
            <a:r>
              <a:rPr lang="en-GB" dirty="0">
                <a:latin typeface="Comic Sans MS" panose="030F0702030302020204" pitchFamily="66" charset="0"/>
              </a:rPr>
              <a:t>my favourite film is ‘despicable me’. </a:t>
            </a:r>
          </a:p>
          <a:p>
            <a:pPr>
              <a:buNone/>
            </a:pPr>
            <a:r>
              <a:rPr lang="en-GB" dirty="0">
                <a:latin typeface="Comic Sans MS" panose="030F0702030302020204" pitchFamily="66" charset="0"/>
              </a:rPr>
              <a:t>	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M</a:t>
            </a:r>
            <a:r>
              <a:rPr lang="en-GB" dirty="0">
                <a:latin typeface="Comic Sans MS" panose="030F0702030302020204" pitchFamily="66" charset="0"/>
              </a:rPr>
              <a:t>y favourite film is ‘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en-GB" dirty="0">
                <a:latin typeface="Comic Sans MS" panose="030F0702030302020204" pitchFamily="66" charset="0"/>
              </a:rPr>
              <a:t>espicable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M</a:t>
            </a:r>
            <a:r>
              <a:rPr lang="en-GB" dirty="0">
                <a:latin typeface="Comic Sans MS" panose="030F0702030302020204" pitchFamily="66" charset="0"/>
              </a:rPr>
              <a:t>e’. </a:t>
            </a:r>
          </a:p>
          <a:p>
            <a:r>
              <a:rPr lang="en-GB" dirty="0">
                <a:latin typeface="Comic Sans MS" panose="030F0702030302020204" pitchFamily="66" charset="0"/>
              </a:rPr>
              <a:t> </a:t>
            </a:r>
            <a:r>
              <a:rPr lang="en-GB" dirty="0" err="1">
                <a:latin typeface="Comic Sans MS" panose="030F0702030302020204" pitchFamily="66" charset="0"/>
              </a:rPr>
              <a:t>finlay</a:t>
            </a:r>
            <a:r>
              <a:rPr lang="en-GB" dirty="0">
                <a:latin typeface="Comic Sans MS" panose="030F0702030302020204" pitchFamily="66" charset="0"/>
              </a:rPr>
              <a:t> is coming to my house next </a:t>
            </a:r>
            <a:r>
              <a:rPr lang="en-GB" dirty="0" err="1">
                <a:latin typeface="Comic Sans MS" panose="030F0702030302020204" pitchFamily="66" charset="0"/>
              </a:rPr>
              <a:t>wednesday</a:t>
            </a:r>
            <a:r>
              <a:rPr lang="en-GB" dirty="0">
                <a:latin typeface="Comic Sans MS" panose="030F0702030302020204" pitchFamily="66" charset="0"/>
              </a:rPr>
              <a:t>.</a:t>
            </a:r>
            <a:endParaRPr lang="en-GB" b="1" dirty="0">
              <a:latin typeface="Comic Sans MS" panose="030F0702030302020204" pitchFamily="66" charset="0"/>
            </a:endParaRPr>
          </a:p>
          <a:p>
            <a:pPr>
              <a:buNone/>
            </a:pPr>
            <a:r>
              <a:rPr lang="en-GB" b="1" dirty="0">
                <a:latin typeface="Comic Sans MS" panose="030F0702030302020204" pitchFamily="66" charset="0"/>
              </a:rPr>
              <a:t>	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GB" dirty="0">
                <a:latin typeface="Comic Sans MS" panose="030F0702030302020204" pitchFamily="66" charset="0"/>
              </a:rPr>
              <a:t>inlay is coming to my house next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W</a:t>
            </a:r>
            <a:r>
              <a:rPr lang="en-GB" dirty="0">
                <a:latin typeface="Comic Sans MS" panose="030F0702030302020204" pitchFamily="66" charset="0"/>
              </a:rPr>
              <a:t>ednesday.</a:t>
            </a:r>
          </a:p>
          <a:p>
            <a:pPr marL="514350" indent="-514350">
              <a:buNone/>
            </a:pPr>
            <a:endParaRPr lang="en-GB" b="1" dirty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847528" y="5201126"/>
            <a:ext cx="849694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Remember: the start of every sentence, pronoun ‘I’ and name of anything specific needs a capital letter.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552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>
                <a:latin typeface="Comic Sans MS" panose="030F0702030302020204" pitchFamily="66" charset="0"/>
              </a:rPr>
              <a:t>Full Stop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0794" y="1143000"/>
            <a:ext cx="8075240" cy="4572000"/>
          </a:xfrm>
        </p:spPr>
        <p:txBody>
          <a:bodyPr>
            <a:noAutofit/>
          </a:bodyPr>
          <a:lstStyle/>
          <a:p>
            <a:pPr>
              <a:buNone/>
            </a:pPr>
            <a:endParaRPr lang="en-GB" sz="3200" dirty="0">
              <a:latin typeface="Comic Sans MS" panose="030F0702030302020204" pitchFamily="66" charset="0"/>
            </a:endParaRPr>
          </a:p>
          <a:p>
            <a:r>
              <a:rPr lang="en-GB" sz="3200" dirty="0">
                <a:latin typeface="Comic Sans MS" panose="030F0702030302020204" pitchFamily="66" charset="0"/>
              </a:rPr>
              <a:t>Full stops are needed to split up sentences so that we know where to pause. </a:t>
            </a:r>
          </a:p>
          <a:p>
            <a:r>
              <a:rPr lang="en-GB" sz="3200" dirty="0">
                <a:latin typeface="Comic Sans MS" panose="030F0702030302020204" pitchFamily="66" charset="0"/>
              </a:rPr>
              <a:t>They are used when we have finished saying one thing and want to say something else.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2852F-E8E4-427B-9AF9-27489386BD20}"/>
              </a:ext>
            </a:extLst>
          </p:cNvPr>
          <p:cNvSpPr txBox="1"/>
          <p:nvPr/>
        </p:nvSpPr>
        <p:spPr>
          <a:xfrm>
            <a:off x="7762528" y="4011"/>
            <a:ext cx="489654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0" b="1" dirty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  <a:latin typeface="Comic Sans MS" pitchFamily="66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552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>
                <a:latin typeface="Comic Sans MS" panose="030F0702030302020204" pitchFamily="66" charset="0"/>
              </a:rPr>
              <a:t>Full Stop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063552" y="980728"/>
            <a:ext cx="8075240" cy="4572000"/>
          </a:xfrm>
        </p:spPr>
        <p:txBody>
          <a:bodyPr>
            <a:noAutofit/>
          </a:bodyPr>
          <a:lstStyle/>
          <a:p>
            <a:pPr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We place full stops at the end of statements i.e. a sentence which tells you something. </a:t>
            </a:r>
          </a:p>
          <a:p>
            <a:r>
              <a:rPr lang="en-GB" dirty="0">
                <a:latin typeface="Comic Sans MS" panose="030F0702030302020204" pitchFamily="66" charset="0"/>
              </a:rPr>
              <a:t>For example:</a:t>
            </a:r>
          </a:p>
          <a:p>
            <a:pPr algn="ctr">
              <a:buNone/>
            </a:pPr>
            <a:r>
              <a:rPr lang="en-GB" b="1" dirty="0">
                <a:latin typeface="Comic Sans MS" panose="030F0702030302020204" pitchFamily="66" charset="0"/>
              </a:rPr>
              <a:t>Lara visited the zoo on Saturday. </a:t>
            </a:r>
          </a:p>
          <a:p>
            <a:r>
              <a:rPr lang="en-GB" dirty="0">
                <a:latin typeface="Comic Sans MS" panose="030F0702030302020204" pitchFamily="66" charset="0"/>
              </a:rPr>
              <a:t>Nothing is being asked and there is no strong emotion so we use a full stop to show that the sentence is complete. </a:t>
            </a:r>
          </a:p>
          <a:p>
            <a:endParaRPr lang="en-GB" dirty="0"/>
          </a:p>
          <a:p>
            <a:pPr algn="ctr">
              <a:buNone/>
            </a:pPr>
            <a:r>
              <a:rPr lang="en-GB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Can you think of a sentence which would end with a full stop?</a:t>
            </a:r>
          </a:p>
          <a:p>
            <a:pPr>
              <a:buNone/>
            </a:pP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1" ma:contentTypeDescription="Create a new document." ma:contentTypeScope="" ma:versionID="e74a16028a0b5b0f57608bf09d8b2660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b39263f8dd01711e1fc9c8509195d3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D2867A6-FCE8-4515-83B6-7B331AEA0EE0}"/>
</file>

<file path=customXml/itemProps2.xml><?xml version="1.0" encoding="utf-8"?>
<ds:datastoreItem xmlns:ds="http://schemas.openxmlformats.org/officeDocument/2006/customXml" ds:itemID="{53FF34FA-D824-4A76-BDFE-BFD94C8A1DC3}"/>
</file>

<file path=customXml/itemProps3.xml><?xml version="1.0" encoding="utf-8"?>
<ds:datastoreItem xmlns:ds="http://schemas.openxmlformats.org/officeDocument/2006/customXml" ds:itemID="{610420F0-9108-44DD-B64B-47D194ED1DFD}"/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900</Words>
  <Application>Microsoft Office PowerPoint</Application>
  <PresentationFormat>Widescreen</PresentationFormat>
  <Paragraphs>123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Comic Sans MS</vt:lpstr>
      <vt:lpstr>Wingdings 2</vt:lpstr>
      <vt:lpstr>Office Theme</vt:lpstr>
      <vt:lpstr>Punctuation</vt:lpstr>
      <vt:lpstr>LO: To understand and use punctuation correctly and effectively. </vt:lpstr>
      <vt:lpstr>Starter:</vt:lpstr>
      <vt:lpstr>PowerPoint Presentation</vt:lpstr>
      <vt:lpstr>Punctuation</vt:lpstr>
      <vt:lpstr>Capital Letters </vt:lpstr>
      <vt:lpstr>Capital Letters</vt:lpstr>
      <vt:lpstr>Full Stop </vt:lpstr>
      <vt:lpstr>Full Stop </vt:lpstr>
      <vt:lpstr>Question Mark</vt:lpstr>
      <vt:lpstr>PowerPoint Presentation</vt:lpstr>
      <vt:lpstr>Exclamation Mark</vt:lpstr>
      <vt:lpstr>Commas </vt:lpstr>
      <vt:lpstr>What is an apostrophe?</vt:lpstr>
      <vt:lpstr>Task one:</vt:lpstr>
      <vt:lpstr>Task two: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Punctuation</dc:title>
  <dc:creator>M Smith</dc:creator>
  <cp:lastModifiedBy>M Smith</cp:lastModifiedBy>
  <cp:revision>2</cp:revision>
  <dcterms:created xsi:type="dcterms:W3CDTF">2021-09-12T17:17:52Z</dcterms:created>
  <dcterms:modified xsi:type="dcterms:W3CDTF">2021-09-12T20:51:45Z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