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68" r:id="rId11"/>
    <p:sldId id="257" r:id="rId12"/>
    <p:sldId id="270" r:id="rId13"/>
    <p:sldId id="271" r:id="rId14"/>
    <p:sldId id="272" r:id="rId15"/>
    <p:sldId id="273" r:id="rId16"/>
    <p:sldId id="26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3971C-1F41-45DC-A0DB-DC6936EF7BD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F44A3-D7A2-46B6-B136-3FDF884D2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4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8613-3626-4C56-8228-4FB91A5B25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9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F01A-9AAF-4E78-B486-37E084BE3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68A8C-0E96-44A8-B2E9-D6409AA28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31E0-4CE3-4708-BF24-B968C736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50C00-39C9-44E7-9CF5-3F2543B2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B9EE-A8BB-418D-BAC6-CB546D9B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8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F902-8280-48E4-B207-2657E86B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3D283-589D-42BA-AA48-9FD4E36FE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A4F9-783D-4F92-9B0D-3F8B5EA3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0B27-F3BC-433F-B9FC-DEC75370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B91E-9EFE-4D53-A8FA-513480DB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4F103-25ED-49B5-8A2D-F9E60E7EF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D1F4F-FA5F-4386-B497-3F1651FB1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77E80-5C94-4C55-BD5B-84E2BD1B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C0E8-14B2-499B-84C9-2DDEF6C0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3C8A-6981-42F1-A3D7-92F3950C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5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1308-5810-4E1B-8876-85997EF8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0857-CED7-4F4D-915B-00ABDF49C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8D7A5-C039-4B4D-9CE2-C7CDDD95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10DF-E935-4D94-BAA4-F75C355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95A2D-0DCB-44E5-A404-4F6A7D25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2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558E-0079-41D9-9262-4194629E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66358-9B3A-489C-89CF-8FD0BAC13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C074-6C9F-412E-8A1D-22DAAF3E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A6E8-ED3F-4E44-A57C-A407FEB0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C490-4A4B-4AB5-A17F-8C88AF05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3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CFE6-08A8-4D9C-994A-4A5B3E33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562E-4699-4F63-BAD6-CC0A7E9C0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16112-6306-42EF-945A-21AE83BB5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A9E02-FFDC-4407-BC7A-81BFD8CA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0CAB2-AD93-4171-A46C-5A1AE74B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1D5C9-9911-488A-8BFA-741555B3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6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79E6-CABD-4F04-B1D1-524E38C0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619A2-3F12-423A-8092-4FDEA871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A16D0-1CAC-43D0-B06D-0DC17F47D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F823C-AA80-4564-8847-A3985B162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3EE6A-2A8F-45BE-AB9D-B0E9F602D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C7DB6-2D86-429C-93E5-ACAB8489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C873F-8BF1-4626-8B1A-BE70B93B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BA9F3-AEA9-427F-BC56-D66E2371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3C38-4A11-441A-AB7C-037DEF57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E2D69-7FB3-4FEA-8D7B-44D73B02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8D27B-886E-4904-BBB7-B89F8355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DADCE-B0C4-4092-9CE9-0BBCEF46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EDC4E-4372-4CCF-A3A8-03B9D4E9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5CAFA-CE44-494D-889C-8977E734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34F09-3AE6-4B02-9F52-BCD60BBC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B250-773C-4D33-8376-09EA0399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EC7C-2EE7-4CFD-9419-ABB7DE62D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45057-E146-4D65-840F-BC79824FE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D7609-ECF8-4B11-BC46-CBF6BF38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02240-AF97-47A5-9FB1-8B04E601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CF261-11C5-4545-A0BB-529B76CC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8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BA35-75FF-4629-9742-EE4E0E54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82F43-76BE-4253-838E-C283CABB7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5A011-DEDD-4608-AE1E-7DC19077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655D-702C-475F-BCBC-F0B92A25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68149-19B5-4AD9-A5BE-EA5A4F6F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E5E19-E550-4256-913E-E80940A9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7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629F4-2F6D-45A0-9B8F-A708941A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03B87-DEBA-4686-A3CD-25CC7792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184E-6AF4-4AD2-89D6-F18E8A974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76E77-865B-4480-8B2A-9C4D119D2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3B8FF-10BF-48BC-9F16-740F50734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igbrownbear.co.uk/nou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bc.co.uk/games/embed/small-town-superheroes?exitGameUrl=https%3A%2F%2Fbbc.co.uk%2Fbitesize%2Farticles%2Fzncgvk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rina-efl.blogspot.com/2010/12/grammar-practice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chool-students-education-teaching-270794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E97B-6B7A-4F86-96A6-02EC3338A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Word classes and conjunctions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1F007-6533-4EB6-A3AB-437724C43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Exciting Writing Edit Lesson 2</a:t>
            </a:r>
          </a:p>
        </p:txBody>
      </p:sp>
    </p:spTree>
    <p:extLst>
      <p:ext uri="{BB962C8B-B14F-4D97-AF65-F5344CB8AC3E}">
        <p14:creationId xmlns:p14="http://schemas.microsoft.com/office/powerpoint/2010/main" val="410255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  <a:latin typeface="Comic Sans MS" panose="030F0702030302020204" pitchFamily="66" charset="0"/>
              </a:rPr>
              <a:t>Conjunction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36" y="5215227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6600"/>
                </a:solidFill>
                <a:latin typeface="Comic Sans MS" panose="030F0702030302020204" pitchFamily="66" charset="0"/>
              </a:rPr>
              <a:t>Although </a:t>
            </a:r>
            <a:r>
              <a:rPr lang="en-GB" sz="3200" dirty="0">
                <a:latin typeface="Comic Sans MS" panose="030F0702030302020204" pitchFamily="66" charset="0"/>
              </a:rPr>
              <a:t>he was tired, the young boy ran quickly into</a:t>
            </a:r>
            <a:r>
              <a:rPr lang="en-GB" sz="3200" dirty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his bedroom to read a book.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536" y="1844825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connects, phrases or sentences, </a:t>
            </a:r>
          </a:p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such as:</a:t>
            </a:r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and because but for, if, or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/>
              <a:t> </a:t>
            </a:r>
          </a:p>
          <a:p>
            <a:pPr algn="ctr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421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F28D-A2B3-4C64-8F5A-3A612C3C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422" y="1869281"/>
            <a:ext cx="8229600" cy="6477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NZ" sz="5300" dirty="0">
                <a:solidFill>
                  <a:srgbClr val="FF0000"/>
                </a:solidFill>
                <a:latin typeface="Comic Sans MS" pitchFamily="66" charset="0"/>
              </a:rPr>
              <a:t>Conjunctions</a:t>
            </a:r>
            <a:br>
              <a:rPr lang="en-NZ" dirty="0"/>
            </a:br>
            <a:endParaRPr lang="en-NZ" dirty="0"/>
          </a:p>
        </p:txBody>
      </p:sp>
      <p:pic>
        <p:nvPicPr>
          <p:cNvPr id="4099" name="Content Placeholder 3">
            <a:extLst>
              <a:ext uri="{FF2B5EF4-FFF2-40B4-BE49-F238E27FC236}">
                <a16:creationId xmlns:a16="http://schemas.microsoft.com/office/drawing/2014/main" id="{CDB11121-529C-428A-A6D1-71E4D3A05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6553" y="-68262"/>
            <a:ext cx="3333751" cy="2962275"/>
          </a:xfr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FB538EC-A945-4E3A-B3EB-DA311B3F8680}"/>
              </a:ext>
            </a:extLst>
          </p:cNvPr>
          <p:cNvSpPr/>
          <p:nvPr/>
        </p:nvSpPr>
        <p:spPr>
          <a:xfrm>
            <a:off x="3189013" y="309562"/>
            <a:ext cx="5616575" cy="1152525"/>
          </a:xfrm>
          <a:prstGeom prst="wedgeRoundRectCallout">
            <a:avLst>
              <a:gd name="adj1" fmla="val -73180"/>
              <a:gd name="adj2" fmla="val 13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>
                <a:latin typeface="Comic Sans MS" pitchFamily="66" charset="0"/>
              </a:rPr>
              <a:t>Let me remind myself what conjunctions are……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A7CF2-31F1-4498-9AF9-8BEA8DB2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19" y="2327827"/>
            <a:ext cx="82089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NZ" altLang="en-US" sz="4400" dirty="0">
                <a:latin typeface="Comic Sans MS" panose="030F0702030302020204" pitchFamily="66" charset="0"/>
              </a:rPr>
              <a:t>Connect ideas </a:t>
            </a:r>
          </a:p>
          <a:p>
            <a:pPr algn="ctr"/>
            <a:r>
              <a:rPr lang="en-NZ" altLang="en-US" sz="4400" dirty="0">
                <a:latin typeface="Comic Sans MS" panose="030F0702030302020204" pitchFamily="66" charset="0"/>
              </a:rPr>
              <a:t>within a sentence</a:t>
            </a:r>
          </a:p>
          <a:p>
            <a:pPr algn="ctr"/>
            <a:r>
              <a:rPr lang="en-NZ" altLang="en-US" sz="4400" dirty="0">
                <a:latin typeface="Comic Sans MS" panose="030F0702030302020204" pitchFamily="66" charset="0"/>
              </a:rPr>
              <a:t>They make one short sentence into a two clause sentence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1BE72-68D2-48FA-AEF7-775545AB6DCB}"/>
              </a:ext>
            </a:extLst>
          </p:cNvPr>
          <p:cNvSpPr txBox="1"/>
          <p:nvPr/>
        </p:nvSpPr>
        <p:spPr>
          <a:xfrm>
            <a:off x="1991519" y="555321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6600"/>
                </a:solidFill>
                <a:latin typeface="Comic Sans MS" panose="030F0702030302020204" pitchFamily="66" charset="0"/>
              </a:rPr>
              <a:t>Although </a:t>
            </a:r>
            <a:r>
              <a:rPr lang="en-GB" sz="3200" dirty="0">
                <a:latin typeface="Comic Sans MS" panose="030F0702030302020204" pitchFamily="66" charset="0"/>
              </a:rPr>
              <a:t>he was tired, the young boy ran quickly into</a:t>
            </a:r>
            <a:r>
              <a:rPr lang="en-GB" sz="3200" dirty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his bedroom to read a 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73D8-2149-47E1-8285-8012E3AE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628775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NZ" dirty="0">
                <a:latin typeface="Comic Sans MS" panose="030F0702030302020204" pitchFamily="66" charset="0"/>
              </a:rPr>
              <a:t>The baby cried and cried until he was given his favourite dummy!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98C90087-2796-45AB-B386-F1E14BE5E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068639"/>
            <a:ext cx="3333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9E67-5C21-47F0-9017-313125AC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628775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NZ" dirty="0">
                <a:latin typeface="Comic Sans MS" panose="030F0702030302020204" pitchFamily="66" charset="0"/>
              </a:rPr>
              <a:t>The green car caused a crash because he was too close to the red car.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26E91E8B-A519-4DCC-89F2-4D2538C4C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2924176"/>
            <a:ext cx="53435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1131-866C-4A65-BFD0-9F72DC34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628775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NZ" dirty="0">
                <a:latin typeface="Comic Sans MS" panose="030F0702030302020204" pitchFamily="66" charset="0"/>
              </a:rPr>
              <a:t>The torch will shine brightly as it has had new batteries. 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A65484B2-CBC8-4908-AC0B-E1550BEC1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2852738"/>
            <a:ext cx="3668713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EA2BB-0FDB-4E35-876A-D03ACD8D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5" y="679450"/>
            <a:ext cx="8819322" cy="892175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NZ" sz="3500" dirty="0">
                <a:latin typeface="Comic Sans MS" panose="030F0702030302020204" pitchFamily="66" charset="0"/>
              </a:rPr>
              <a:t>Until			    because			    as</a:t>
            </a:r>
          </a:p>
          <a:p>
            <a:pPr marL="0" indent="0">
              <a:buNone/>
              <a:defRPr/>
            </a:pPr>
            <a:r>
              <a:rPr lang="en-NZ" sz="3500" dirty="0">
                <a:latin typeface="Comic Sans MS" panose="030F0702030302020204" pitchFamily="66" charset="0"/>
              </a:rPr>
              <a:t>			</a:t>
            </a:r>
            <a:endParaRPr lang="en-NZ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23C02-38FE-4523-8C51-CA1252C57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66225"/>
            <a:ext cx="8064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NZ" altLang="en-US" sz="3600" dirty="0">
                <a:latin typeface="Comic Sans MS" panose="030F0702030302020204" pitchFamily="66" charset="0"/>
              </a:rPr>
              <a:t>Can you use one of the conjunctions above to make these two short sentences into one sentence with two clauses?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86FB6-BEB6-4F61-B939-E41D6466C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086225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NZ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 really like a cup of hot chocolate. It makes me feel cosy and warm.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2ACBB8EE-420F-4485-AD02-FC834064A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0" y="3774549"/>
            <a:ext cx="1622426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E219-FDB7-4C40-B8A3-368782B1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Task Two: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07644-5484-465C-95BE-BE1E0CEA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9" y="1253331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example piece of writing, can you improve it by addin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 in what we have learnt today?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about adjectives, different word classes, adverbs and expanded noun phrases. 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Extension: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Using what we have learnt today, can you write your own sentences?</a:t>
            </a:r>
          </a:p>
        </p:txBody>
      </p:sp>
    </p:spTree>
    <p:extLst>
      <p:ext uri="{BB962C8B-B14F-4D97-AF65-F5344CB8AC3E}">
        <p14:creationId xmlns:p14="http://schemas.microsoft.com/office/powerpoint/2010/main" val="298471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2D34-474C-40B0-805F-2DB689C2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8C51-295C-40E1-80B9-CDBDBD13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5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Word types (bigbrownbear.co.uk)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AD6E7-1899-4568-A05D-6DB1BBA25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" t="10319" r="966" b="6274"/>
          <a:stretch/>
        </p:blipFill>
        <p:spPr>
          <a:xfrm>
            <a:off x="1580322" y="2133599"/>
            <a:ext cx="9259957" cy="44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421A-E221-45E9-8D3C-0D951739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636F-D89E-4D26-8836-A67DC717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6"/>
            <a:ext cx="10515600" cy="4679467"/>
          </a:xfrm>
        </p:spPr>
        <p:txBody>
          <a:bodyPr/>
          <a:lstStyle/>
          <a:p>
            <a:pPr marL="0" indent="0">
              <a:buNone/>
            </a:pP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Small Town Superheroes (bbc.co.uk)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45842-DD23-47A4-9383-AC424C8AE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" t="11397" r="703" b="6532"/>
          <a:stretch/>
        </p:blipFill>
        <p:spPr>
          <a:xfrm>
            <a:off x="1695449" y="2049463"/>
            <a:ext cx="8801101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98A2-5B59-4EF4-A160-63576388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LO: </a:t>
            </a:r>
            <a:r>
              <a:rPr lang="en-GB" sz="2800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 understand, identify and use </a:t>
            </a: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word classes</a:t>
            </a: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conjunctions within our writing.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4825-B299-4052-BC7A-41F3DA3C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u="sng" dirty="0">
                <a:latin typeface="Comic Sans MS" panose="030F0702030302020204" pitchFamily="66" charset="0"/>
              </a:rPr>
              <a:t>Success Criteria:</a:t>
            </a:r>
            <a:endParaRPr lang="en-GB" u="sng" dirty="0"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identify different word classes and conjunctions in a piece of writing.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the definitions of different word classes.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different word classes and conjunctions to make my writing more exciting.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is a word class?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250810"/>
            <a:ext cx="83720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All words belong to categories called word classes (or parts of speech) according to the part they play in a sentence. The main word classes in English are: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Noun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Verb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Adjective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Adverb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Pronoun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Preposition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Conjunction</a:t>
            </a:r>
          </a:p>
        </p:txBody>
      </p:sp>
      <p:pic>
        <p:nvPicPr>
          <p:cNvPr id="5" name="Picture 4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349E82E3-6F94-4A8C-8CA2-8E53CD17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34084" y="3222380"/>
            <a:ext cx="67722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2" y="18735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Verbs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520" y="488570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Although he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tired</a:t>
            </a:r>
            <a:r>
              <a:rPr lang="en-GB" sz="3600" dirty="0">
                <a:latin typeface="Comic Sans MS" panose="030F0702030302020204" pitchFamily="66" charset="0"/>
              </a:rPr>
              <a:t>, the young boy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ran</a:t>
            </a:r>
            <a:r>
              <a:rPr lang="en-GB" sz="3600" dirty="0">
                <a:latin typeface="Comic Sans MS" panose="030F0702030302020204" pitchFamily="66" charset="0"/>
              </a:rPr>
              <a:t> quickly into his bedroom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to read</a:t>
            </a:r>
            <a:r>
              <a:rPr lang="en-GB" sz="3600" dirty="0">
                <a:latin typeface="Comic Sans MS" panose="030F0702030302020204" pitchFamily="66" charset="0"/>
              </a:rPr>
              <a:t> a book.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5520" y="1556793"/>
            <a:ext cx="83529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describes what a person or thing does, such as: run, hit, rain, be, seem, become, grow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669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50" y="11392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Nouns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9516" y="5193547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Although he was tired, the young 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boy</a:t>
            </a:r>
            <a:r>
              <a:rPr lang="en-GB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ran quickly into his 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bedroom</a:t>
            </a:r>
            <a:r>
              <a:rPr lang="en-GB" sz="3200" dirty="0">
                <a:latin typeface="Comic Sans MS" panose="030F0702030302020204" pitchFamily="66" charset="0"/>
              </a:rPr>
              <a:t> to read a 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book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1401" y="1253982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identifies a person, place thing idea or quality, such as: woman, dog, building, London, truth, birth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989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Adjectives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9516" y="4922591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Although he was tired, the 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young</a:t>
            </a:r>
            <a:r>
              <a:rPr lang="en-GB" sz="3200" dirty="0">
                <a:latin typeface="Comic Sans MS" panose="030F0702030302020204" pitchFamily="66" charset="0"/>
              </a:rPr>
              <a:t> boy ran quickly into his bedroom to read a book.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536" y="1844825"/>
            <a:ext cx="82089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describes a noun, such as:</a:t>
            </a:r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red,  bad,  giant, hairy, shy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/>
              <a:t> </a:t>
            </a:r>
          </a:p>
          <a:p>
            <a:pPr algn="ctr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333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Adverbs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520" y="5362019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Although he was tired, the young boy ran </a:t>
            </a:r>
            <a:r>
              <a:rPr lang="en-GB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quickly</a:t>
            </a:r>
            <a:r>
              <a:rPr lang="en-GB" sz="3200" dirty="0">
                <a:latin typeface="Comic Sans MS" panose="030F0702030302020204" pitchFamily="66" charset="0"/>
              </a:rPr>
              <a:t> into his bedroom to read a book.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3512" y="1495981"/>
            <a:ext cx="8208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gives more information about a verb adjective or another adverb, such as: lazily, easily, abroad, very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/>
              <a:t> </a:t>
            </a:r>
          </a:p>
          <a:p>
            <a:pPr algn="ctr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593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817E-FFCE-4110-BFEB-1D73900F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Task One: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B9FBC-AEFB-4C93-BBCC-0BE52EE29A37}"/>
              </a:ext>
            </a:extLst>
          </p:cNvPr>
          <p:cNvSpPr txBox="1"/>
          <p:nvPr/>
        </p:nvSpPr>
        <p:spPr>
          <a:xfrm>
            <a:off x="993912" y="1443841"/>
            <a:ext cx="8931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In pairs, you need to complete the activity. You need to organise the words into the correct word classes.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Noun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Verb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Adjective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Adverb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3E1853C-6E7A-481A-93FC-F92B86C4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3155" y="3256105"/>
            <a:ext cx="3684933" cy="30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6D768D-17E1-437B-9CC7-4C003C9F1700}"/>
</file>

<file path=customXml/itemProps2.xml><?xml version="1.0" encoding="utf-8"?>
<ds:datastoreItem xmlns:ds="http://schemas.openxmlformats.org/officeDocument/2006/customXml" ds:itemID="{837311D6-1D6B-4216-BF11-2072F03901B3}"/>
</file>

<file path=customXml/itemProps3.xml><?xml version="1.0" encoding="utf-8"?>
<ds:datastoreItem xmlns:ds="http://schemas.openxmlformats.org/officeDocument/2006/customXml" ds:itemID="{702E8814-DD9F-48AB-8BD9-7B9360B5B453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575</Words>
  <Application>Microsoft Office PowerPoint</Application>
  <PresentationFormat>Widescreen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Word classes and conjunctions</vt:lpstr>
      <vt:lpstr>Starter:</vt:lpstr>
      <vt:lpstr>LO: To understand, identify and use word classes and conjunctions within our writing. </vt:lpstr>
      <vt:lpstr>What is a word class?</vt:lpstr>
      <vt:lpstr>Verbs</vt:lpstr>
      <vt:lpstr>Nouns</vt:lpstr>
      <vt:lpstr>Adjectives</vt:lpstr>
      <vt:lpstr>Adverbs</vt:lpstr>
      <vt:lpstr>Task One:</vt:lpstr>
      <vt:lpstr>Conjunction</vt:lpstr>
      <vt:lpstr>Conjunctions </vt:lpstr>
      <vt:lpstr>The baby cried and cried until he was given his favourite dummy!</vt:lpstr>
      <vt:lpstr>The green car caused a crash because he was too close to the red car.</vt:lpstr>
      <vt:lpstr>The torch will shine brightly as it has had new batteries. </vt:lpstr>
      <vt:lpstr>PowerPoint Presentation</vt:lpstr>
      <vt:lpstr>Task Two:</vt:lpstr>
      <vt:lpstr>Plenary: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classes and conjunctions</dc:title>
  <dc:creator>M Smith</dc:creator>
  <cp:lastModifiedBy>M Smith</cp:lastModifiedBy>
  <cp:revision>2</cp:revision>
  <dcterms:created xsi:type="dcterms:W3CDTF">2021-09-12T17:48:35Z</dcterms:created>
  <dcterms:modified xsi:type="dcterms:W3CDTF">2021-09-12T18:18:52Z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