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461" r:id="rId3"/>
    <p:sldId id="259" r:id="rId4"/>
    <p:sldId id="494" r:id="rId5"/>
    <p:sldId id="475" r:id="rId6"/>
    <p:sldId id="480" r:id="rId7"/>
    <p:sldId id="479" r:id="rId8"/>
    <p:sldId id="476" r:id="rId9"/>
    <p:sldId id="477" r:id="rId10"/>
    <p:sldId id="433" r:id="rId11"/>
    <p:sldId id="466" r:id="rId12"/>
    <p:sldId id="481" r:id="rId13"/>
    <p:sldId id="482" r:id="rId14"/>
    <p:sldId id="465" r:id="rId15"/>
    <p:sldId id="483" r:id="rId16"/>
    <p:sldId id="484" r:id="rId17"/>
    <p:sldId id="485" r:id="rId18"/>
    <p:sldId id="467" r:id="rId19"/>
    <p:sldId id="468" r:id="rId20"/>
    <p:sldId id="469" r:id="rId21"/>
    <p:sldId id="462" r:id="rId22"/>
    <p:sldId id="307" r:id="rId23"/>
    <p:sldId id="318" r:id="rId24"/>
    <p:sldId id="319" r:id="rId25"/>
    <p:sldId id="320" r:id="rId26"/>
    <p:sldId id="378" r:id="rId27"/>
    <p:sldId id="416" r:id="rId28"/>
    <p:sldId id="379" r:id="rId29"/>
    <p:sldId id="417" r:id="rId30"/>
    <p:sldId id="368" r:id="rId31"/>
    <p:sldId id="418" r:id="rId32"/>
    <p:sldId id="369" r:id="rId33"/>
    <p:sldId id="419" r:id="rId34"/>
    <p:sldId id="421" r:id="rId35"/>
    <p:sldId id="425" r:id="rId36"/>
    <p:sldId id="422" r:id="rId37"/>
    <p:sldId id="394" r:id="rId38"/>
    <p:sldId id="355" r:id="rId39"/>
    <p:sldId id="386" r:id="rId40"/>
    <p:sldId id="423" r:id="rId41"/>
    <p:sldId id="49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times-tables/coconut-multiple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Coconut multiples – </a:t>
            </a:r>
            <a:b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 times tables.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https://www.topmarks.co.uk/times-tables/coconut-multiples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Have the Y3 complete a selection of division questions using the five times table. Have them use one of the methods they learnt last week.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2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6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128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70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205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59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908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127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0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show the problem using objects/images?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does knowing your 5 times table help when dividing by 5?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How many towers of 5 could you make from ___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 towers of 5 is the same as ____.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 is the same as ___ towers of 5. </a:t>
            </a:r>
            <a:b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 towers of cubes make ____.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Circle all the multiples of 5 on a 100 square. What do you notice about the numbers? Can you explain the pattern? How does this help you to divide these numbers?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would we count in 5s?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78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0C680F-71A7-4A57-AB0F-8A66BB4CCC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53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1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46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41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39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412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422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72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3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26/01/2022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88" y="442421"/>
            <a:ext cx="5157787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divide by five.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recall my five times tables. 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of grouping and sharing to complete division. 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how recalling my times tables can help with division.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4994"/>
            <a:ext cx="5183188" cy="1428581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divide 2 digits by 1 digit with exchange.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confidently partition numbers.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not all numbers can be shared equally.</a:t>
            </a:r>
          </a:p>
          <a:p>
            <a:pPr marL="342900" lvl="0" indent="-342900">
              <a:lnSpc>
                <a:spcPct val="107000"/>
              </a:lnSpc>
              <a:buFont typeface="Comic Sans MS" panose="030F0702030302020204" pitchFamily="66" charset="0"/>
              <a:buChar char="-"/>
            </a:pPr>
            <a:r>
              <a:rPr lang="en-US" sz="3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a place value grid to show my exchange.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04D30-AED9-4FCE-937F-B50799E5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BD8AF0-6CBF-4231-A01C-E94E6629E590}"/>
              </a:ext>
            </a:extLst>
          </p:cNvPr>
          <p:cNvSpPr txBox="1"/>
          <p:nvPr/>
        </p:nvSpPr>
        <p:spPr>
          <a:xfrm>
            <a:off x="206476" y="3173095"/>
            <a:ext cx="11749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Step: Divide by 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9B7228-DCD2-4E4F-92B3-6837A4E43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144" y="334056"/>
            <a:ext cx="1211287" cy="12112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CDA12D-16B9-41D8-87A6-51C2D40401C8}"/>
              </a:ext>
            </a:extLst>
          </p:cNvPr>
          <p:cNvSpPr/>
          <p:nvPr/>
        </p:nvSpPr>
        <p:spPr>
          <a:xfrm>
            <a:off x="3913800" y="1938737"/>
            <a:ext cx="4334899" cy="1030081"/>
          </a:xfrm>
          <a:prstGeom prst="rect">
            <a:avLst/>
          </a:prstGeom>
          <a:solidFill>
            <a:schemeClr val="accent1">
              <a:lumMod val="20000"/>
              <a:lumOff val="80000"/>
              <a:alpha val="16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Lesson 3</a:t>
            </a:r>
          </a:p>
        </p:txBody>
      </p:sp>
    </p:spTree>
    <p:extLst>
      <p:ext uri="{BB962C8B-B14F-4D97-AF65-F5344CB8AC3E}">
        <p14:creationId xmlns:p14="http://schemas.microsoft.com/office/powerpoint/2010/main" val="306134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38266F-E550-409D-B020-C9BC9B55D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308C568-3B0D-4991-A4C4-68E515A95965}"/>
              </a:ext>
            </a:extLst>
          </p:cNvPr>
          <p:cNvSpPr txBox="1"/>
          <p:nvPr/>
        </p:nvSpPr>
        <p:spPr>
          <a:xfrm>
            <a:off x="8296275" y="2725879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CF0987-4FBE-483D-AF96-04C4CA7982AB}"/>
              </a:ext>
            </a:extLst>
          </p:cNvPr>
          <p:cNvSpPr txBox="1"/>
          <p:nvPr/>
        </p:nvSpPr>
        <p:spPr>
          <a:xfrm>
            <a:off x="5947122" y="359068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130588-46DD-4796-883E-24A8700AA1A0}"/>
              </a:ext>
            </a:extLst>
          </p:cNvPr>
          <p:cNvSpPr txBox="1"/>
          <p:nvPr/>
        </p:nvSpPr>
        <p:spPr>
          <a:xfrm>
            <a:off x="8794826" y="4454802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453BE-DB3B-4864-B063-FDA86ED22AB5}"/>
              </a:ext>
            </a:extLst>
          </p:cNvPr>
          <p:cNvSpPr txBox="1"/>
          <p:nvPr/>
        </p:nvSpPr>
        <p:spPr>
          <a:xfrm>
            <a:off x="343155" y="229306"/>
            <a:ext cx="7252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Take 20 cubes.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of 5 can you make?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E3604-88D6-41F1-B278-3D4996C99CB7}"/>
              </a:ext>
            </a:extLst>
          </p:cNvPr>
          <p:cNvSpPr txBox="1"/>
          <p:nvPr/>
        </p:nvSpPr>
        <p:spPr>
          <a:xfrm>
            <a:off x="5857413" y="2764678"/>
            <a:ext cx="5814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can make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towers of 5 is the same as 20.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20 is the same as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575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DE43E1-E8FD-4F77-86BA-B684C6531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E0242B6-04DD-4455-84C3-2519C43C6AA7}"/>
              </a:ext>
            </a:extLst>
          </p:cNvPr>
          <p:cNvSpPr txBox="1"/>
          <p:nvPr/>
        </p:nvSpPr>
        <p:spPr>
          <a:xfrm>
            <a:off x="8296275" y="2725879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8F9045-50DA-4DFC-9361-DE08B2BF5A9F}"/>
              </a:ext>
            </a:extLst>
          </p:cNvPr>
          <p:cNvSpPr txBox="1"/>
          <p:nvPr/>
        </p:nvSpPr>
        <p:spPr>
          <a:xfrm>
            <a:off x="5947122" y="359068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425AFB-2E37-4A94-96F4-D31FA11CD576}"/>
              </a:ext>
            </a:extLst>
          </p:cNvPr>
          <p:cNvSpPr txBox="1"/>
          <p:nvPr/>
        </p:nvSpPr>
        <p:spPr>
          <a:xfrm>
            <a:off x="8794826" y="4454802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2F35CA-EA03-4999-A82E-7D13E8C39709}"/>
              </a:ext>
            </a:extLst>
          </p:cNvPr>
          <p:cNvSpPr txBox="1"/>
          <p:nvPr/>
        </p:nvSpPr>
        <p:spPr>
          <a:xfrm>
            <a:off x="343155" y="229306"/>
            <a:ext cx="72523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Take 30 cubes.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of 5 can you make?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3D443-4B3C-4789-8EA4-316A220D9446}"/>
              </a:ext>
            </a:extLst>
          </p:cNvPr>
          <p:cNvSpPr txBox="1"/>
          <p:nvPr/>
        </p:nvSpPr>
        <p:spPr>
          <a:xfrm>
            <a:off x="5857413" y="2764678"/>
            <a:ext cx="5814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can make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towers of 5 is the same as 30.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 is the same as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29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74E33A-D2BA-45F9-8348-255D20BD8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97193BA-B2A8-45B3-BFF5-12F2BF3AC77F}"/>
              </a:ext>
            </a:extLst>
          </p:cNvPr>
          <p:cNvSpPr txBox="1"/>
          <p:nvPr/>
        </p:nvSpPr>
        <p:spPr>
          <a:xfrm>
            <a:off x="7860340" y="2007633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C60DCD-6D79-4AB5-B889-27DE805FB88D}"/>
              </a:ext>
            </a:extLst>
          </p:cNvPr>
          <p:cNvSpPr txBox="1"/>
          <p:nvPr/>
        </p:nvSpPr>
        <p:spPr>
          <a:xfrm>
            <a:off x="5511187" y="2872440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B7E41-A707-4F59-A9EA-0D8B2F97E27A}"/>
              </a:ext>
            </a:extLst>
          </p:cNvPr>
          <p:cNvSpPr txBox="1"/>
          <p:nvPr/>
        </p:nvSpPr>
        <p:spPr>
          <a:xfrm>
            <a:off x="8358891" y="373655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BCA09-5BEB-4886-A56F-511BC1DAE825}"/>
              </a:ext>
            </a:extLst>
          </p:cNvPr>
          <p:cNvSpPr txBox="1"/>
          <p:nvPr/>
        </p:nvSpPr>
        <p:spPr>
          <a:xfrm>
            <a:off x="5412357" y="2056832"/>
            <a:ext cx="5814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You can make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towers of 5 is the same as 45.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45 is the same as _____ towers of 5.</a:t>
            </a:r>
          </a:p>
          <a:p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C9B857-3AFE-481B-9368-A7B06187896D}"/>
              </a:ext>
            </a:extLst>
          </p:cNvPr>
          <p:cNvSpPr txBox="1"/>
          <p:nvPr/>
        </p:nvSpPr>
        <p:spPr>
          <a:xfrm>
            <a:off x="343155" y="229306"/>
            <a:ext cx="10028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of 5 can you make from 45 cubes?</a:t>
            </a:r>
          </a:p>
        </p:txBody>
      </p:sp>
    </p:spTree>
    <p:extLst>
      <p:ext uri="{BB962C8B-B14F-4D97-AF65-F5344CB8AC3E}">
        <p14:creationId xmlns:p14="http://schemas.microsoft.com/office/powerpoint/2010/main" val="18616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841944-AE4E-4143-AAC8-8FDAF6931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939EF1-30AF-4F39-BAFE-0D22D709BF1E}"/>
              </a:ext>
            </a:extLst>
          </p:cNvPr>
          <p:cNvSpPr txBox="1"/>
          <p:nvPr/>
        </p:nvSpPr>
        <p:spPr>
          <a:xfrm>
            <a:off x="702953" y="5528333"/>
            <a:ext cx="77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38C9D6-0AEB-4989-A5A0-730B724CEE82}"/>
              </a:ext>
            </a:extLst>
          </p:cNvPr>
          <p:cNvSpPr txBox="1"/>
          <p:nvPr/>
        </p:nvSpPr>
        <p:spPr>
          <a:xfrm>
            <a:off x="2126828" y="5531144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AF3B97-E941-4DA3-8BAE-09E260F2D32E}"/>
              </a:ext>
            </a:extLst>
          </p:cNvPr>
          <p:cNvSpPr txBox="1"/>
          <p:nvPr/>
        </p:nvSpPr>
        <p:spPr>
          <a:xfrm>
            <a:off x="3664153" y="5528333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15CFCE-B51F-4995-ACD2-A0CAA2E4B0F8}"/>
              </a:ext>
            </a:extLst>
          </p:cNvPr>
          <p:cNvSpPr txBox="1"/>
          <p:nvPr/>
        </p:nvSpPr>
        <p:spPr>
          <a:xfrm>
            <a:off x="7562977" y="4515691"/>
            <a:ext cx="8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0B996-9315-4BBD-A12D-5C26F3FDBAD4}"/>
              </a:ext>
            </a:extLst>
          </p:cNvPr>
          <p:cNvSpPr txBox="1"/>
          <p:nvPr/>
        </p:nvSpPr>
        <p:spPr>
          <a:xfrm>
            <a:off x="343155" y="229306"/>
            <a:ext cx="7539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 apples are shared between 5 horses.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E65ECC-3B44-4360-8594-88FE15C707BA}"/>
              </a:ext>
            </a:extLst>
          </p:cNvPr>
          <p:cNvSpPr txBox="1"/>
          <p:nvPr/>
        </p:nvSpPr>
        <p:spPr>
          <a:xfrm>
            <a:off x="342878" y="4532539"/>
            <a:ext cx="83503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apples will each horse get? _____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F2D711-63EF-4B84-8C8C-FC57E1B9DED6}"/>
              </a:ext>
            </a:extLst>
          </p:cNvPr>
          <p:cNvSpPr txBox="1"/>
          <p:nvPr/>
        </p:nvSpPr>
        <p:spPr>
          <a:xfrm>
            <a:off x="1605062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B93E6E-BDC8-474D-A336-36948CD583FC}"/>
              </a:ext>
            </a:extLst>
          </p:cNvPr>
          <p:cNvSpPr/>
          <p:nvPr/>
        </p:nvSpPr>
        <p:spPr>
          <a:xfrm>
            <a:off x="732255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AC79D7-6DA7-4470-ADC4-6C16D6938379}"/>
              </a:ext>
            </a:extLst>
          </p:cNvPr>
          <p:cNvSpPr/>
          <p:nvPr/>
        </p:nvSpPr>
        <p:spPr>
          <a:xfrm>
            <a:off x="2155863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FEECC6-5011-43CA-9067-E4E1C6A42613}"/>
              </a:ext>
            </a:extLst>
          </p:cNvPr>
          <p:cNvSpPr txBox="1"/>
          <p:nvPr/>
        </p:nvSpPr>
        <p:spPr>
          <a:xfrm>
            <a:off x="3098116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BF926B-C24D-471A-B323-DF194F829064}"/>
              </a:ext>
            </a:extLst>
          </p:cNvPr>
          <p:cNvSpPr/>
          <p:nvPr/>
        </p:nvSpPr>
        <p:spPr>
          <a:xfrm>
            <a:off x="3693188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E932F2B4-A6D5-49C6-9F4F-2CF85F97C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7980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35 acorns are shared between 5 squirrels. 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5376E7-BCCA-4DAF-866B-65FF1929EAE5}"/>
              </a:ext>
            </a:extLst>
          </p:cNvPr>
          <p:cNvSpPr txBox="1"/>
          <p:nvPr/>
        </p:nvSpPr>
        <p:spPr>
          <a:xfrm>
            <a:off x="342878" y="4532539"/>
            <a:ext cx="8728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acorns will each squirrel get? _____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D9C0E1-5F2F-4909-A729-8EEF4C6AB172}"/>
              </a:ext>
            </a:extLst>
          </p:cNvPr>
          <p:cNvSpPr txBox="1"/>
          <p:nvPr/>
        </p:nvSpPr>
        <p:spPr>
          <a:xfrm>
            <a:off x="1605062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DB0048-3764-406D-A6C5-156F1177E60C}"/>
              </a:ext>
            </a:extLst>
          </p:cNvPr>
          <p:cNvSpPr/>
          <p:nvPr/>
        </p:nvSpPr>
        <p:spPr>
          <a:xfrm>
            <a:off x="732255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1E37E0-4FF5-425C-81AA-68D17DB22482}"/>
              </a:ext>
            </a:extLst>
          </p:cNvPr>
          <p:cNvSpPr/>
          <p:nvPr/>
        </p:nvSpPr>
        <p:spPr>
          <a:xfrm>
            <a:off x="2155863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19DE7B-BAA3-4140-B5A6-D1ABCBA27EEC}"/>
              </a:ext>
            </a:extLst>
          </p:cNvPr>
          <p:cNvSpPr txBox="1"/>
          <p:nvPr/>
        </p:nvSpPr>
        <p:spPr>
          <a:xfrm>
            <a:off x="3098116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02FE790-5556-402D-96DC-CD3F6481FEE9}"/>
              </a:ext>
            </a:extLst>
          </p:cNvPr>
          <p:cNvSpPr/>
          <p:nvPr/>
        </p:nvSpPr>
        <p:spPr>
          <a:xfrm>
            <a:off x="3693188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AA718A-B9CE-4DFD-93B5-93777D16A399}"/>
              </a:ext>
            </a:extLst>
          </p:cNvPr>
          <p:cNvSpPr txBox="1"/>
          <p:nvPr/>
        </p:nvSpPr>
        <p:spPr>
          <a:xfrm>
            <a:off x="702953" y="5528333"/>
            <a:ext cx="77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9BB186-A226-45C2-9C5F-6CDEDDD39A60}"/>
              </a:ext>
            </a:extLst>
          </p:cNvPr>
          <p:cNvSpPr txBox="1"/>
          <p:nvPr/>
        </p:nvSpPr>
        <p:spPr>
          <a:xfrm>
            <a:off x="2126828" y="5531144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63DA7E-290B-498B-9099-E8F2542907B7}"/>
              </a:ext>
            </a:extLst>
          </p:cNvPr>
          <p:cNvSpPr txBox="1"/>
          <p:nvPr/>
        </p:nvSpPr>
        <p:spPr>
          <a:xfrm>
            <a:off x="3664153" y="5528333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84DF8CD-6111-4472-AB1C-83D48C88272F}"/>
              </a:ext>
            </a:extLst>
          </p:cNvPr>
          <p:cNvSpPr txBox="1"/>
          <p:nvPr/>
        </p:nvSpPr>
        <p:spPr>
          <a:xfrm>
            <a:off x="7953500" y="4506166"/>
            <a:ext cx="8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2492EDE-F20A-4F75-A906-ADDD0B8B6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72" y="978526"/>
            <a:ext cx="538916" cy="44975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AE4D771-42EB-42DB-ACFE-1955A01B5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90" y="979031"/>
            <a:ext cx="538916" cy="44975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3BDB2FE-C1CF-4CB9-BF01-939914829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20" y="984395"/>
            <a:ext cx="538916" cy="44975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409FBAD-AFE1-4184-9E4B-B0BD8B7EA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27" y="978526"/>
            <a:ext cx="538916" cy="44975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28CCAD0-B4FE-4A15-9DF3-685D0AD01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43" y="984395"/>
            <a:ext cx="538916" cy="44975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00302B0-479D-4706-8F79-DC661E1E7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462" y="1433967"/>
            <a:ext cx="538916" cy="44975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590EB764-1B49-4E20-80D2-F1D53F875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80" y="1434472"/>
            <a:ext cx="538916" cy="44975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00BC559-A6AC-459D-88E0-099E4D2428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110" y="1439836"/>
            <a:ext cx="538916" cy="44975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BCABEF3-491A-4FEE-8EF9-02F2F1E26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717" y="1433967"/>
            <a:ext cx="538916" cy="44975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1258041-C11A-45CA-92E7-F9FC85407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833" y="1439836"/>
            <a:ext cx="538916" cy="449754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D7D3F86-04FE-4801-8018-D80173B82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72" y="1901915"/>
            <a:ext cx="538916" cy="44975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4FE6AA2-A32A-4B86-9054-31989C955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90" y="1902420"/>
            <a:ext cx="538916" cy="449754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5A3EAF1-2C2F-42BC-98D0-17D40F6C6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20" y="1907784"/>
            <a:ext cx="538916" cy="44975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38FC256D-B37F-48EE-994F-E2C242F63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27" y="1901915"/>
            <a:ext cx="538916" cy="44975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C2493E2F-AC81-454D-B06B-2B6241209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43" y="1907784"/>
            <a:ext cx="538916" cy="449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DE047EB-FA78-43BF-B78D-05316B9DD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898" y="2378042"/>
            <a:ext cx="538916" cy="44975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1F302D8-63E5-411C-8FCC-E22B4E002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316" y="2378547"/>
            <a:ext cx="538916" cy="44975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22FF98AA-33B6-44F3-91A0-5DCD9E4E8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546" y="2383911"/>
            <a:ext cx="538916" cy="449754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E3A8C6BB-EB14-472E-B77D-24911BDE6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53" y="2378042"/>
            <a:ext cx="538916" cy="44975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0948DC11-D9E6-489E-8F9E-26ECAE6CD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69" y="2383911"/>
            <a:ext cx="538916" cy="449754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C3799E-8CBC-4C6D-96C5-42504B6CB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72" y="2845990"/>
            <a:ext cx="538916" cy="449754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DAE2A2F-2963-4D91-8C4E-76D25BF7B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90" y="2846495"/>
            <a:ext cx="538916" cy="449754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3C893F1-47FA-4826-9213-F2400B86D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20" y="2851859"/>
            <a:ext cx="538916" cy="44975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9853AFC-99D9-4393-B6C7-C1030C37F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27" y="2845990"/>
            <a:ext cx="538916" cy="449754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AF71A6A5-55D5-42B5-A93C-2EF3FC265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43" y="2851859"/>
            <a:ext cx="538916" cy="449754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ED2CF41-8F3D-4BD7-A568-3543568A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2401" y="3314443"/>
            <a:ext cx="538916" cy="44975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35355C3F-AD2A-4D10-9F7B-687AD906C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819" y="3314948"/>
            <a:ext cx="538916" cy="449754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0629E69-EC6C-4CB9-89A8-1910A6530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049" y="3320312"/>
            <a:ext cx="538916" cy="449754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DD4F928-5B60-43AE-A3DF-437D541EF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656" y="3314443"/>
            <a:ext cx="538916" cy="44975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7EBBD1B1-9359-41D6-9D03-8B797EDD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2772" y="3320312"/>
            <a:ext cx="538916" cy="44975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2A338FF8-0A3C-4D34-B52B-41458DBF6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72" y="3771554"/>
            <a:ext cx="538916" cy="449754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7445D8AD-CDE5-44C4-ADEB-0C2194097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90" y="3772059"/>
            <a:ext cx="538916" cy="44975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2D70B5C7-0477-4E72-BFDE-29F1A9547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520" y="3777423"/>
            <a:ext cx="538916" cy="449754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49464E6F-2478-41EE-9795-2CA87E0857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127" y="3771554"/>
            <a:ext cx="538916" cy="449754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668F0A91-D013-4323-A871-B1E0099AB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243" y="3777423"/>
            <a:ext cx="538916" cy="4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313C4-D7AA-4CB3-8DDA-F35050A20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3037FC30-A0E9-4E93-A4AA-CECA400039C9}"/>
              </a:ext>
            </a:extLst>
          </p:cNvPr>
          <p:cNvSpPr txBox="1"/>
          <p:nvPr/>
        </p:nvSpPr>
        <p:spPr>
          <a:xfrm>
            <a:off x="702953" y="5528333"/>
            <a:ext cx="777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8DA0917-A2E2-4B25-822F-91F4EF72B237}"/>
              </a:ext>
            </a:extLst>
          </p:cNvPr>
          <p:cNvSpPr txBox="1"/>
          <p:nvPr/>
        </p:nvSpPr>
        <p:spPr>
          <a:xfrm>
            <a:off x="2126828" y="5531144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752486-1D27-4AE0-BA13-A30AB711CF34}"/>
              </a:ext>
            </a:extLst>
          </p:cNvPr>
          <p:cNvSpPr txBox="1"/>
          <p:nvPr/>
        </p:nvSpPr>
        <p:spPr>
          <a:xfrm>
            <a:off x="3664153" y="5528333"/>
            <a:ext cx="778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7DDE21-DC13-4374-A007-3AEBEB0D6EBC}"/>
              </a:ext>
            </a:extLst>
          </p:cNvPr>
          <p:cNvSpPr txBox="1"/>
          <p:nvPr/>
        </p:nvSpPr>
        <p:spPr>
          <a:xfrm>
            <a:off x="7505827" y="4506166"/>
            <a:ext cx="86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729D9-FC4B-4FF3-96B3-5F2A2C17D3E0}"/>
              </a:ext>
            </a:extLst>
          </p:cNvPr>
          <p:cNvSpPr txBox="1"/>
          <p:nvPr/>
        </p:nvSpPr>
        <p:spPr>
          <a:xfrm>
            <a:off x="343155" y="229306"/>
            <a:ext cx="7973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50 pencils are shared between 5 children.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75998-8F04-43D6-BFA9-3C32D4FA233E}"/>
              </a:ext>
            </a:extLst>
          </p:cNvPr>
          <p:cNvSpPr txBox="1"/>
          <p:nvPr/>
        </p:nvSpPr>
        <p:spPr>
          <a:xfrm>
            <a:off x="342878" y="4532539"/>
            <a:ext cx="8396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pencils will each child get? _____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43E2AD-B0F6-49C5-843C-2053D7F3451A}"/>
              </a:ext>
            </a:extLst>
          </p:cNvPr>
          <p:cNvSpPr txBox="1"/>
          <p:nvPr/>
        </p:nvSpPr>
        <p:spPr>
          <a:xfrm>
            <a:off x="1605062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  <a:cs typeface="Times New Roman" panose="02020603050405020304" pitchFamily="18" charset="0"/>
              </a:rPr>
              <a:t>÷</a:t>
            </a:r>
            <a:endParaRPr lang="en-GB" sz="2800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C41D12-2EF9-494A-B4E3-0EFA01067D1E}"/>
              </a:ext>
            </a:extLst>
          </p:cNvPr>
          <p:cNvSpPr/>
          <p:nvPr/>
        </p:nvSpPr>
        <p:spPr>
          <a:xfrm>
            <a:off x="732255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9AD649-DA81-4189-A67B-3F77BCFAE2AC}"/>
              </a:ext>
            </a:extLst>
          </p:cNvPr>
          <p:cNvSpPr/>
          <p:nvPr/>
        </p:nvSpPr>
        <p:spPr>
          <a:xfrm>
            <a:off x="2155863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8C3117-235E-41F1-B5AD-741547DEB594}"/>
              </a:ext>
            </a:extLst>
          </p:cNvPr>
          <p:cNvSpPr txBox="1"/>
          <p:nvPr/>
        </p:nvSpPr>
        <p:spPr>
          <a:xfrm>
            <a:off x="3098116" y="5541715"/>
            <a:ext cx="497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=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5573C-64F7-40C7-B5F2-1B363D9B4469}"/>
              </a:ext>
            </a:extLst>
          </p:cNvPr>
          <p:cNvSpPr/>
          <p:nvPr/>
        </p:nvSpPr>
        <p:spPr>
          <a:xfrm>
            <a:off x="3693188" y="5429943"/>
            <a:ext cx="720000" cy="72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53BADA-6E6C-46A5-BC42-436981CD3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C46393B-D51E-4A1E-975A-CA1972ECBC78}"/>
              </a:ext>
            </a:extLst>
          </p:cNvPr>
          <p:cNvSpPr txBox="1"/>
          <p:nvPr/>
        </p:nvSpPr>
        <p:spPr>
          <a:xfrm>
            <a:off x="433091" y="2094441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C7C1BC-917B-46B6-AB3D-69B98F9FAA53}"/>
              </a:ext>
            </a:extLst>
          </p:cNvPr>
          <p:cNvSpPr txBox="1"/>
          <p:nvPr/>
        </p:nvSpPr>
        <p:spPr>
          <a:xfrm>
            <a:off x="433091" y="3074416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108ED7-4B7F-4EAF-8B22-6ABFE5CCF08F}"/>
              </a:ext>
            </a:extLst>
          </p:cNvPr>
          <p:cNvSpPr txBox="1"/>
          <p:nvPr/>
        </p:nvSpPr>
        <p:spPr>
          <a:xfrm>
            <a:off x="1628775" y="4026173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4593E0-B537-43CA-889A-910DDC845A50}"/>
              </a:ext>
            </a:extLst>
          </p:cNvPr>
          <p:cNvSpPr txBox="1"/>
          <p:nvPr/>
        </p:nvSpPr>
        <p:spPr>
          <a:xfrm>
            <a:off x="2614136" y="5024399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2F9E7-A3D9-4A11-9C04-14ACC0019BAB}"/>
              </a:ext>
            </a:extLst>
          </p:cNvPr>
          <p:cNvSpPr txBox="1"/>
          <p:nvPr/>
        </p:nvSpPr>
        <p:spPr>
          <a:xfrm>
            <a:off x="343155" y="229306"/>
            <a:ext cx="9393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 the 1p coins into 5s.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do we need to make 15p?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705BB-3B2F-4888-9C80-EC29997F8A82}"/>
              </a:ext>
            </a:extLst>
          </p:cNvPr>
          <p:cNvSpPr txBox="1"/>
          <p:nvPr/>
        </p:nvSpPr>
        <p:spPr>
          <a:xfrm>
            <a:off x="343155" y="2115800"/>
            <a:ext cx="690766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 1ps = 15 x 1p coins.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5p = 15p.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15p = _____ x 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15p ÷ 5p = _____.</a:t>
            </a:r>
          </a:p>
        </p:txBody>
      </p:sp>
    </p:spTree>
    <p:extLst>
      <p:ext uri="{BB962C8B-B14F-4D97-AF65-F5344CB8AC3E}">
        <p14:creationId xmlns:p14="http://schemas.microsoft.com/office/powerpoint/2010/main" val="54924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D4B0A-085A-45BB-A6A1-6F7F66604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E9DBEF-E07C-4441-B62C-C3D83B60DF1C}"/>
              </a:ext>
            </a:extLst>
          </p:cNvPr>
          <p:cNvSpPr txBox="1"/>
          <p:nvPr/>
        </p:nvSpPr>
        <p:spPr>
          <a:xfrm>
            <a:off x="433091" y="2094442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C06FF0-18AA-4D87-A559-85F3C50BC446}"/>
              </a:ext>
            </a:extLst>
          </p:cNvPr>
          <p:cNvSpPr txBox="1"/>
          <p:nvPr/>
        </p:nvSpPr>
        <p:spPr>
          <a:xfrm>
            <a:off x="433091" y="3074417"/>
            <a:ext cx="785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7F7B6D-B95A-4BAE-BBFD-56D5B082B0C5}"/>
              </a:ext>
            </a:extLst>
          </p:cNvPr>
          <p:cNvSpPr txBox="1"/>
          <p:nvPr/>
        </p:nvSpPr>
        <p:spPr>
          <a:xfrm>
            <a:off x="1628775" y="4026174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D8D04C-3B30-46BF-BC19-AA5713C4FAAE}"/>
              </a:ext>
            </a:extLst>
          </p:cNvPr>
          <p:cNvSpPr txBox="1"/>
          <p:nvPr/>
        </p:nvSpPr>
        <p:spPr>
          <a:xfrm>
            <a:off x="2614136" y="5024400"/>
            <a:ext cx="838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453E9-686D-4A30-AFDE-3151027D1976}"/>
              </a:ext>
            </a:extLst>
          </p:cNvPr>
          <p:cNvSpPr txBox="1"/>
          <p:nvPr/>
        </p:nvSpPr>
        <p:spPr>
          <a:xfrm>
            <a:off x="343155" y="229306"/>
            <a:ext cx="94564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Group the 1p coins into 5s.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do we need to make 25p?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7DF4AD-0A40-4BF2-B4E6-88842AA2F205}"/>
              </a:ext>
            </a:extLst>
          </p:cNvPr>
          <p:cNvSpPr txBox="1"/>
          <p:nvPr/>
        </p:nvSpPr>
        <p:spPr>
          <a:xfrm>
            <a:off x="343155" y="2115801"/>
            <a:ext cx="697017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 1ps = 25 x 1p coins.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groups of 5p = 25p.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25p = _____ x 5p.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25p ÷ 5p = _____.</a:t>
            </a:r>
          </a:p>
        </p:txBody>
      </p:sp>
    </p:spTree>
    <p:extLst>
      <p:ext uri="{BB962C8B-B14F-4D97-AF65-F5344CB8AC3E}">
        <p14:creationId xmlns:p14="http://schemas.microsoft.com/office/powerpoint/2010/main" val="8996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4FEBC8-957F-465B-8D0D-584B38B44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1B9ACC3-4B52-4C33-8F5B-F71D818D34A6}"/>
              </a:ext>
            </a:extLst>
          </p:cNvPr>
          <p:cNvSpPr/>
          <p:nvPr/>
        </p:nvSpPr>
        <p:spPr>
          <a:xfrm>
            <a:off x="270452" y="5474053"/>
            <a:ext cx="4781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 ÷ 5 = 10 (not 12).</a:t>
            </a:r>
          </a:p>
        </p:txBody>
      </p:sp>
    </p:spTree>
    <p:extLst>
      <p:ext uri="{BB962C8B-B14F-4D97-AF65-F5344CB8AC3E}">
        <p14:creationId xmlns:p14="http://schemas.microsoft.com/office/powerpoint/2010/main" val="51275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5C545A-A3F7-4C0E-BFF5-67362446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Starter: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A8C0CE9-A2F0-4284-B865-E05731352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6255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4023548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6BAC80-2716-49C9-8399-BBD764BC5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7F8C10-726C-47BF-9B2C-36F6ABB8CC57}"/>
              </a:ext>
            </a:extLst>
          </p:cNvPr>
          <p:cNvSpPr/>
          <p:nvPr/>
        </p:nvSpPr>
        <p:spPr>
          <a:xfrm>
            <a:off x="1988414" y="3925921"/>
            <a:ext cx="8215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35 ÷ 5 = 7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30 ÷ 5 = 6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25 ÷ 5 = 5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20 ÷ 5 = 4 in each group.</a:t>
            </a:r>
          </a:p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Start with 15 ÷ 5 = 3 in each group.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83BCFF-24F8-4E3B-A1E4-5B15E0B59102}"/>
              </a:ext>
            </a:extLst>
          </p:cNvPr>
          <p:cNvSpPr txBox="1"/>
          <p:nvPr/>
        </p:nvSpPr>
        <p:spPr>
          <a:xfrm>
            <a:off x="423404" y="2701452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number could Ben have started with and how many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would be in each group?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1D4252D-E13E-40B0-BB0F-9FB28D1CCC5A}"/>
              </a:ext>
            </a:extLst>
          </p:cNvPr>
          <p:cNvSpPr/>
          <p:nvPr/>
        </p:nvSpPr>
        <p:spPr>
          <a:xfrm>
            <a:off x="3102386" y="744315"/>
            <a:ext cx="7995105" cy="1483567"/>
          </a:xfrm>
          <a:prstGeom prst="wedgeRoundRectCallout">
            <a:avLst>
              <a:gd name="adj1" fmla="val -57557"/>
              <a:gd name="adj2" fmla="val 369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My number is greater </a:t>
            </a:r>
            <a:r>
              <a:rPr lang="en-GB" sz="3200" b="1" u="sng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between</a:t>
            </a:r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10 and 40. I have 5 equal groups.</a:t>
            </a:r>
          </a:p>
        </p:txBody>
      </p:sp>
    </p:spTree>
    <p:extLst>
      <p:ext uri="{BB962C8B-B14F-4D97-AF65-F5344CB8AC3E}">
        <p14:creationId xmlns:p14="http://schemas.microsoft.com/office/powerpoint/2010/main" val="128538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2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2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9626" y="470541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48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C7B82B5-B3AD-3445-B1E4-114020DF5B8C}"/>
              </a:ext>
            </a:extLst>
          </p:cNvPr>
          <p:cNvGraphicFramePr>
            <a:graphicFrameLocks noGrp="1"/>
          </p:cNvGraphicFramePr>
          <p:nvPr/>
        </p:nvGraphicFramePr>
        <p:xfrm>
          <a:off x="6144856" y="1745484"/>
          <a:ext cx="3168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180208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388371" y="46009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12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31998E-A8B3-46BA-9D62-EA069D826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424" y="2621254"/>
            <a:ext cx="763484" cy="74467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CFADE9D-4C87-4412-A28F-6861E2CD3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3795" y="1650791"/>
            <a:ext cx="763484" cy="74467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1E694F3-AF05-4B97-902B-40C06C45D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537" y="2971660"/>
            <a:ext cx="763484" cy="74467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4598CD2-67FA-4B92-89B3-67AE27836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936" y="3920189"/>
            <a:ext cx="763484" cy="7446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0CB8C79-FA14-4D3D-9AD7-BF2E1AACA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628" y="3716339"/>
            <a:ext cx="763484" cy="74467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DB97F77-D2AD-4AD0-A787-A6C9E8AB24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00" y="1548204"/>
            <a:ext cx="762991" cy="74467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A46CE6-2C9F-4754-AFB0-73D494B98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41" y="2206739"/>
            <a:ext cx="762991" cy="7446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D53F0CD-77B0-4C5B-9C95-6A03799E1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409" y="2970997"/>
            <a:ext cx="762991" cy="7446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905DD12-70DA-423E-823C-0E1BCBFE98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68" y="2829796"/>
            <a:ext cx="762991" cy="74467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A86F1DB-F1DE-4A45-86DB-518B551F8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710" y="2270949"/>
            <a:ext cx="763484" cy="74467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7B26BBB-9FCC-4963-8CA3-01AEDBB85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987" y="1505132"/>
            <a:ext cx="763484" cy="74467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9E7E7FA-C181-4AA7-AC98-4A1D7D928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57" y="3540217"/>
            <a:ext cx="763484" cy="744679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08463F9-F784-49A9-85F1-B2D8F0D55630}"/>
              </a:ext>
            </a:extLst>
          </p:cNvPr>
          <p:cNvSpPr/>
          <p:nvPr/>
        </p:nvSpPr>
        <p:spPr>
          <a:xfrm>
            <a:off x="6182260" y="2367467"/>
            <a:ext cx="3099507" cy="694660"/>
          </a:xfrm>
          <a:prstGeom prst="round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2605848" y="1327318"/>
            <a:ext cx="2574498" cy="2361371"/>
            <a:chOff x="288142" y="249049"/>
            <a:chExt cx="2478605" cy="2448272"/>
          </a:xfrm>
        </p:grpSpPr>
        <p:sp>
          <p:nvSpPr>
            <p:cNvPr id="22" name="Oval 21"/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>
                <a:defRPr/>
              </a:pPr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5" name="Straight Connector 24"/>
            <p:cNvCxnSpPr>
              <a:stCxn id="22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2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3659125" y="1507731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48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24093" y="3008513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40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63992" y="3012779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059992" y="3688689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44267" y="3688689"/>
            <a:ext cx="0" cy="6927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93022" y="371980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77296" y="3719807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86228" y="4317291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59554" y="4325894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2993803" y="5031361"/>
                <a:ext cx="156575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alibri" panose="020F0502020204030204"/>
                  </a:rPr>
                  <a:t>10 </a:t>
                </a:r>
                <a:r>
                  <a:rPr lang="en-GB" sz="2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GB" sz="2600" dirty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803" y="5031361"/>
                <a:ext cx="1565750" cy="492443"/>
              </a:xfrm>
              <a:prstGeom prst="rect">
                <a:avLst/>
              </a:prstGeom>
              <a:blipFill>
                <a:blip r:embed="rId6"/>
                <a:stretch>
                  <a:fillRect l="-7004" t="-13580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4299527" y="5031361"/>
            <a:ext cx="727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GB" sz="2600" dirty="0">
                <a:solidFill>
                  <a:prstClr val="black"/>
                </a:solidFill>
                <a:latin typeface="Calibri" panose="020F0502020204030204"/>
              </a:rPr>
              <a:t>12</a:t>
            </a:r>
            <a:endParaRPr lang="en-GB" sz="26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25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0.36025 0.09861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31702 0.02153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6545 -0.00532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1481E-6 L 0.23612 0.1345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208 L 0.43195 0.11551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97" y="56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07407E-6 L 0.37292 0.1305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65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40607 0.13264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5" y="6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31094 0.2622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42552 0.1581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78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64202 0.1803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01" y="900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54618 0.1210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9" y="604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42847 0.1217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1" grpId="0" animBg="1"/>
      <p:bldP spid="27" grpId="0"/>
      <p:bldP spid="28" grpId="0"/>
      <p:bldP spid="29" grpId="0"/>
      <p:bldP spid="32" grpId="0"/>
      <p:bldP spid="33" grpId="0"/>
      <p:bldP spid="34" grpId="0"/>
      <p:bldP spid="37" grpId="0"/>
      <p:bldP spid="39" grpId="0"/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B89D6F6-293B-4471-863C-D104EEA4678D}"/>
              </a:ext>
            </a:extLst>
          </p:cNvPr>
          <p:cNvGraphicFramePr>
            <a:graphicFrameLocks noGrp="1"/>
          </p:cNvGraphicFramePr>
          <p:nvPr/>
        </p:nvGraphicFramePr>
        <p:xfrm>
          <a:off x="5099958" y="3078971"/>
          <a:ext cx="4392000" cy="2890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9062D6E-F06A-42D1-9604-29AED6BD3411}"/>
              </a:ext>
            </a:extLst>
          </p:cNvPr>
          <p:cNvSpPr txBox="1"/>
          <p:nvPr/>
        </p:nvSpPr>
        <p:spPr>
          <a:xfrm>
            <a:off x="2687091" y="699233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42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/>
              <a:t> 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6AF67-AAA2-4534-9B9B-6AC3849601AD}"/>
              </a:ext>
            </a:extLst>
          </p:cNvPr>
          <p:cNvSpPr txBox="1"/>
          <p:nvPr/>
        </p:nvSpPr>
        <p:spPr>
          <a:xfrm>
            <a:off x="4205836" y="68879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4BC92-6DE2-449B-B0BE-EADFAA64A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562" y="1677698"/>
            <a:ext cx="495300" cy="566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BD143B-E76E-460B-8523-5FF297FCD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437828" y="359352"/>
            <a:ext cx="931989" cy="2602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85CF5-0C8B-4A8B-9A0F-B527D4D79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90228" y="742597"/>
            <a:ext cx="931989" cy="2602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4408D1-0193-42D9-A5AF-04AFF592F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32650" y="1125843"/>
            <a:ext cx="931989" cy="2602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10014E-BE09-4E26-819D-33B6884E7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12904" y="1495930"/>
            <a:ext cx="931989" cy="26026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4FDA49-CE7F-4363-B983-7BFD72A6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623" y="2094870"/>
            <a:ext cx="495300" cy="5669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05A4B0-14AC-41CA-BD8D-90646994F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942148" y="788462"/>
            <a:ext cx="1834541" cy="12827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60675F-BAA0-416F-90BA-9DFB67C90F96}"/>
              </a:ext>
            </a:extLst>
          </p:cNvPr>
          <p:cNvSpPr txBox="1"/>
          <p:nvPr/>
        </p:nvSpPr>
        <p:spPr>
          <a:xfrm>
            <a:off x="4836847" y="605058"/>
            <a:ext cx="3165126" cy="1055608"/>
          </a:xfrm>
          <a:prstGeom prst="wedgeRoundRectCallout">
            <a:avLst>
              <a:gd name="adj1" fmla="val 58111"/>
              <a:gd name="adj2" fmla="val 34305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those groups aren’t equal!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1DF8F7-51DB-46E9-A393-0603C0A25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04" y="1624683"/>
            <a:ext cx="495300" cy="5669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28F009-83AC-4C04-9179-1ACC03FA7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665" y="2041855"/>
            <a:ext cx="495300" cy="5669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1DDE7C-59F3-4524-955A-F01D89F6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22" y="1685886"/>
            <a:ext cx="495300" cy="5669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317C79-B324-47DB-939A-55D2D2637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183" y="2103058"/>
            <a:ext cx="495300" cy="5669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8CE4D4-BCCD-4F18-8873-108909514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344" y="1624683"/>
            <a:ext cx="495300" cy="5669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E2F2F4-2209-42C2-A723-B149B635B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405" y="2041855"/>
            <a:ext cx="495300" cy="566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7693291-8368-4D66-8BCD-3AB6BAAE4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862" y="1685886"/>
            <a:ext cx="495300" cy="5669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2509CA2-6283-49B6-8B2A-3624F2FD4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923" y="2103058"/>
            <a:ext cx="495300" cy="566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70B467-DEB9-4712-ADCC-DBD5C35FE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673" y="1675166"/>
            <a:ext cx="495300" cy="5669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45BF2F-B119-47CD-8F8E-649DD1D16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734" y="2092338"/>
            <a:ext cx="495300" cy="5669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77B3C13-2E45-4768-9307-5D1B5C65A66B}"/>
              </a:ext>
            </a:extLst>
          </p:cNvPr>
          <p:cNvGrpSpPr/>
          <p:nvPr/>
        </p:nvGrpSpPr>
        <p:grpSpPr>
          <a:xfrm>
            <a:off x="2262349" y="3235287"/>
            <a:ext cx="2574498" cy="2361371"/>
            <a:chOff x="288142" y="249049"/>
            <a:chExt cx="2478605" cy="244827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CFA68C4-3DCC-4B37-8F72-25CB344F96BA}"/>
                </a:ext>
              </a:extLst>
            </p:cNvPr>
            <p:cNvSpPr/>
            <p:nvPr/>
          </p:nvSpPr>
          <p:spPr>
            <a:xfrm>
              <a:off x="1095927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F226A3-13E2-415A-ABFA-02A9A546AE00}"/>
                </a:ext>
              </a:extLst>
            </p:cNvPr>
            <p:cNvSpPr/>
            <p:nvPr/>
          </p:nvSpPr>
          <p:spPr>
            <a:xfrm>
              <a:off x="288142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5DE0A78-266B-44C3-98F3-7BE985383100}"/>
                </a:ext>
              </a:extLst>
            </p:cNvPr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7E4244-38C6-4878-B500-8C8AD08390F7}"/>
                </a:ext>
              </a:extLst>
            </p:cNvPr>
            <p:cNvCxnSpPr>
              <a:stCxn id="27" idx="3"/>
            </p:cNvCxnSpPr>
            <p:nvPr/>
          </p:nvCxnSpPr>
          <p:spPr>
            <a:xfrm flipH="1">
              <a:off x="858199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B9D3D7F-78D8-4B3E-BDFA-7E73C7EC1D2A}"/>
                </a:ext>
              </a:extLst>
            </p:cNvPr>
            <p:cNvCxnSpPr>
              <a:stCxn id="27" idx="5"/>
            </p:cNvCxnSpPr>
            <p:nvPr/>
          </p:nvCxnSpPr>
          <p:spPr>
            <a:xfrm>
              <a:off x="1876416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2A74455-64D6-429A-943D-49A4B7D4BF70}"/>
              </a:ext>
            </a:extLst>
          </p:cNvPr>
          <p:cNvSpPr/>
          <p:nvPr/>
        </p:nvSpPr>
        <p:spPr>
          <a:xfrm>
            <a:off x="3315626" y="3415700"/>
            <a:ext cx="52129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600" dirty="0"/>
              <a:t>42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41665E-2705-464E-ABA1-B8F8DB0AFFB0}"/>
              </a:ext>
            </a:extLst>
          </p:cNvPr>
          <p:cNvSpPr/>
          <p:nvPr/>
        </p:nvSpPr>
        <p:spPr>
          <a:xfrm>
            <a:off x="2480594" y="4916482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40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62F99C-7BBD-42A5-82A1-C1AA07B542B7}"/>
              </a:ext>
            </a:extLst>
          </p:cNvPr>
          <p:cNvSpPr/>
          <p:nvPr/>
        </p:nvSpPr>
        <p:spPr>
          <a:xfrm>
            <a:off x="4220493" y="4920748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D231F0-76C3-4D31-BFDE-CABBE6A4706A}"/>
              </a:ext>
            </a:extLst>
          </p:cNvPr>
          <p:cNvSpPr/>
          <p:nvPr/>
        </p:nvSpPr>
        <p:spPr>
          <a:xfrm>
            <a:off x="2480594" y="4916482"/>
            <a:ext cx="620793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30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B73F26A-19B6-4985-AD2B-A68CD56B93F5}"/>
              </a:ext>
            </a:extLst>
          </p:cNvPr>
          <p:cNvSpPr/>
          <p:nvPr/>
        </p:nvSpPr>
        <p:spPr>
          <a:xfrm>
            <a:off x="4100761" y="4920748"/>
            <a:ext cx="558507" cy="492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/>
              <a:t>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5069 0.3486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23403 0.40278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1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0.26232 0.4597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21927 0.2217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49618 0.31273 " pathEditMode="relative" rAng="0" ptsTypes="AA">
                                      <p:cBhvr>
                                        <p:cTn id="10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47795 0.36203 " pathEditMode="relative" rAng="0" ptsTypes="AA">
                                      <p:cBhvr>
                                        <p:cTn id="1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9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0.44774 0.52662 " pathEditMode="relative" rAng="0" ptsTypes="AA">
                                      <p:cBhvr>
                                        <p:cTn id="1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48039 0.24283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213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45729 0.42152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5" y="2106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43646 0.47476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23727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0.45851 0.30371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518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44306 0.35209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1759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41094 0.52894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8" y="2643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44184 0.24445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1222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40643 0.41412 " pathEditMode="relative" rAng="0" ptsTypes="AA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3" y="2069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3875 0.4682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15" grpId="1" animBg="1"/>
      <p:bldP spid="32" grpId="0"/>
      <p:bldP spid="33" grpId="0"/>
      <p:bldP spid="33" grpId="1"/>
      <p:bldP spid="34" grpId="0"/>
      <p:bldP spid="34" grpId="1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3646" y="483512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96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4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0261" y="48604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24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618" y="473071"/>
            <a:ext cx="747045" cy="7470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7024461" y="61576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3A84C5D-99EA-4364-AF29-7CF68EE00EF6}"/>
              </a:ext>
            </a:extLst>
          </p:cNvPr>
          <p:cNvGraphicFramePr>
            <a:graphicFrameLocks noGrp="1"/>
          </p:cNvGraphicFramePr>
          <p:nvPr/>
        </p:nvGraphicFramePr>
        <p:xfrm>
          <a:off x="5183020" y="1540181"/>
          <a:ext cx="4392000" cy="3657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19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  <a:tr h="76747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193011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B0A1A703-FF87-4806-9A9B-5999AF132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1402646"/>
            <a:ext cx="495300" cy="5669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C319E5-EB58-424B-AEC6-6B9CA1D0B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384796"/>
            <a:ext cx="931989" cy="26026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075D7F-E386-4A60-B9BF-455D97682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1737577"/>
            <a:ext cx="495300" cy="5669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366B48-AFA5-4F5E-9C5E-D6DCABAE4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719727"/>
            <a:ext cx="931989" cy="26026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3A8D8F-4913-40AB-8490-EFF97D228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2092466"/>
            <a:ext cx="495300" cy="5669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CB464C7-3B32-4C35-A39C-141BCEBF8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1074616"/>
            <a:ext cx="931989" cy="26026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82BB2C-3B9C-4B65-BDD4-9E71CFE7D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2447355"/>
            <a:ext cx="495300" cy="5669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B380FE0-7961-4435-8526-EF70B5FFC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1429505"/>
            <a:ext cx="931989" cy="26026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F29B15-F732-415F-A716-2198A0C3C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2802244"/>
            <a:ext cx="495300" cy="5669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1E7AA51-0DCD-4A17-99D0-14CB7E1AEC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1784394"/>
            <a:ext cx="931989" cy="26026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E718C87-B9D1-40F7-A80D-3ABB04B2D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41" y="3157133"/>
            <a:ext cx="495300" cy="5669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3864EA4-8EAE-4CF0-8F2E-534F542E7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2139283"/>
            <a:ext cx="931989" cy="26026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A11DF6-1F57-447F-8129-FA7B65A92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2494172"/>
            <a:ext cx="931989" cy="26026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BFF3615-9E54-4501-BAD6-63262B5A5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2849061"/>
            <a:ext cx="931989" cy="260262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DAC9D68-378B-4F1A-BF97-1DF75D6D4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009083" y="3203950"/>
            <a:ext cx="931989" cy="260262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DA13597-B26B-41F7-8C1F-94784FAC4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2" y="1375840"/>
            <a:ext cx="495300" cy="56692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F40168-1B70-4087-BC34-777EA7BF8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2" y="1710771"/>
            <a:ext cx="495300" cy="56692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04C060D-E816-4090-B920-BBD4E0826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2" y="2065660"/>
            <a:ext cx="495300" cy="5669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C1FC48C-7EF4-47D5-9431-07C2DAE77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2" y="2420549"/>
            <a:ext cx="495300" cy="5669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A79BE48-C07B-4EFF-B839-105ADADA6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022" y="2775438"/>
            <a:ext cx="495300" cy="56692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83F37D6-6151-4FD8-B894-D97EE4E60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75" y="1389243"/>
            <a:ext cx="495300" cy="5669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B5B12E3-AF95-4CAF-ACC5-A172C9663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75" y="1724174"/>
            <a:ext cx="495300" cy="56692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90C640A-39E9-4759-B04D-FDBDA8914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75" y="2079063"/>
            <a:ext cx="495300" cy="56692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24F1FA4E-433C-4192-B081-02BBECEA6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75" y="2433952"/>
            <a:ext cx="495300" cy="56692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4184430-10FC-4DF9-879D-548415D6F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075" y="2788841"/>
            <a:ext cx="495300" cy="566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912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30868 0.1048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4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31111 0.1657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1198 0.22825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31406 0.28264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4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30695 -0.05417 " pathEditMode="relative" rAng="0" ptsTypes="AA">
                                      <p:cBhvr>
                                        <p:cTn id="9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47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30764 0.00139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30834 0.06273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31372 0.12431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7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32101 0.11968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32136 0.18125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32136 0.24723 " pathEditMode="relative" rAng="0" ptsTypes="AA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9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32223 0.30601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37587 -0.08426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5" y="-4213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37674 -0.02662 " pathEditMode="relative" rAng="0" ptsTypes="AA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-1343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47553 0.46157 " pathEditMode="relative" rAng="0" ptsTypes="AA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23079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53039 0.18356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9167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53039 0.36111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10" y="18056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5849 0.07894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36" y="3935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58559 0.25718 " pathEditMode="relative" rAng="0" ptsTypes="AA">
                                      <p:cBhvr>
                                        <p:cTn id="1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71" y="12847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43316 0.35 " pathEditMode="relative" rAng="0" ptsTypes="AA">
                                      <p:cBhvr>
                                        <p:cTn id="1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75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48837 0.07292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363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48837 0.24931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0" y="12454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54357 -0.03055 " pathEditMode="relative" rAng="0" ptsTypes="AA">
                                      <p:cBhvr>
                                        <p:cTn id="19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-1528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54288 0.14584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35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4210" y="471960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51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÷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3 </a:t>
            </a:r>
            <a:r>
              <a:rPr lang="en-GB" sz="28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60825" y="47448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17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7979C17-A318-48C9-B43B-5F668ACF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182" y="461519"/>
            <a:ext cx="747045" cy="74704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3F1ECD-53E3-4B07-8DB1-516DAB010694}"/>
              </a:ext>
            </a:extLst>
          </p:cNvPr>
          <p:cNvSpPr txBox="1"/>
          <p:nvPr/>
        </p:nvSpPr>
        <p:spPr>
          <a:xfrm>
            <a:off x="6975025" y="60420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1C247F5-FEB7-4DEC-9DBD-9D629B79AE38}"/>
              </a:ext>
            </a:extLst>
          </p:cNvPr>
          <p:cNvGraphicFramePr>
            <a:graphicFrameLocks noGrp="1"/>
          </p:cNvGraphicFramePr>
          <p:nvPr/>
        </p:nvGraphicFramePr>
        <p:xfrm>
          <a:off x="4831818" y="1361305"/>
          <a:ext cx="4752000" cy="415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588103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Tens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Ones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715305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72868"/>
                  </a:ext>
                </a:extLst>
              </a:tr>
              <a:tr h="1188000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757321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21188C8-A26B-4065-8131-C1DFE18BF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380" y="1770584"/>
            <a:ext cx="642121" cy="62630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D87452E-9BEB-48F5-8B27-029A2FD6B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042" y="2396889"/>
            <a:ext cx="642121" cy="6263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6D0C8AF-5713-4B9D-9AD5-C843026A1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577" y="1176572"/>
            <a:ext cx="642121" cy="62630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7BB9470-ED5E-46A0-A6B1-45914969B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1719" y="1593449"/>
            <a:ext cx="642121" cy="6263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79EC496-07BF-4348-AB9E-7468BC039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552" y="2231482"/>
            <a:ext cx="642121" cy="62630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5875746-EFD5-4AD1-9DCB-C36D63B833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147" y="1749719"/>
            <a:ext cx="642121" cy="62630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C252B61-2F1D-4E97-80C4-657031DFF7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14" y="2726025"/>
            <a:ext cx="642121" cy="62630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EF9E1B1-3AEC-4C8E-8EB8-EAE24F4F0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9" y="2726026"/>
            <a:ext cx="642121" cy="62630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FCBCE716-5F92-4F56-A0B0-46ED7AAC3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14" y="3266650"/>
            <a:ext cx="642121" cy="62630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041D2C2-8E5B-44A9-A907-D1B505B85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9" y="3266650"/>
            <a:ext cx="642121" cy="62630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84D75B5-2732-4F05-9780-7920E6914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14" y="3807274"/>
            <a:ext cx="642121" cy="62630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FD1ACEB-768F-4033-87CC-C5C54C6EE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9" y="3807275"/>
            <a:ext cx="642121" cy="62630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833B426-110A-47CC-9AD5-9360D5E532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14" y="4347899"/>
            <a:ext cx="642121" cy="62630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F32D2450-2E6F-49E7-A768-D7EDA66E0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599" y="4347899"/>
            <a:ext cx="642121" cy="62630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C816462-97D2-4572-A2D9-AC86C8D64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461" y="4888522"/>
            <a:ext cx="642121" cy="626305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8926DD0-9BA1-4748-BC70-8BE71A9DAD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746" y="4888522"/>
            <a:ext cx="642121" cy="62630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F13D4B2-3F9D-48B8-BD62-7847043C9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997" y="2726024"/>
            <a:ext cx="642121" cy="6263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F298F4E2-56E6-4774-A960-1C16AE9DF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282" y="2726025"/>
            <a:ext cx="642121" cy="62630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0A3721D-D30D-44A1-A63C-ECD9B4FC3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997" y="3266649"/>
            <a:ext cx="642121" cy="626305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1913472-9EAC-4DAC-92FD-24E60C2AC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282" y="3266649"/>
            <a:ext cx="642121" cy="62630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3C7B3EB5-BD88-4AFE-BC55-F97C17A88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997" y="3807273"/>
            <a:ext cx="642121" cy="626305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D6188656-BFFF-4075-BDB7-205CF3392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282" y="3807274"/>
            <a:ext cx="642121" cy="626305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E47977C-BB0D-47BD-AA0D-439C40F2E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997" y="4347898"/>
            <a:ext cx="642121" cy="626305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82FED0A-E86B-4D3E-A15D-184BCFCF4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282" y="4347898"/>
            <a:ext cx="642121" cy="626305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536CE2F-0779-4A15-B514-761BA87D19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144" y="4888521"/>
            <a:ext cx="642121" cy="626305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A1AA777-7139-4CC9-BE3A-98AC4F830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9429" y="4888521"/>
            <a:ext cx="642121" cy="626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24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0.25017 0.14977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74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7049 0.2641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131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0.18993 0.342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42552 0.03241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162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53316 -0.1118 " pathEditMode="relative" rAng="0" ptsTypes="AA">
                                      <p:cBhvr>
                                        <p:cTn id="126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-560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41372 -0.1118 " pathEditMode="relative" rAng="0" ptsTypes="AA">
                                      <p:cBhvr>
                                        <p:cTn id="128" dur="1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560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3316 -0.11204 " pathEditMode="relative" rAng="0" ptsTypes="AA">
                                      <p:cBhvr>
                                        <p:cTn id="130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-5602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1372 -0.11204 " pathEditMode="relative" rAng="0" ptsTypes="AA">
                                      <p:cBhvr>
                                        <p:cTn id="132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560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0.59392 -0.09676 " pathEditMode="relative" rAng="0" ptsTypes="AA">
                                      <p:cBhvr>
                                        <p:cTn id="134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88" y="-483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47327 -0.09676 " pathEditMode="relative" rAng="0" ptsTypes="AA">
                                      <p:cBhvr>
                                        <p:cTn id="136" dur="1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-4838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53316 -0.00278 " pathEditMode="relative" rAng="0" ptsTypes="AA">
                                      <p:cBhvr>
                                        <p:cTn id="138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-13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53403 -0.0044 " pathEditMode="relative" rAng="0" ptsTypes="AA">
                                      <p:cBhvr>
                                        <p:cTn id="140" dur="1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1" y="-23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53264 -0.00254 " pathEditMode="relative" rAng="0" ptsTypes="AA">
                                      <p:cBhvr>
                                        <p:cTn id="142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32" y="-139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35365 -0.0831 " pathEditMode="relative" rAng="0" ptsTypes="AA">
                                      <p:cBhvr>
                                        <p:cTn id="144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416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53715 -0.03101 " pathEditMode="relative" rAng="0" ptsTypes="AA">
                                      <p:cBhvr>
                                        <p:cTn id="146" dur="1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1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65886 -0.1118 " pathEditMode="relative" rAng="0" ptsTypes="AA">
                                      <p:cBhvr>
                                        <p:cTn id="148" dur="1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34" y="-560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59583 -0.01875 " pathEditMode="relative" rAng="0" ptsTypes="AA">
                                      <p:cBhvr>
                                        <p:cTn id="15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94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7691 -0.01875 " pathEditMode="relative" rAng="0" ptsTypes="AA">
                                      <p:cBhvr>
                                        <p:cTn id="152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-94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59618 -0.01852 " pathEditMode="relative" rAng="0" ptsTypes="AA">
                                      <p:cBhvr>
                                        <p:cTn id="154" dur="1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-926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9671 -0.01852 " pathEditMode="relative" rAng="0" ptsTypes="AA">
                                      <p:cBhvr>
                                        <p:cTn id="156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6" y="-926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5375 -0.09746 " pathEditMode="relative" rAng="0" ptsTypes="AA">
                                      <p:cBhvr>
                                        <p:cTn id="158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75" y="-4884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53716 -0.00278 " pathEditMode="relative" rAng="0" ptsTypes="AA">
                                      <p:cBhvr>
                                        <p:cTn id="160" dur="1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139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53733 -0.00393 " pathEditMode="relative" rAng="0" ptsTypes="AA">
                                      <p:cBhvr>
                                        <p:cTn id="162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20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53732 -0.00347 " pathEditMode="relative" rAng="0" ptsTypes="AA">
                                      <p:cBhvr>
                                        <p:cTn id="164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90A290-15EF-426A-9866-289458DAE969}"/>
              </a:ext>
            </a:extLst>
          </p:cNvPr>
          <p:cNvCxnSpPr>
            <a:cxnSpLocks/>
          </p:cNvCxnSpPr>
          <p:nvPr/>
        </p:nvCxnSpPr>
        <p:spPr>
          <a:xfrm>
            <a:off x="4917767" y="2577333"/>
            <a:ext cx="595167" cy="411242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D2E5773-D04D-4E7E-AC92-A827D7CA0128}"/>
              </a:ext>
            </a:extLst>
          </p:cNvPr>
          <p:cNvCxnSpPr>
            <a:cxnSpLocks/>
          </p:cNvCxnSpPr>
          <p:nvPr/>
        </p:nvCxnSpPr>
        <p:spPr>
          <a:xfrm flipH="1">
            <a:off x="4322164" y="2577333"/>
            <a:ext cx="594202" cy="408998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55F73795-7170-4F3D-B502-4C33AD2525BF}"/>
              </a:ext>
            </a:extLst>
          </p:cNvPr>
          <p:cNvSpPr/>
          <p:nvPr/>
        </p:nvSpPr>
        <p:spPr>
          <a:xfrm>
            <a:off x="4074833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EB56C66-52C3-40C5-90E0-04A779C73E0A}"/>
              </a:ext>
            </a:extLst>
          </p:cNvPr>
          <p:cNvSpPr/>
          <p:nvPr/>
        </p:nvSpPr>
        <p:spPr>
          <a:xfrm>
            <a:off x="4074833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8BA8FBF-0E51-4C3F-B3C1-00B0AB7A6833}"/>
              </a:ext>
            </a:extLst>
          </p:cNvPr>
          <p:cNvSpPr/>
          <p:nvPr/>
        </p:nvSpPr>
        <p:spPr>
          <a:xfrm>
            <a:off x="4074833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C3BAA32-E65E-4B72-8332-2C15E9365D8E}"/>
              </a:ext>
            </a:extLst>
          </p:cNvPr>
          <p:cNvSpPr/>
          <p:nvPr/>
        </p:nvSpPr>
        <p:spPr>
          <a:xfrm>
            <a:off x="4074833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F64730F-21C0-42BE-BC21-FD71B0D18E90}"/>
              </a:ext>
            </a:extLst>
          </p:cNvPr>
          <p:cNvSpPr/>
          <p:nvPr/>
        </p:nvSpPr>
        <p:spPr>
          <a:xfrm>
            <a:off x="5291660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F14606-E3BA-4AAC-8E13-70ADC60DB7A8}"/>
              </a:ext>
            </a:extLst>
          </p:cNvPr>
          <p:cNvGrpSpPr/>
          <p:nvPr/>
        </p:nvGrpSpPr>
        <p:grpSpPr>
          <a:xfrm>
            <a:off x="5930222" y="3179439"/>
            <a:ext cx="360000" cy="1570335"/>
            <a:chOff x="4569851" y="3362317"/>
            <a:chExt cx="360000" cy="157033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19B97EEA-C1E7-4529-8650-84793274C468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6329D18-4863-4C2E-8B01-D71A395B9B8C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4842EE5-6DDE-4142-88EA-8E433B53AA0C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BC5D74E-CCEA-4EE9-ADCA-D345D1A46ECB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4DB3A43A-637E-4D9D-85EF-FF3DE863196C}"/>
              </a:ext>
            </a:extLst>
          </p:cNvPr>
          <p:cNvSpPr/>
          <p:nvPr/>
        </p:nvSpPr>
        <p:spPr>
          <a:xfrm>
            <a:off x="5291420" y="351827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995168-87AF-4979-8FAF-BC1519A1E820}"/>
              </a:ext>
            </a:extLst>
          </p:cNvPr>
          <p:cNvGrpSpPr/>
          <p:nvPr/>
        </p:nvGrpSpPr>
        <p:grpSpPr>
          <a:xfrm>
            <a:off x="6379078" y="3175550"/>
            <a:ext cx="360000" cy="1572923"/>
            <a:chOff x="5134207" y="3358428"/>
            <a:chExt cx="360000" cy="1572923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E4B9434-00E7-4A24-A52F-9E3F77640104}"/>
                </a:ext>
              </a:extLst>
            </p:cNvPr>
            <p:cNvSpPr/>
            <p:nvPr/>
          </p:nvSpPr>
          <p:spPr>
            <a:xfrm>
              <a:off x="5134207" y="4571351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35AA39F-D1AA-4845-93D8-AD33267BCB04}"/>
                </a:ext>
              </a:extLst>
            </p:cNvPr>
            <p:cNvSpPr/>
            <p:nvPr/>
          </p:nvSpPr>
          <p:spPr>
            <a:xfrm>
              <a:off x="5134207" y="4167044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63A8D66-C806-402F-A518-2A3012DB873E}"/>
                </a:ext>
              </a:extLst>
            </p:cNvPr>
            <p:cNvSpPr/>
            <p:nvPr/>
          </p:nvSpPr>
          <p:spPr>
            <a:xfrm>
              <a:off x="5134207" y="3358428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B501E3-E5FF-4571-B0C2-7DA8CF8947B7}"/>
                </a:ext>
              </a:extLst>
            </p:cNvPr>
            <p:cNvSpPr/>
            <p:nvPr/>
          </p:nvSpPr>
          <p:spPr>
            <a:xfrm>
              <a:off x="5134207" y="3762736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aphicFrame>
        <p:nvGraphicFramePr>
          <p:cNvPr id="83" name="Table 82">
            <a:extLst>
              <a:ext uri="{FF2B5EF4-FFF2-40B4-BE49-F238E27FC236}">
                <a16:creationId xmlns:a16="http://schemas.microsoft.com/office/drawing/2014/main" id="{D9D3E0FF-5C18-494A-825B-F0D5D010FD80}"/>
              </a:ext>
            </a:extLst>
          </p:cNvPr>
          <p:cNvGraphicFramePr>
            <a:graphicFrameLocks noGrp="1"/>
          </p:cNvGraphicFramePr>
          <p:nvPr/>
        </p:nvGraphicFramePr>
        <p:xfrm>
          <a:off x="4603055" y="1823936"/>
          <a:ext cx="2985890" cy="597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178">
                  <a:extLst>
                    <a:ext uri="{9D8B030D-6E8A-4147-A177-3AD203B41FA5}">
                      <a16:colId xmlns:a16="http://schemas.microsoft.com/office/drawing/2014/main" val="2616474368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1824261890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2187352408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153879296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2550251620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044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78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68 ÷ 4 = 17.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40 ÷ 4 = 10, 28 ÷ 4 = 7 and 10 + 7 = 17.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7" name="Table 106">
            <a:extLst>
              <a:ext uri="{FF2B5EF4-FFF2-40B4-BE49-F238E27FC236}">
                <a16:creationId xmlns:a16="http://schemas.microsoft.com/office/drawing/2014/main" id="{FD07300D-C679-4E1C-8443-E6B6ED55A303}"/>
              </a:ext>
            </a:extLst>
          </p:cNvPr>
          <p:cNvGraphicFramePr>
            <a:graphicFrameLocks noGrp="1"/>
          </p:cNvGraphicFramePr>
          <p:nvPr/>
        </p:nvGraphicFramePr>
        <p:xfrm>
          <a:off x="4603055" y="1823936"/>
          <a:ext cx="2985890" cy="597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178">
                  <a:extLst>
                    <a:ext uri="{9D8B030D-6E8A-4147-A177-3AD203B41FA5}">
                      <a16:colId xmlns:a16="http://schemas.microsoft.com/office/drawing/2014/main" val="2616474368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1824261890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2187352408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153879296"/>
                    </a:ext>
                  </a:extLst>
                </a:gridCol>
                <a:gridCol w="597178">
                  <a:extLst>
                    <a:ext uri="{9D8B030D-6E8A-4147-A177-3AD203B41FA5}">
                      <a16:colId xmlns:a16="http://schemas.microsoft.com/office/drawing/2014/main" val="2550251620"/>
                    </a:ext>
                  </a:extLst>
                </a:gridCol>
              </a:tblGrid>
              <a:tr h="59724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4053"/>
                  </a:ext>
                </a:extLst>
              </a:tr>
            </a:tbl>
          </a:graphicData>
        </a:graphic>
      </p:graphicFrame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A80AFF2-9B1D-42FD-B7F9-44AFDE2A3EFD}"/>
              </a:ext>
            </a:extLst>
          </p:cNvPr>
          <p:cNvCxnSpPr>
            <a:cxnSpLocks/>
          </p:cNvCxnSpPr>
          <p:nvPr/>
        </p:nvCxnSpPr>
        <p:spPr>
          <a:xfrm>
            <a:off x="4917767" y="2577333"/>
            <a:ext cx="595167" cy="411242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C21A346-857C-4A47-ABDF-78202A246FF2}"/>
              </a:ext>
            </a:extLst>
          </p:cNvPr>
          <p:cNvCxnSpPr>
            <a:cxnSpLocks/>
          </p:cNvCxnSpPr>
          <p:nvPr/>
        </p:nvCxnSpPr>
        <p:spPr>
          <a:xfrm flipH="1">
            <a:off x="4322164" y="2577333"/>
            <a:ext cx="594202" cy="408998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DCE9B199-4900-4427-9906-1E872DC6D159}"/>
              </a:ext>
            </a:extLst>
          </p:cNvPr>
          <p:cNvSpPr/>
          <p:nvPr/>
        </p:nvSpPr>
        <p:spPr>
          <a:xfrm>
            <a:off x="4074833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4255CAF-EBF5-438C-8AA3-C8EC5F730208}"/>
              </a:ext>
            </a:extLst>
          </p:cNvPr>
          <p:cNvSpPr/>
          <p:nvPr/>
        </p:nvSpPr>
        <p:spPr>
          <a:xfrm>
            <a:off x="4074833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EF21766-EF81-44EA-827D-55F7C2405D30}"/>
              </a:ext>
            </a:extLst>
          </p:cNvPr>
          <p:cNvSpPr/>
          <p:nvPr/>
        </p:nvSpPr>
        <p:spPr>
          <a:xfrm>
            <a:off x="4074833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E350FDB-A0FE-490C-8141-EF6C58FBB4C4}"/>
              </a:ext>
            </a:extLst>
          </p:cNvPr>
          <p:cNvSpPr/>
          <p:nvPr/>
        </p:nvSpPr>
        <p:spPr>
          <a:xfrm>
            <a:off x="4074833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2979260-AB9D-4259-8BFA-9E75A4635755}"/>
              </a:ext>
            </a:extLst>
          </p:cNvPr>
          <p:cNvSpPr/>
          <p:nvPr/>
        </p:nvSpPr>
        <p:spPr>
          <a:xfrm>
            <a:off x="5291660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C8BF48-4B90-4F3E-B147-0F952478756C}"/>
              </a:ext>
            </a:extLst>
          </p:cNvPr>
          <p:cNvGrpSpPr/>
          <p:nvPr/>
        </p:nvGrpSpPr>
        <p:grpSpPr>
          <a:xfrm>
            <a:off x="5930222" y="3179439"/>
            <a:ext cx="360000" cy="1570335"/>
            <a:chOff x="4569851" y="3362317"/>
            <a:chExt cx="360000" cy="157033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547DE31-BDFE-4753-882F-0380FE03333F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631D8FD-4C56-4903-B20A-BCD1F966E662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DA194F8-B6D1-41B0-AFA8-9E284B048BBC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23CABF2-634A-4CBA-8BC5-585FF07833CF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9E28ADA7-1AC9-4EC2-A48C-85F7E4818644}"/>
              </a:ext>
            </a:extLst>
          </p:cNvPr>
          <p:cNvSpPr/>
          <p:nvPr/>
        </p:nvSpPr>
        <p:spPr>
          <a:xfrm>
            <a:off x="5291420" y="351827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DABE928-0F6F-46B2-9C5B-985EA1D1FD49}"/>
              </a:ext>
            </a:extLst>
          </p:cNvPr>
          <p:cNvSpPr/>
          <p:nvPr/>
        </p:nvSpPr>
        <p:spPr>
          <a:xfrm>
            <a:off x="6379078" y="4388472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D65DAAEF-D23B-40DF-B195-9BC96C949320}"/>
              </a:ext>
            </a:extLst>
          </p:cNvPr>
          <p:cNvSpPr/>
          <p:nvPr/>
        </p:nvSpPr>
        <p:spPr>
          <a:xfrm>
            <a:off x="6379078" y="3984165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C00C693-E782-41E2-B394-BC32213F2162}"/>
              </a:ext>
            </a:extLst>
          </p:cNvPr>
          <p:cNvSpPr/>
          <p:nvPr/>
        </p:nvSpPr>
        <p:spPr>
          <a:xfrm>
            <a:off x="6379078" y="3175549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9A5F80E-D395-4DC4-A3B6-43BC294AD3BA}"/>
              </a:ext>
            </a:extLst>
          </p:cNvPr>
          <p:cNvSpPr/>
          <p:nvPr/>
        </p:nvSpPr>
        <p:spPr>
          <a:xfrm>
            <a:off x="6379078" y="3579857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276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Share the partitioned counters equally to help you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calculation: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4538EE51-39BE-4433-906E-A833DDE80044}"/>
              </a:ext>
            </a:extLst>
          </p:cNvPr>
          <p:cNvGraphicFramePr>
            <a:graphicFrameLocks noGrp="1"/>
          </p:cNvGraphicFramePr>
          <p:nvPr/>
        </p:nvGraphicFramePr>
        <p:xfrm>
          <a:off x="4602000" y="1821566"/>
          <a:ext cx="2988000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00">
                  <a:extLst>
                    <a:ext uri="{9D8B030D-6E8A-4147-A177-3AD203B41FA5}">
                      <a16:colId xmlns:a16="http://schemas.microsoft.com/office/drawing/2014/main" val="1220952625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349598610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904386149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726184853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083630243"/>
                    </a:ext>
                  </a:extLst>
                </a:gridCol>
              </a:tblGrid>
              <a:tr h="597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61313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DC602D-F890-4FA4-AB7D-AFEB1A6DA56E}"/>
              </a:ext>
            </a:extLst>
          </p:cNvPr>
          <p:cNvCxnSpPr>
            <a:cxnSpLocks/>
          </p:cNvCxnSpPr>
          <p:nvPr/>
        </p:nvCxnSpPr>
        <p:spPr>
          <a:xfrm>
            <a:off x="4917767" y="2577333"/>
            <a:ext cx="595167" cy="411242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601B2D-5CB7-4A29-9182-97C3A7190599}"/>
              </a:ext>
            </a:extLst>
          </p:cNvPr>
          <p:cNvCxnSpPr>
            <a:cxnSpLocks/>
          </p:cNvCxnSpPr>
          <p:nvPr/>
        </p:nvCxnSpPr>
        <p:spPr>
          <a:xfrm flipH="1">
            <a:off x="4322164" y="2577333"/>
            <a:ext cx="594202" cy="408998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EB2A399-5B5E-420A-B14C-3AFD321F1ACC}"/>
              </a:ext>
            </a:extLst>
          </p:cNvPr>
          <p:cNvSpPr/>
          <p:nvPr/>
        </p:nvSpPr>
        <p:spPr>
          <a:xfrm>
            <a:off x="4074833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B594AD-D07B-4561-B4DB-50BEE95EE1AF}"/>
              </a:ext>
            </a:extLst>
          </p:cNvPr>
          <p:cNvSpPr/>
          <p:nvPr/>
        </p:nvSpPr>
        <p:spPr>
          <a:xfrm>
            <a:off x="4074833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052F7B7-3DE4-4F8E-AA02-FA1890C37077}"/>
              </a:ext>
            </a:extLst>
          </p:cNvPr>
          <p:cNvSpPr/>
          <p:nvPr/>
        </p:nvSpPr>
        <p:spPr>
          <a:xfrm>
            <a:off x="4074833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8857269-C38B-4B1F-86B7-1E276308BFE5}"/>
              </a:ext>
            </a:extLst>
          </p:cNvPr>
          <p:cNvSpPr/>
          <p:nvPr/>
        </p:nvSpPr>
        <p:spPr>
          <a:xfrm>
            <a:off x="4074833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F3C96FC-F4BA-4263-AE11-87D85229FDCE}"/>
              </a:ext>
            </a:extLst>
          </p:cNvPr>
          <p:cNvSpPr/>
          <p:nvPr/>
        </p:nvSpPr>
        <p:spPr>
          <a:xfrm>
            <a:off x="5291660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C90818-F5A4-43DB-93F4-D6B18AA2C542}"/>
              </a:ext>
            </a:extLst>
          </p:cNvPr>
          <p:cNvGrpSpPr/>
          <p:nvPr/>
        </p:nvGrpSpPr>
        <p:grpSpPr>
          <a:xfrm>
            <a:off x="5930222" y="3179439"/>
            <a:ext cx="360000" cy="1570335"/>
            <a:chOff x="4569851" y="3362317"/>
            <a:chExt cx="360000" cy="157033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729D936-C71B-481C-B9BA-55E782E90DDA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EB58566-CCF8-40C7-9FC1-98FEAA3D739D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1779A4-7298-447F-9F4E-B1CD75A6C15B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DED0CA4-B9CD-4EF0-90B6-80DA4DC6299A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86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Share the partitioned counters equally to help you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solve the calculation.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54 ÷ 4 = 18.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 ÷ 3 = 10, 24 ÷ 3 = 8 and 10 + 8 = 18.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" name="Picture 70" descr="A close up of a sign&#10;&#10;Description generated with high confidence">
            <a:extLst>
              <a:ext uri="{FF2B5EF4-FFF2-40B4-BE49-F238E27FC236}">
                <a16:creationId xmlns:a16="http://schemas.microsoft.com/office/drawing/2014/main" id="{639B0A06-5A37-4582-922D-9E47F47BD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2" name="TextBox 8">
            <a:extLst>
              <a:ext uri="{FF2B5EF4-FFF2-40B4-BE49-F238E27FC236}">
                <a16:creationId xmlns:a16="http://schemas.microsoft.com/office/drawing/2014/main" id="{78200532-0918-403F-9DB3-F2729E915C3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299EBDBB-B82D-45C6-A40D-C2F65E3C7C26}"/>
              </a:ext>
            </a:extLst>
          </p:cNvPr>
          <p:cNvGraphicFramePr>
            <a:graphicFrameLocks noGrp="1"/>
          </p:cNvGraphicFramePr>
          <p:nvPr/>
        </p:nvGraphicFramePr>
        <p:xfrm>
          <a:off x="4602000" y="1821566"/>
          <a:ext cx="2988000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00">
                  <a:extLst>
                    <a:ext uri="{9D8B030D-6E8A-4147-A177-3AD203B41FA5}">
                      <a16:colId xmlns:a16="http://schemas.microsoft.com/office/drawing/2014/main" val="1220952625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349598610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904386149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726184853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083630243"/>
                    </a:ext>
                  </a:extLst>
                </a:gridCol>
              </a:tblGrid>
              <a:tr h="597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61313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D9B154-6C5B-46F0-A264-3F6BFE7BC9A9}"/>
              </a:ext>
            </a:extLst>
          </p:cNvPr>
          <p:cNvCxnSpPr>
            <a:cxnSpLocks/>
          </p:cNvCxnSpPr>
          <p:nvPr/>
        </p:nvCxnSpPr>
        <p:spPr>
          <a:xfrm>
            <a:off x="4917767" y="2577333"/>
            <a:ext cx="595167" cy="411242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8560AF-B821-4FC0-8496-8CD92BE1E68B}"/>
              </a:ext>
            </a:extLst>
          </p:cNvPr>
          <p:cNvCxnSpPr>
            <a:cxnSpLocks/>
          </p:cNvCxnSpPr>
          <p:nvPr/>
        </p:nvCxnSpPr>
        <p:spPr>
          <a:xfrm flipH="1">
            <a:off x="4322164" y="2577333"/>
            <a:ext cx="594202" cy="408998"/>
          </a:xfrm>
          <a:prstGeom prst="line">
            <a:avLst/>
          </a:prstGeom>
          <a:ln w="28575" cap="rnd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C0B75FB-48A9-4981-A49B-9F6D4098E1F0}"/>
              </a:ext>
            </a:extLst>
          </p:cNvPr>
          <p:cNvSpPr/>
          <p:nvPr/>
        </p:nvSpPr>
        <p:spPr>
          <a:xfrm>
            <a:off x="4074833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C56CFED-B1E3-441C-8A53-94AB4CF5B72C}"/>
              </a:ext>
            </a:extLst>
          </p:cNvPr>
          <p:cNvSpPr/>
          <p:nvPr/>
        </p:nvSpPr>
        <p:spPr>
          <a:xfrm>
            <a:off x="4074833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31E353-9E7A-4C5C-9511-B777BA1B6467}"/>
              </a:ext>
            </a:extLst>
          </p:cNvPr>
          <p:cNvSpPr/>
          <p:nvPr/>
        </p:nvSpPr>
        <p:spPr>
          <a:xfrm>
            <a:off x="4074833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A098BFC-A36D-4FB0-B759-5DB1244DA34D}"/>
              </a:ext>
            </a:extLst>
          </p:cNvPr>
          <p:cNvSpPr/>
          <p:nvPr/>
        </p:nvSpPr>
        <p:spPr>
          <a:xfrm>
            <a:off x="4074833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64979F7-E713-4469-BE53-C1DA952D17BE}"/>
              </a:ext>
            </a:extLst>
          </p:cNvPr>
          <p:cNvSpPr/>
          <p:nvPr/>
        </p:nvSpPr>
        <p:spPr>
          <a:xfrm>
            <a:off x="5291660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EAED4D-6BCD-4398-9740-3CEF6DFFB096}"/>
              </a:ext>
            </a:extLst>
          </p:cNvPr>
          <p:cNvGrpSpPr/>
          <p:nvPr/>
        </p:nvGrpSpPr>
        <p:grpSpPr>
          <a:xfrm>
            <a:off x="5930222" y="3179439"/>
            <a:ext cx="360000" cy="1570335"/>
            <a:chOff x="4569851" y="3362317"/>
            <a:chExt cx="360000" cy="157033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F5AB5A7-1878-4389-A12B-CE8535B29361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AB929E1-52FA-4D29-913F-7F3D6669B5A6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9D2D4B6-9C9B-45DB-B692-020BF6C57DED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B0822E4-46ED-4080-8DD1-ECF060C237C7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81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What is division?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omic Sans MS" pitchFamily="66" charset="0"/>
              </a:rPr>
              <a:t>Dividing is sharing into equal groups. You might see it written differently in questions e.g.</a:t>
            </a:r>
          </a:p>
          <a:p>
            <a:r>
              <a:rPr lang="en-US" dirty="0">
                <a:latin typeface="Comic Sans MS" pitchFamily="66" charset="0"/>
              </a:rPr>
              <a:t>divided by</a:t>
            </a:r>
          </a:p>
          <a:p>
            <a:r>
              <a:rPr lang="en-US" dirty="0">
                <a:latin typeface="Comic Sans MS" pitchFamily="66" charset="0"/>
              </a:rPr>
              <a:t>share equally</a:t>
            </a:r>
          </a:p>
          <a:p>
            <a:r>
              <a:rPr lang="en-US" dirty="0">
                <a:latin typeface="Comic Sans MS" pitchFamily="66" charset="0"/>
              </a:rPr>
              <a:t>equal groups of</a:t>
            </a:r>
          </a:p>
          <a:p>
            <a:r>
              <a:rPr lang="en-US" dirty="0">
                <a:latin typeface="Comic Sans MS" pitchFamily="66" charset="0"/>
              </a:rPr>
              <a:t>divided into</a:t>
            </a:r>
          </a:p>
          <a:p>
            <a:r>
              <a:rPr lang="en-US" dirty="0">
                <a:latin typeface="Comic Sans MS" pitchFamily="66" charset="0"/>
              </a:rPr>
              <a:t>share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2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place value counters, partition and solve the calculation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90DA879-A271-424B-B17C-13AF8728B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23D5F-6951-4F22-8E96-B7ED5D1ABAAA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951EF4D-C166-4635-9E8E-DC3E3A66E84F}"/>
              </a:ext>
            </a:extLst>
          </p:cNvPr>
          <p:cNvGraphicFramePr>
            <a:graphicFrameLocks noGrp="1"/>
          </p:cNvGraphicFramePr>
          <p:nvPr/>
        </p:nvGraphicFramePr>
        <p:xfrm>
          <a:off x="4601999" y="1821566"/>
          <a:ext cx="2988000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00">
                  <a:extLst>
                    <a:ext uri="{9D8B030D-6E8A-4147-A177-3AD203B41FA5}">
                      <a16:colId xmlns:a16="http://schemas.microsoft.com/office/drawing/2014/main" val="1220952625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349598610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904386149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726184853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083630243"/>
                    </a:ext>
                  </a:extLst>
                </a:gridCol>
              </a:tblGrid>
              <a:tr h="597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6131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3CFCF14B-1568-4B69-8211-DA33D8E827DD}"/>
              </a:ext>
            </a:extLst>
          </p:cNvPr>
          <p:cNvSpPr/>
          <p:nvPr/>
        </p:nvSpPr>
        <p:spPr>
          <a:xfrm>
            <a:off x="4988305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4EFCD4-D125-43B9-A2A6-7C6B799AA1A7}"/>
              </a:ext>
            </a:extLst>
          </p:cNvPr>
          <p:cNvSpPr/>
          <p:nvPr/>
        </p:nvSpPr>
        <p:spPr>
          <a:xfrm>
            <a:off x="4988305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443E9BD-E53D-4EB7-9BED-CCECBFBEF720}"/>
              </a:ext>
            </a:extLst>
          </p:cNvPr>
          <p:cNvSpPr/>
          <p:nvPr/>
        </p:nvSpPr>
        <p:spPr>
          <a:xfrm>
            <a:off x="4988305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A80E9D-45FD-4829-99E1-F101F3DD6ED6}"/>
              </a:ext>
            </a:extLst>
          </p:cNvPr>
          <p:cNvSpPr/>
          <p:nvPr/>
        </p:nvSpPr>
        <p:spPr>
          <a:xfrm>
            <a:off x="4988305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730956-4A6A-41B9-AD5B-2559BA0E1C2A}"/>
              </a:ext>
            </a:extLst>
          </p:cNvPr>
          <p:cNvGrpSpPr/>
          <p:nvPr/>
        </p:nvGrpSpPr>
        <p:grpSpPr>
          <a:xfrm>
            <a:off x="6843694" y="3179439"/>
            <a:ext cx="360000" cy="1570335"/>
            <a:chOff x="4569851" y="3362317"/>
            <a:chExt cx="360000" cy="1570335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48B4571-E1DB-44F1-A60C-A9E0F6A9C990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DE32509-E3AB-4997-8C37-75F19EF85C7D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63E2C6A-D4B5-4DF6-81CC-50D57269FC3F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540C011-E7F3-40BA-8667-E92A5F8AD452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62DACDB7-8B41-4502-A814-AE3E5698F053}"/>
              </a:ext>
            </a:extLst>
          </p:cNvPr>
          <p:cNvSpPr/>
          <p:nvPr/>
        </p:nvSpPr>
        <p:spPr>
          <a:xfrm>
            <a:off x="6843694" y="4773888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34251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2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place value counters, partition and solve the calculation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 ÷ 3 = 10, 15 ÷ 3 = 5 and 10 + 5 = 15.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90DA879-A271-424B-B17C-13AF8728B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823D5F-6951-4F22-8E96-B7ED5D1ABAAA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9951EF4D-C166-4635-9E8E-DC3E3A66E84F}"/>
              </a:ext>
            </a:extLst>
          </p:cNvPr>
          <p:cNvGraphicFramePr>
            <a:graphicFrameLocks noGrp="1"/>
          </p:cNvGraphicFramePr>
          <p:nvPr/>
        </p:nvGraphicFramePr>
        <p:xfrm>
          <a:off x="4601999" y="1821566"/>
          <a:ext cx="2988000" cy="59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600">
                  <a:extLst>
                    <a:ext uri="{9D8B030D-6E8A-4147-A177-3AD203B41FA5}">
                      <a16:colId xmlns:a16="http://schemas.microsoft.com/office/drawing/2014/main" val="1220952625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349598610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3904386149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726184853"/>
                    </a:ext>
                  </a:extLst>
                </a:gridCol>
                <a:gridCol w="597600">
                  <a:extLst>
                    <a:ext uri="{9D8B030D-6E8A-4147-A177-3AD203B41FA5}">
                      <a16:colId xmlns:a16="http://schemas.microsoft.com/office/drawing/2014/main" val="2083630243"/>
                    </a:ext>
                  </a:extLst>
                </a:gridCol>
              </a:tblGrid>
              <a:tr h="597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61313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F9AAC281-C84F-49BB-A1D4-5B3CAD494BE3}"/>
              </a:ext>
            </a:extLst>
          </p:cNvPr>
          <p:cNvSpPr/>
          <p:nvPr/>
        </p:nvSpPr>
        <p:spPr>
          <a:xfrm>
            <a:off x="4988305" y="3119314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4DC605-9DE7-469E-9AD1-ADB2EF86DE58}"/>
              </a:ext>
            </a:extLst>
          </p:cNvPr>
          <p:cNvSpPr/>
          <p:nvPr/>
        </p:nvSpPr>
        <p:spPr>
          <a:xfrm>
            <a:off x="4988305" y="3514338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E99762-17D9-45AD-A19F-ACAC1D5D39B0}"/>
              </a:ext>
            </a:extLst>
          </p:cNvPr>
          <p:cNvSpPr/>
          <p:nvPr/>
        </p:nvSpPr>
        <p:spPr>
          <a:xfrm>
            <a:off x="4988305" y="39093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B3D34F5-0EA0-48FA-8BCE-DDA6B2337BD3}"/>
              </a:ext>
            </a:extLst>
          </p:cNvPr>
          <p:cNvSpPr/>
          <p:nvPr/>
        </p:nvSpPr>
        <p:spPr>
          <a:xfrm>
            <a:off x="4988305" y="432363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4A385E-CFCF-48E1-AAD6-99A409C9B709}"/>
              </a:ext>
            </a:extLst>
          </p:cNvPr>
          <p:cNvGrpSpPr/>
          <p:nvPr/>
        </p:nvGrpSpPr>
        <p:grpSpPr>
          <a:xfrm>
            <a:off x="6843694" y="3179439"/>
            <a:ext cx="360000" cy="1570335"/>
            <a:chOff x="4569851" y="3362317"/>
            <a:chExt cx="360000" cy="157033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6A6D87D-DED7-4F28-A558-1CCA291F76F1}"/>
                </a:ext>
              </a:extLst>
            </p:cNvPr>
            <p:cNvSpPr/>
            <p:nvPr/>
          </p:nvSpPr>
          <p:spPr>
            <a:xfrm>
              <a:off x="4569851" y="336231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13E7EDE-CC37-45C6-8B4B-38B1E533252B}"/>
                </a:ext>
              </a:extLst>
            </p:cNvPr>
            <p:cNvSpPr/>
            <p:nvPr/>
          </p:nvSpPr>
          <p:spPr>
            <a:xfrm>
              <a:off x="4569851" y="376576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1DEC6D-7527-4A35-8C2C-BD452D7448AB}"/>
                </a:ext>
              </a:extLst>
            </p:cNvPr>
            <p:cNvSpPr/>
            <p:nvPr/>
          </p:nvSpPr>
          <p:spPr>
            <a:xfrm>
              <a:off x="4569851" y="4169207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AA63CDA-C7DA-469E-A025-FBE9F863592C}"/>
                </a:ext>
              </a:extLst>
            </p:cNvPr>
            <p:cNvSpPr/>
            <p:nvPr/>
          </p:nvSpPr>
          <p:spPr>
            <a:xfrm>
              <a:off x="4569851" y="4572652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F47C93D8-0B4D-4462-949A-70ECB2EDD647}"/>
              </a:ext>
            </a:extLst>
          </p:cNvPr>
          <p:cNvSpPr/>
          <p:nvPr/>
        </p:nvSpPr>
        <p:spPr>
          <a:xfrm>
            <a:off x="6843694" y="4773888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27056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calculation represented below and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correct answer.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C9CEC7-8061-430B-BF82-32BE8BCDE0DB}"/>
              </a:ext>
            </a:extLst>
          </p:cNvPr>
          <p:cNvSpPr/>
          <p:nvPr/>
        </p:nvSpPr>
        <p:spPr>
          <a:xfrm>
            <a:off x="4111161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A10B22-240C-4A38-A43A-19477F23C404}"/>
              </a:ext>
            </a:extLst>
          </p:cNvPr>
          <p:cNvSpPr/>
          <p:nvPr/>
        </p:nvSpPr>
        <p:spPr>
          <a:xfrm>
            <a:off x="5804456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151B04B-8E32-4EBF-8464-0539075BB54C}"/>
              </a:ext>
            </a:extLst>
          </p:cNvPr>
          <p:cNvSpPr/>
          <p:nvPr/>
        </p:nvSpPr>
        <p:spPr>
          <a:xfrm>
            <a:off x="7497753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18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1C65CAD-4D07-42B0-9FA9-89506D77F12F}"/>
              </a:ext>
            </a:extLst>
          </p:cNvPr>
          <p:cNvSpPr/>
          <p:nvPr/>
        </p:nvSpPr>
        <p:spPr>
          <a:xfrm>
            <a:off x="2890270" y="2574319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C3D3473-88D5-4FF8-9C3B-DAFFEF1EF3E9}"/>
              </a:ext>
            </a:extLst>
          </p:cNvPr>
          <p:cNvSpPr/>
          <p:nvPr/>
        </p:nvSpPr>
        <p:spPr>
          <a:xfrm>
            <a:off x="4547666" y="2574319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5534781-74DA-4921-93DA-C0F4909E7DCE}"/>
              </a:ext>
            </a:extLst>
          </p:cNvPr>
          <p:cNvSpPr/>
          <p:nvPr/>
        </p:nvSpPr>
        <p:spPr>
          <a:xfrm>
            <a:off x="6205062" y="2574319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DE97634-4CCF-4A3C-8286-D271EB1D6C73}"/>
              </a:ext>
            </a:extLst>
          </p:cNvPr>
          <p:cNvSpPr/>
          <p:nvPr/>
        </p:nvSpPr>
        <p:spPr>
          <a:xfrm>
            <a:off x="7862459" y="2574319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72FD084-CC79-48CE-A10D-41D2697FFF73}"/>
              </a:ext>
            </a:extLst>
          </p:cNvPr>
          <p:cNvSpPr/>
          <p:nvPr/>
        </p:nvSpPr>
        <p:spPr>
          <a:xfrm>
            <a:off x="2890270" y="3857124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FE02AD8-6EF6-4DF3-9E1B-5C2764E89411}"/>
              </a:ext>
            </a:extLst>
          </p:cNvPr>
          <p:cNvSpPr/>
          <p:nvPr/>
        </p:nvSpPr>
        <p:spPr>
          <a:xfrm>
            <a:off x="4547666" y="3857124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7A5B486-AC8A-475A-9EF9-DCE15E67732D}"/>
              </a:ext>
            </a:extLst>
          </p:cNvPr>
          <p:cNvSpPr/>
          <p:nvPr/>
        </p:nvSpPr>
        <p:spPr>
          <a:xfrm>
            <a:off x="6205062" y="3857124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159DEA5-CB69-449A-89E8-6811A3242230}"/>
              </a:ext>
            </a:extLst>
          </p:cNvPr>
          <p:cNvSpPr/>
          <p:nvPr/>
        </p:nvSpPr>
        <p:spPr>
          <a:xfrm>
            <a:off x="7862459" y="3857124"/>
            <a:ext cx="1217068" cy="12170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9459C7-9D76-4536-993E-91B5B377D2D9}"/>
              </a:ext>
            </a:extLst>
          </p:cNvPr>
          <p:cNvGrpSpPr/>
          <p:nvPr/>
        </p:nvGrpSpPr>
        <p:grpSpPr>
          <a:xfrm>
            <a:off x="3220580" y="1592875"/>
            <a:ext cx="5750840" cy="848676"/>
            <a:chOff x="1960400" y="1592875"/>
            <a:chExt cx="5750840" cy="848676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5AAD418-6026-4B11-82B0-CD24DBB5A30D}"/>
                </a:ext>
              </a:extLst>
            </p:cNvPr>
            <p:cNvSpPr/>
            <p:nvPr/>
          </p:nvSpPr>
          <p:spPr>
            <a:xfrm>
              <a:off x="3957917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65E5410-3245-4BFC-BAD8-BDF6B72EF2AC}"/>
                </a:ext>
              </a:extLst>
            </p:cNvPr>
            <p:cNvSpPr/>
            <p:nvPr/>
          </p:nvSpPr>
          <p:spPr>
            <a:xfrm>
              <a:off x="1960400" y="2081551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06CB5C8-69DC-49E9-8BE0-59A9243865D1}"/>
                </a:ext>
              </a:extLst>
            </p:cNvPr>
            <p:cNvSpPr/>
            <p:nvPr/>
          </p:nvSpPr>
          <p:spPr>
            <a:xfrm>
              <a:off x="3292078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FDDBAFD-B9A3-4CA6-A20B-02F2C82DF2F5}"/>
                </a:ext>
              </a:extLst>
            </p:cNvPr>
            <p:cNvSpPr/>
            <p:nvPr/>
          </p:nvSpPr>
          <p:spPr>
            <a:xfrm>
              <a:off x="5982083" y="1592875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1254EAE-2E41-4875-8C84-4D2DD3025711}"/>
                </a:ext>
              </a:extLst>
            </p:cNvPr>
            <p:cNvSpPr/>
            <p:nvPr/>
          </p:nvSpPr>
          <p:spPr>
            <a:xfrm>
              <a:off x="5982083" y="2081551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2774557-AEFD-4831-82DC-A292C7471CB6}"/>
                </a:ext>
              </a:extLst>
            </p:cNvPr>
            <p:cNvSpPr/>
            <p:nvPr/>
          </p:nvSpPr>
          <p:spPr>
            <a:xfrm>
              <a:off x="6894855" y="1592875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1F6ADB5-DE14-434B-B69F-02C9593C6BBA}"/>
                </a:ext>
              </a:extLst>
            </p:cNvPr>
            <p:cNvSpPr/>
            <p:nvPr/>
          </p:nvSpPr>
          <p:spPr>
            <a:xfrm>
              <a:off x="6438469" y="1592875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DA10352-7404-4404-A1E2-02CD2CF9B8C9}"/>
                </a:ext>
              </a:extLst>
            </p:cNvPr>
            <p:cNvSpPr/>
            <p:nvPr/>
          </p:nvSpPr>
          <p:spPr>
            <a:xfrm>
              <a:off x="4623756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022E0FE-159B-4E92-BF84-370CD71CD867}"/>
                </a:ext>
              </a:extLst>
            </p:cNvPr>
            <p:cNvSpPr/>
            <p:nvPr/>
          </p:nvSpPr>
          <p:spPr>
            <a:xfrm>
              <a:off x="2626239" y="2081551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F0F34DC-3898-49C6-A9F0-FEF8B856EDB8}"/>
                </a:ext>
              </a:extLst>
            </p:cNvPr>
            <p:cNvSpPr/>
            <p:nvPr/>
          </p:nvSpPr>
          <p:spPr>
            <a:xfrm>
              <a:off x="2626239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03F436D-BFAB-4691-A16F-6AA539133FAC}"/>
                </a:ext>
              </a:extLst>
            </p:cNvPr>
            <p:cNvSpPr/>
            <p:nvPr/>
          </p:nvSpPr>
          <p:spPr>
            <a:xfrm>
              <a:off x="5289596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609E17D-D54D-43F7-B18F-6B5002B3949F}"/>
                </a:ext>
              </a:extLst>
            </p:cNvPr>
            <p:cNvSpPr/>
            <p:nvPr/>
          </p:nvSpPr>
          <p:spPr>
            <a:xfrm>
              <a:off x="3292078" y="2081551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73AB43A-525E-4591-B3A1-00F34A5F02A1}"/>
                </a:ext>
              </a:extLst>
            </p:cNvPr>
            <p:cNvSpPr/>
            <p:nvPr/>
          </p:nvSpPr>
          <p:spPr>
            <a:xfrm>
              <a:off x="1960400" y="159287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10</a:t>
              </a:r>
              <a:endParaRPr lang="en-GB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3E0A946-7646-4E39-B0AF-5FE7C941D13D}"/>
                </a:ext>
              </a:extLst>
            </p:cNvPr>
            <p:cNvSpPr/>
            <p:nvPr/>
          </p:nvSpPr>
          <p:spPr>
            <a:xfrm>
              <a:off x="6438469" y="2081551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0F1CBC6-8738-4705-9DF7-7A7521BAC42B}"/>
                </a:ext>
              </a:extLst>
            </p:cNvPr>
            <p:cNvSpPr/>
            <p:nvPr/>
          </p:nvSpPr>
          <p:spPr>
            <a:xfrm>
              <a:off x="7351240" y="1592875"/>
              <a:ext cx="360000" cy="3600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9708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the calculation represented below and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correct answer.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0C0DCD-5021-4254-A6CF-304B241D2244}"/>
              </a:ext>
            </a:extLst>
          </p:cNvPr>
          <p:cNvSpPr/>
          <p:nvPr/>
        </p:nvSpPr>
        <p:spPr>
          <a:xfrm>
            <a:off x="4924852" y="4890165"/>
            <a:ext cx="2628824" cy="466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96 ÷ 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BF61CF6-72FA-4441-91F7-79782C6B7EF6}"/>
              </a:ext>
            </a:extLst>
          </p:cNvPr>
          <p:cNvSpPr/>
          <p:nvPr/>
        </p:nvSpPr>
        <p:spPr>
          <a:xfrm>
            <a:off x="2033215" y="1486941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BF19622-FB11-4210-9E14-E70D0765C682}"/>
              </a:ext>
            </a:extLst>
          </p:cNvPr>
          <p:cNvSpPr/>
          <p:nvPr/>
        </p:nvSpPr>
        <p:spPr>
          <a:xfrm>
            <a:off x="4239209" y="1486941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6411585-9718-4D2C-845C-4072827FC62B}"/>
              </a:ext>
            </a:extLst>
          </p:cNvPr>
          <p:cNvSpPr/>
          <p:nvPr/>
        </p:nvSpPr>
        <p:spPr>
          <a:xfrm>
            <a:off x="6445203" y="1486941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7618324-55B9-4A66-BF2A-8857C876C31F}"/>
              </a:ext>
            </a:extLst>
          </p:cNvPr>
          <p:cNvSpPr/>
          <p:nvPr/>
        </p:nvSpPr>
        <p:spPr>
          <a:xfrm>
            <a:off x="8651199" y="1486941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70A28E0-4536-4DEC-BFEF-62DBD0EB040D}"/>
              </a:ext>
            </a:extLst>
          </p:cNvPr>
          <p:cNvSpPr/>
          <p:nvPr/>
        </p:nvSpPr>
        <p:spPr>
          <a:xfrm>
            <a:off x="2033215" y="3194354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C950742-1D39-47FB-A710-9BEBD345493F}"/>
              </a:ext>
            </a:extLst>
          </p:cNvPr>
          <p:cNvSpPr/>
          <p:nvPr/>
        </p:nvSpPr>
        <p:spPr>
          <a:xfrm>
            <a:off x="4239209" y="3194354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B891F6C-D7DA-40D6-97BD-91761FEB506F}"/>
              </a:ext>
            </a:extLst>
          </p:cNvPr>
          <p:cNvSpPr/>
          <p:nvPr/>
        </p:nvSpPr>
        <p:spPr>
          <a:xfrm>
            <a:off x="6445203" y="3194354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59B7843-773A-4F63-80CB-B7A75DFDE761}"/>
              </a:ext>
            </a:extLst>
          </p:cNvPr>
          <p:cNvSpPr/>
          <p:nvPr/>
        </p:nvSpPr>
        <p:spPr>
          <a:xfrm>
            <a:off x="8651199" y="3194354"/>
            <a:ext cx="1619917" cy="16199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CDF1506-A497-4988-99F9-7A13558EE426}"/>
              </a:ext>
            </a:extLst>
          </p:cNvPr>
          <p:cNvSpPr/>
          <p:nvPr/>
        </p:nvSpPr>
        <p:spPr>
          <a:xfrm>
            <a:off x="2442121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6D88E65-78B2-42F5-ADD4-2A67CAAAD6D9}"/>
              </a:ext>
            </a:extLst>
          </p:cNvPr>
          <p:cNvSpPr/>
          <p:nvPr/>
        </p:nvSpPr>
        <p:spPr>
          <a:xfrm>
            <a:off x="2898507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0129B1E-AF79-4D90-8B21-8EC41C6BBEBE}"/>
              </a:ext>
            </a:extLst>
          </p:cNvPr>
          <p:cNvSpPr/>
          <p:nvPr/>
        </p:nvSpPr>
        <p:spPr>
          <a:xfrm>
            <a:off x="2594371" y="1754086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25EE0A21-E625-41FE-AA67-4C6FB241104E}"/>
              </a:ext>
            </a:extLst>
          </p:cNvPr>
          <p:cNvSpPr/>
          <p:nvPr/>
        </p:nvSpPr>
        <p:spPr>
          <a:xfrm>
            <a:off x="9069326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3541C0E-7973-4308-93AD-77674CBEF17E}"/>
              </a:ext>
            </a:extLst>
          </p:cNvPr>
          <p:cNvSpPr/>
          <p:nvPr/>
        </p:nvSpPr>
        <p:spPr>
          <a:xfrm>
            <a:off x="9525712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C63546CF-F479-418C-8117-7D08F4D65584}"/>
              </a:ext>
            </a:extLst>
          </p:cNvPr>
          <p:cNvSpPr/>
          <p:nvPr/>
        </p:nvSpPr>
        <p:spPr>
          <a:xfrm>
            <a:off x="9221576" y="1754086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83CC7F4-C296-4D73-8C65-3795765A7062}"/>
              </a:ext>
            </a:extLst>
          </p:cNvPr>
          <p:cNvSpPr/>
          <p:nvPr/>
        </p:nvSpPr>
        <p:spPr>
          <a:xfrm>
            <a:off x="2442121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B29C080-AB32-4291-8707-9B5635AD8B10}"/>
              </a:ext>
            </a:extLst>
          </p:cNvPr>
          <p:cNvSpPr/>
          <p:nvPr/>
        </p:nvSpPr>
        <p:spPr>
          <a:xfrm>
            <a:off x="2898507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ACA2B60-70D9-45B4-8BFA-288F4E7BDC62}"/>
              </a:ext>
            </a:extLst>
          </p:cNvPr>
          <p:cNvSpPr/>
          <p:nvPr/>
        </p:nvSpPr>
        <p:spPr>
          <a:xfrm>
            <a:off x="2594371" y="3484763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8B7E1C66-B30E-4096-BE54-99641FADDD5E}"/>
              </a:ext>
            </a:extLst>
          </p:cNvPr>
          <p:cNvSpPr/>
          <p:nvPr/>
        </p:nvSpPr>
        <p:spPr>
          <a:xfrm>
            <a:off x="9069326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71AD641-2D3B-4D05-BADF-DE4CCEC55BCA}"/>
              </a:ext>
            </a:extLst>
          </p:cNvPr>
          <p:cNvSpPr/>
          <p:nvPr/>
        </p:nvSpPr>
        <p:spPr>
          <a:xfrm>
            <a:off x="9525712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4ED33DA1-0685-4E3B-9605-2399D389C73E}"/>
              </a:ext>
            </a:extLst>
          </p:cNvPr>
          <p:cNvSpPr/>
          <p:nvPr/>
        </p:nvSpPr>
        <p:spPr>
          <a:xfrm>
            <a:off x="9221576" y="3484763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917CE788-3B44-4B15-8CD9-68B414AF3735}"/>
              </a:ext>
            </a:extLst>
          </p:cNvPr>
          <p:cNvSpPr/>
          <p:nvPr/>
        </p:nvSpPr>
        <p:spPr>
          <a:xfrm>
            <a:off x="4651189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E40926C-0483-475F-936F-CD210FEB6DA4}"/>
              </a:ext>
            </a:extLst>
          </p:cNvPr>
          <p:cNvSpPr/>
          <p:nvPr/>
        </p:nvSpPr>
        <p:spPr>
          <a:xfrm>
            <a:off x="5107575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6B2893B-0E76-4D4A-BE76-539E122561CD}"/>
              </a:ext>
            </a:extLst>
          </p:cNvPr>
          <p:cNvSpPr/>
          <p:nvPr/>
        </p:nvSpPr>
        <p:spPr>
          <a:xfrm>
            <a:off x="4803439" y="1754086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305383A-DB42-490B-A247-AEF182A786E5}"/>
              </a:ext>
            </a:extLst>
          </p:cNvPr>
          <p:cNvSpPr/>
          <p:nvPr/>
        </p:nvSpPr>
        <p:spPr>
          <a:xfrm>
            <a:off x="4651189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AB9C417-9906-4CA5-9BED-C2AA55779C6F}"/>
              </a:ext>
            </a:extLst>
          </p:cNvPr>
          <p:cNvSpPr/>
          <p:nvPr/>
        </p:nvSpPr>
        <p:spPr>
          <a:xfrm>
            <a:off x="5107575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563D16AF-EE01-4C21-84A0-B770B9600A43}"/>
              </a:ext>
            </a:extLst>
          </p:cNvPr>
          <p:cNvSpPr/>
          <p:nvPr/>
        </p:nvSpPr>
        <p:spPr>
          <a:xfrm>
            <a:off x="4803439" y="3484763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8DC9EC1-BB82-4CB3-9F8D-15C4D5863D2B}"/>
              </a:ext>
            </a:extLst>
          </p:cNvPr>
          <p:cNvSpPr/>
          <p:nvPr/>
        </p:nvSpPr>
        <p:spPr>
          <a:xfrm>
            <a:off x="6860257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F14C28C-CDFA-40E8-8EFC-B323199ACEF0}"/>
              </a:ext>
            </a:extLst>
          </p:cNvPr>
          <p:cNvSpPr/>
          <p:nvPr/>
        </p:nvSpPr>
        <p:spPr>
          <a:xfrm>
            <a:off x="7316643" y="2428604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C8AB642-B0DD-4297-8A8D-9B2D711E880D}"/>
              </a:ext>
            </a:extLst>
          </p:cNvPr>
          <p:cNvSpPr/>
          <p:nvPr/>
        </p:nvSpPr>
        <p:spPr>
          <a:xfrm>
            <a:off x="7012507" y="1754086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DB4E0ECD-A8C4-4440-9E52-BD0C3556A0AD}"/>
              </a:ext>
            </a:extLst>
          </p:cNvPr>
          <p:cNvSpPr/>
          <p:nvPr/>
        </p:nvSpPr>
        <p:spPr>
          <a:xfrm>
            <a:off x="6860257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C20030C-DCA8-4B67-A8F1-114AAF99E21D}"/>
              </a:ext>
            </a:extLst>
          </p:cNvPr>
          <p:cNvSpPr/>
          <p:nvPr/>
        </p:nvSpPr>
        <p:spPr>
          <a:xfrm>
            <a:off x="7316643" y="4159281"/>
            <a:ext cx="327274" cy="327274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1AA4E3BD-717B-4415-9D9F-998999AB34E3}"/>
              </a:ext>
            </a:extLst>
          </p:cNvPr>
          <p:cNvSpPr/>
          <p:nvPr/>
        </p:nvSpPr>
        <p:spPr>
          <a:xfrm>
            <a:off x="7012507" y="3484763"/>
            <a:ext cx="479160" cy="47916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C9CEC7-8061-430B-BF82-32BE8BCDE0DB}"/>
              </a:ext>
            </a:extLst>
          </p:cNvPr>
          <p:cNvSpPr/>
          <p:nvPr/>
        </p:nvSpPr>
        <p:spPr>
          <a:xfrm>
            <a:off x="4111161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A10B22-240C-4A38-A43A-19477F23C404}"/>
              </a:ext>
            </a:extLst>
          </p:cNvPr>
          <p:cNvSpPr/>
          <p:nvPr/>
        </p:nvSpPr>
        <p:spPr>
          <a:xfrm>
            <a:off x="5804456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151B04B-8E32-4EBF-8464-0539075BB54C}"/>
              </a:ext>
            </a:extLst>
          </p:cNvPr>
          <p:cNvSpPr/>
          <p:nvPr/>
        </p:nvSpPr>
        <p:spPr>
          <a:xfrm>
            <a:off x="7497753" y="5425171"/>
            <a:ext cx="892867" cy="7874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102613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teacher has 63 stickers that they share equally between three pupils.  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think they will get 22 stickers each.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partitioning method to work out if the children are correct.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 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0EFF56-81FF-478E-97D5-B1D636DB0278}"/>
              </a:ext>
            </a:extLst>
          </p:cNvPr>
          <p:cNvSpPr/>
          <p:nvPr/>
        </p:nvSpPr>
        <p:spPr>
          <a:xfrm>
            <a:off x="4457749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BFDAB3-655F-436A-8EFB-A53EE8CCA179}"/>
              </a:ext>
            </a:extLst>
          </p:cNvPr>
          <p:cNvSpPr/>
          <p:nvPr/>
        </p:nvSpPr>
        <p:spPr>
          <a:xfrm>
            <a:off x="4457749" y="29579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BC74BD-DD81-49E3-9A11-7BD1727D56D1}"/>
              </a:ext>
            </a:extLst>
          </p:cNvPr>
          <p:cNvSpPr/>
          <p:nvPr/>
        </p:nvSpPr>
        <p:spPr>
          <a:xfrm>
            <a:off x="4457749" y="354506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55862B-EC9D-42DB-9BE7-4F20EF184A96}"/>
              </a:ext>
            </a:extLst>
          </p:cNvPr>
          <p:cNvSpPr/>
          <p:nvPr/>
        </p:nvSpPr>
        <p:spPr>
          <a:xfrm>
            <a:off x="7220533" y="35189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B0E07A-FEB0-4A11-B1C7-01BCE6401BD4}"/>
              </a:ext>
            </a:extLst>
          </p:cNvPr>
          <p:cNvSpPr/>
          <p:nvPr/>
        </p:nvSpPr>
        <p:spPr>
          <a:xfrm>
            <a:off x="7220772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70CE6B-4604-4C5E-8BD3-6B7734B54A33}"/>
              </a:ext>
            </a:extLst>
          </p:cNvPr>
          <p:cNvSpPr/>
          <p:nvPr/>
        </p:nvSpPr>
        <p:spPr>
          <a:xfrm>
            <a:off x="7859334" y="2383507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4D85AE-17DC-45B6-AFF0-58BE74FC04E9}"/>
              </a:ext>
            </a:extLst>
          </p:cNvPr>
          <p:cNvSpPr/>
          <p:nvPr/>
        </p:nvSpPr>
        <p:spPr>
          <a:xfrm>
            <a:off x="7859334" y="2951233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CC2054-A1C2-404B-98F6-43B6D202D90E}"/>
              </a:ext>
            </a:extLst>
          </p:cNvPr>
          <p:cNvSpPr/>
          <p:nvPr/>
        </p:nvSpPr>
        <p:spPr>
          <a:xfrm>
            <a:off x="7859334" y="3518959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920A6C-C1EB-4367-B229-924E5751A7B7}"/>
              </a:ext>
            </a:extLst>
          </p:cNvPr>
          <p:cNvSpPr/>
          <p:nvPr/>
        </p:nvSpPr>
        <p:spPr>
          <a:xfrm>
            <a:off x="7220532" y="29512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813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teacher has 63 stickers that they share equally between three pupils.  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think they will get 22 stickers each.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partitioning method to work out if the children are correct.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 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not correct because…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40EFF56-81FF-478E-97D5-B1D636DB0278}"/>
              </a:ext>
            </a:extLst>
          </p:cNvPr>
          <p:cNvSpPr/>
          <p:nvPr/>
        </p:nvSpPr>
        <p:spPr>
          <a:xfrm>
            <a:off x="4457749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BFDAB3-655F-436A-8EFB-A53EE8CCA179}"/>
              </a:ext>
            </a:extLst>
          </p:cNvPr>
          <p:cNvSpPr/>
          <p:nvPr/>
        </p:nvSpPr>
        <p:spPr>
          <a:xfrm>
            <a:off x="4457749" y="29579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BC74BD-DD81-49E3-9A11-7BD1727D56D1}"/>
              </a:ext>
            </a:extLst>
          </p:cNvPr>
          <p:cNvSpPr/>
          <p:nvPr/>
        </p:nvSpPr>
        <p:spPr>
          <a:xfrm>
            <a:off x="4457749" y="354506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C55862B-EC9D-42DB-9BE7-4F20EF184A96}"/>
              </a:ext>
            </a:extLst>
          </p:cNvPr>
          <p:cNvSpPr/>
          <p:nvPr/>
        </p:nvSpPr>
        <p:spPr>
          <a:xfrm>
            <a:off x="7220533" y="35189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4B0E07A-FEB0-4A11-B1C7-01BCE6401BD4}"/>
              </a:ext>
            </a:extLst>
          </p:cNvPr>
          <p:cNvSpPr/>
          <p:nvPr/>
        </p:nvSpPr>
        <p:spPr>
          <a:xfrm>
            <a:off x="7220772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70CE6B-4604-4C5E-8BD3-6B7734B54A33}"/>
              </a:ext>
            </a:extLst>
          </p:cNvPr>
          <p:cNvSpPr/>
          <p:nvPr/>
        </p:nvSpPr>
        <p:spPr>
          <a:xfrm>
            <a:off x="7859334" y="2383507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54D85AE-17DC-45B6-AFF0-58BE74FC04E9}"/>
              </a:ext>
            </a:extLst>
          </p:cNvPr>
          <p:cNvSpPr/>
          <p:nvPr/>
        </p:nvSpPr>
        <p:spPr>
          <a:xfrm>
            <a:off x="7859334" y="2951233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1CC2054-A1C2-404B-98F6-43B6D202D90E}"/>
              </a:ext>
            </a:extLst>
          </p:cNvPr>
          <p:cNvSpPr/>
          <p:nvPr/>
        </p:nvSpPr>
        <p:spPr>
          <a:xfrm>
            <a:off x="7859334" y="3518959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920A6C-C1EB-4367-B229-924E5751A7B7}"/>
              </a:ext>
            </a:extLst>
          </p:cNvPr>
          <p:cNvSpPr/>
          <p:nvPr/>
        </p:nvSpPr>
        <p:spPr>
          <a:xfrm>
            <a:off x="7220532" y="29512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582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teacher has 63 stickers that they share equally between three pupils.  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think they will get 22 stickers each.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partitioning method to work out if the children are correct.</a:t>
            </a: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 </a:t>
            </a:r>
          </a:p>
          <a:p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children are not correct because 63 ÷ 3 = 21.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 ÷ 3 = 10; 33 ÷ 3 = 11; 10 + 11 = 21. They will get 21 stickers each.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73361819-DBEB-4844-A123-BF78A6504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9215BE-4AF3-43EA-9F7C-8B6EBC48BE20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29EA05-E475-472F-9C84-DCFBEBD00BB0}"/>
              </a:ext>
            </a:extLst>
          </p:cNvPr>
          <p:cNvSpPr/>
          <p:nvPr/>
        </p:nvSpPr>
        <p:spPr>
          <a:xfrm>
            <a:off x="4457749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68B9C0-BD59-4B38-B7BC-379A9489D9FE}"/>
              </a:ext>
            </a:extLst>
          </p:cNvPr>
          <p:cNvSpPr/>
          <p:nvPr/>
        </p:nvSpPr>
        <p:spPr>
          <a:xfrm>
            <a:off x="4457749" y="29579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3BDD58-CC28-40F2-860C-BE8B937A9645}"/>
              </a:ext>
            </a:extLst>
          </p:cNvPr>
          <p:cNvSpPr/>
          <p:nvPr/>
        </p:nvSpPr>
        <p:spPr>
          <a:xfrm>
            <a:off x="4457749" y="3545060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25175E-031A-48A1-87D0-C5A192C1B0C4}"/>
              </a:ext>
            </a:extLst>
          </p:cNvPr>
          <p:cNvSpPr/>
          <p:nvPr/>
        </p:nvSpPr>
        <p:spPr>
          <a:xfrm>
            <a:off x="7220533" y="3518959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2EB01C-4A9A-4238-B2D1-B1034B6B5F76}"/>
              </a:ext>
            </a:extLst>
          </p:cNvPr>
          <p:cNvSpPr/>
          <p:nvPr/>
        </p:nvSpPr>
        <p:spPr>
          <a:xfrm>
            <a:off x="7220772" y="2383507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9149AA-2AF6-4378-8F4E-C9E68B02A084}"/>
              </a:ext>
            </a:extLst>
          </p:cNvPr>
          <p:cNvSpPr/>
          <p:nvPr/>
        </p:nvSpPr>
        <p:spPr>
          <a:xfrm>
            <a:off x="7859334" y="2383507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C28EE0-A45A-461D-BF57-6CE62C2EB028}"/>
              </a:ext>
            </a:extLst>
          </p:cNvPr>
          <p:cNvSpPr/>
          <p:nvPr/>
        </p:nvSpPr>
        <p:spPr>
          <a:xfrm>
            <a:off x="7859334" y="2951233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08DE338-2489-4514-938C-827EC7CFF01D}"/>
              </a:ext>
            </a:extLst>
          </p:cNvPr>
          <p:cNvSpPr/>
          <p:nvPr/>
        </p:nvSpPr>
        <p:spPr>
          <a:xfrm>
            <a:off x="7859334" y="3518959"/>
            <a:ext cx="360000" cy="3600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80ED91-8858-4A15-BC46-EDD668DA4449}"/>
              </a:ext>
            </a:extLst>
          </p:cNvPr>
          <p:cNvSpPr/>
          <p:nvPr/>
        </p:nvSpPr>
        <p:spPr>
          <a:xfrm>
            <a:off x="7220532" y="2951233"/>
            <a:ext cx="360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66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some digit cards.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Use the partitioning method to complete two number sentences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with these cards.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FD7184-C485-4F34-BEE7-33F4B3411C8B}"/>
              </a:ext>
            </a:extLst>
          </p:cNvPr>
          <p:cNvGrpSpPr/>
          <p:nvPr/>
        </p:nvGrpSpPr>
        <p:grpSpPr>
          <a:xfrm>
            <a:off x="2958605" y="1463325"/>
            <a:ext cx="6274790" cy="985632"/>
            <a:chOff x="1434605" y="1463325"/>
            <a:chExt cx="6274790" cy="98563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AEC0395-46BC-4980-AD03-CE87152BA535}"/>
                </a:ext>
              </a:extLst>
            </p:cNvPr>
            <p:cNvSpPr/>
            <p:nvPr/>
          </p:nvSpPr>
          <p:spPr>
            <a:xfrm>
              <a:off x="1434605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84E2A9B-3CCE-4599-B86C-6A89CE25B6A4}"/>
                </a:ext>
              </a:extLst>
            </p:cNvPr>
            <p:cNvSpPr/>
            <p:nvPr/>
          </p:nvSpPr>
          <p:spPr>
            <a:xfrm>
              <a:off x="2800378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16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767194A-AEF5-4EE1-8822-49AE131212F2}"/>
                </a:ext>
              </a:extLst>
            </p:cNvPr>
            <p:cNvSpPr/>
            <p:nvPr/>
          </p:nvSpPr>
          <p:spPr>
            <a:xfrm>
              <a:off x="4166151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48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7A5ED57-0590-40DA-9F58-BE9902B10490}"/>
                </a:ext>
              </a:extLst>
            </p:cNvPr>
            <p:cNvSpPr/>
            <p:nvPr/>
          </p:nvSpPr>
          <p:spPr>
            <a:xfrm>
              <a:off x="6897698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86D8755-EC71-49BA-8ED6-A2B08C52D20D}"/>
                </a:ext>
              </a:extLst>
            </p:cNvPr>
            <p:cNvSpPr/>
            <p:nvPr/>
          </p:nvSpPr>
          <p:spPr>
            <a:xfrm>
              <a:off x="5531924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12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8A775D-5EBF-4312-BA82-FFC7C19EDDCD}"/>
              </a:ext>
            </a:extLst>
          </p:cNvPr>
          <p:cNvGraphicFramePr>
            <a:graphicFrameLocks noGrp="1"/>
          </p:cNvGraphicFramePr>
          <p:nvPr/>
        </p:nvGraphicFramePr>
        <p:xfrm>
          <a:off x="4091764" y="3965945"/>
          <a:ext cx="4008475" cy="1765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695">
                  <a:extLst>
                    <a:ext uri="{9D8B030D-6E8A-4147-A177-3AD203B41FA5}">
                      <a16:colId xmlns:a16="http://schemas.microsoft.com/office/drawing/2014/main" val="3520326602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482989134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764600126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3973535594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871123833"/>
                    </a:ext>
                  </a:extLst>
                </a:gridCol>
              </a:tblGrid>
              <a:tr h="764774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74220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1781822"/>
                  </a:ext>
                </a:extLst>
              </a:tr>
              <a:tr h="764774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46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535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some digit cards.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Use the partitioning method to complete two number sentences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with these cards.      </a:t>
            </a: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                      </a:t>
            </a: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48A775D-5EBF-4312-BA82-FFC7C19EDDCD}"/>
              </a:ext>
            </a:extLst>
          </p:cNvPr>
          <p:cNvGraphicFramePr>
            <a:graphicFrameLocks noGrp="1"/>
          </p:cNvGraphicFramePr>
          <p:nvPr/>
        </p:nvGraphicFramePr>
        <p:xfrm>
          <a:off x="4091764" y="3965945"/>
          <a:ext cx="4008475" cy="1765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1695">
                  <a:extLst>
                    <a:ext uri="{9D8B030D-6E8A-4147-A177-3AD203B41FA5}">
                      <a16:colId xmlns:a16="http://schemas.microsoft.com/office/drawing/2014/main" val="3520326602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482989134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764600126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3973535594"/>
                    </a:ext>
                  </a:extLst>
                </a:gridCol>
                <a:gridCol w="801695">
                  <a:extLst>
                    <a:ext uri="{9D8B030D-6E8A-4147-A177-3AD203B41FA5}">
                      <a16:colId xmlns:a16="http://schemas.microsoft.com/office/drawing/2014/main" val="2871123833"/>
                    </a:ext>
                  </a:extLst>
                </a:gridCol>
              </a:tblGrid>
              <a:tr h="76477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074220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1781822"/>
                  </a:ext>
                </a:extLst>
              </a:tr>
              <a:tr h="76477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46933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4C1A621-2EC7-4AA5-9997-4E92E93000C6}"/>
              </a:ext>
            </a:extLst>
          </p:cNvPr>
          <p:cNvGrpSpPr/>
          <p:nvPr/>
        </p:nvGrpSpPr>
        <p:grpSpPr>
          <a:xfrm>
            <a:off x="2958605" y="1463325"/>
            <a:ext cx="6274790" cy="985632"/>
            <a:chOff x="1434605" y="1463325"/>
            <a:chExt cx="6274790" cy="98563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BC2174-1B4A-4ACE-880F-56C9EEBB1807}"/>
                </a:ext>
              </a:extLst>
            </p:cNvPr>
            <p:cNvSpPr/>
            <p:nvPr/>
          </p:nvSpPr>
          <p:spPr>
            <a:xfrm>
              <a:off x="1434605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18A2307-7F0F-469B-89DC-C5A2D4D63424}"/>
                </a:ext>
              </a:extLst>
            </p:cNvPr>
            <p:cNvSpPr/>
            <p:nvPr/>
          </p:nvSpPr>
          <p:spPr>
            <a:xfrm>
              <a:off x="2800378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16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06087D5-4CEE-4F69-8825-6753C17202AB}"/>
                </a:ext>
              </a:extLst>
            </p:cNvPr>
            <p:cNvSpPr/>
            <p:nvPr/>
          </p:nvSpPr>
          <p:spPr>
            <a:xfrm>
              <a:off x="4166151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48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E160486-E6AD-4B9C-AEB2-0C6773369A19}"/>
                </a:ext>
              </a:extLst>
            </p:cNvPr>
            <p:cNvSpPr/>
            <p:nvPr/>
          </p:nvSpPr>
          <p:spPr>
            <a:xfrm>
              <a:off x="6897698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AD18B87-18AA-4B31-A567-D34648EFBED8}"/>
                </a:ext>
              </a:extLst>
            </p:cNvPr>
            <p:cNvSpPr/>
            <p:nvPr/>
          </p:nvSpPr>
          <p:spPr>
            <a:xfrm>
              <a:off x="5531924" y="1463325"/>
              <a:ext cx="811697" cy="9856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latin typeface="Century Gothic" panose="020B0502020202020204" pitchFamily="34" charset="0"/>
                </a:rPr>
                <a:t>12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626B604-6886-49DA-A4F3-E934ABB83222}"/>
              </a:ext>
            </a:extLst>
          </p:cNvPr>
          <p:cNvSpPr txBox="1"/>
          <p:nvPr/>
        </p:nvSpPr>
        <p:spPr>
          <a:xfrm>
            <a:off x="8421698" y="3860069"/>
            <a:ext cx="169766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50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40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4 =10</a:t>
            </a:r>
          </a:p>
          <a:p>
            <a:pPr defTabSz="514350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8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4 = 2</a:t>
            </a:r>
          </a:p>
          <a:p>
            <a:pPr defTabSz="514350">
              <a:defRPr/>
            </a:pP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10 + 2 = 12 </a:t>
            </a:r>
            <a:endParaRPr lang="en-GB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30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3 = 10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8 </a:t>
            </a:r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÷ 3 = 6</a:t>
            </a:r>
          </a:p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10 + 6 = 16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Dividing by 2, 3, 4, 5, or 8 with no remainders, insert the missing numbers or symbols to complete the comparison statements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65C949E-C830-4166-98A3-DB3DD8824436}"/>
              </a:ext>
            </a:extLst>
          </p:cNvPr>
          <p:cNvGraphicFramePr>
            <a:graphicFrameLocks noGrp="1"/>
          </p:cNvGraphicFramePr>
          <p:nvPr/>
        </p:nvGraphicFramePr>
        <p:xfrm>
          <a:off x="2911014" y="1696689"/>
          <a:ext cx="6369972" cy="4012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04782267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3777696648"/>
                    </a:ext>
                  </a:extLst>
                </a:gridCol>
                <a:gridCol w="547201">
                  <a:extLst>
                    <a:ext uri="{9D8B030D-6E8A-4147-A177-3AD203B41FA5}">
                      <a16:colId xmlns:a16="http://schemas.microsoft.com/office/drawing/2014/main" val="4106970541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864509797"/>
                    </a:ext>
                  </a:extLst>
                </a:gridCol>
                <a:gridCol w="342001">
                  <a:extLst>
                    <a:ext uri="{9D8B030D-6E8A-4147-A177-3AD203B41FA5}">
                      <a16:colId xmlns:a16="http://schemas.microsoft.com/office/drawing/2014/main" val="1661869287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301328594"/>
                    </a:ext>
                  </a:extLst>
                </a:gridCol>
                <a:gridCol w="342001">
                  <a:extLst>
                    <a:ext uri="{9D8B030D-6E8A-4147-A177-3AD203B41FA5}">
                      <a16:colId xmlns:a16="http://schemas.microsoft.com/office/drawing/2014/main" val="375871002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63491547"/>
                    </a:ext>
                  </a:extLst>
                </a:gridCol>
                <a:gridCol w="547201">
                  <a:extLst>
                    <a:ext uri="{9D8B030D-6E8A-4147-A177-3AD203B41FA5}">
                      <a16:colId xmlns:a16="http://schemas.microsoft.com/office/drawing/2014/main" val="1545807014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74734102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69843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326649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3523870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664546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685450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1421536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78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77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111F-1F13-4EF3-A2DB-000E041A2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C9D59-59EC-401F-A32E-7BC91F05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800" dirty="0">
                <a:latin typeface="Comic Sans MS" panose="030F0702030302020204" pitchFamily="66" charset="0"/>
              </a:rPr>
              <a:t>Can we say our five times tables?</a:t>
            </a:r>
          </a:p>
        </p:txBody>
      </p:sp>
    </p:spTree>
    <p:extLst>
      <p:ext uri="{BB962C8B-B14F-4D97-AF65-F5344CB8AC3E}">
        <p14:creationId xmlns:p14="http://schemas.microsoft.com/office/powerpoint/2010/main" val="2342625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86053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Dividing by 2, 3, 4, 5, or 8 with no remainders, insert the missing numbers or symbols to complete the comparison statements below.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FC278033-AA84-4A22-B83B-859BE9EE2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1EE46B-2440-4E3D-8A96-A2330532604F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765C949E-C830-4166-98A3-DB3DD8824436}"/>
              </a:ext>
            </a:extLst>
          </p:cNvPr>
          <p:cNvGraphicFramePr>
            <a:graphicFrameLocks noGrp="1"/>
          </p:cNvGraphicFramePr>
          <p:nvPr/>
        </p:nvGraphicFramePr>
        <p:xfrm>
          <a:off x="2911014" y="1696689"/>
          <a:ext cx="6369972" cy="4012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204782267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3777696648"/>
                    </a:ext>
                  </a:extLst>
                </a:gridCol>
                <a:gridCol w="547201">
                  <a:extLst>
                    <a:ext uri="{9D8B030D-6E8A-4147-A177-3AD203B41FA5}">
                      <a16:colId xmlns:a16="http://schemas.microsoft.com/office/drawing/2014/main" val="4106970541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864509797"/>
                    </a:ext>
                  </a:extLst>
                </a:gridCol>
                <a:gridCol w="342001">
                  <a:extLst>
                    <a:ext uri="{9D8B030D-6E8A-4147-A177-3AD203B41FA5}">
                      <a16:colId xmlns:a16="http://schemas.microsoft.com/office/drawing/2014/main" val="1661869287"/>
                    </a:ext>
                  </a:extLst>
                </a:gridCol>
                <a:gridCol w="820800">
                  <a:extLst>
                    <a:ext uri="{9D8B030D-6E8A-4147-A177-3AD203B41FA5}">
                      <a16:colId xmlns:a16="http://schemas.microsoft.com/office/drawing/2014/main" val="1301328594"/>
                    </a:ext>
                  </a:extLst>
                </a:gridCol>
                <a:gridCol w="342001">
                  <a:extLst>
                    <a:ext uri="{9D8B030D-6E8A-4147-A177-3AD203B41FA5}">
                      <a16:colId xmlns:a16="http://schemas.microsoft.com/office/drawing/2014/main" val="3758710020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263491547"/>
                    </a:ext>
                  </a:extLst>
                </a:gridCol>
                <a:gridCol w="547201">
                  <a:extLst>
                    <a:ext uri="{9D8B030D-6E8A-4147-A177-3AD203B41FA5}">
                      <a16:colId xmlns:a16="http://schemas.microsoft.com/office/drawing/2014/main" val="1545807014"/>
                    </a:ext>
                  </a:extLst>
                </a:gridCol>
                <a:gridCol w="771692">
                  <a:extLst>
                    <a:ext uri="{9D8B030D-6E8A-4147-A177-3AD203B41FA5}">
                      <a16:colId xmlns:a16="http://schemas.microsoft.com/office/drawing/2014/main" val="1074734102"/>
                    </a:ext>
                  </a:extLst>
                </a:gridCol>
              </a:tblGrid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69843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3266490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3523870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664546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&lt;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685450"/>
                  </a:ext>
                </a:extLst>
              </a:tr>
              <a:tr h="308675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1421536"/>
                  </a:ext>
                </a:extLst>
              </a:tr>
              <a:tr h="77169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&gt;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278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5773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556E-B48F-4A5C-A9C5-49A03080A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Year 3 Activity: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C922-A7AA-48B5-830C-6C1261F81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worksheet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resources to support you and check your answers. </a:t>
            </a:r>
          </a:p>
          <a:p>
            <a:pPr marL="0" indent="0" algn="ctr">
              <a:buNone/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Could you use multiplication to help you chec</a:t>
            </a: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 your answers?</a:t>
            </a:r>
            <a:endParaRPr lang="en-GB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2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8D269-A918-4FBA-82F5-EA571ECA5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C0AB11B-6309-4AAF-9691-D4D0CF38AE2A}"/>
              </a:ext>
            </a:extLst>
          </p:cNvPr>
          <p:cNvSpPr txBox="1"/>
          <p:nvPr/>
        </p:nvSpPr>
        <p:spPr>
          <a:xfrm>
            <a:off x="7649963" y="22930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groups of 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C86A317-F516-4F04-93D4-2C0BF65B2C2F}"/>
              </a:ext>
            </a:extLst>
          </p:cNvPr>
          <p:cNvSpPr/>
          <p:nvPr/>
        </p:nvSpPr>
        <p:spPr>
          <a:xfrm>
            <a:off x="2619969" y="1618904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6A5E83B-D516-48A5-BCE2-E60622CAEA87}"/>
              </a:ext>
            </a:extLst>
          </p:cNvPr>
          <p:cNvSpPr/>
          <p:nvPr/>
        </p:nvSpPr>
        <p:spPr>
          <a:xfrm>
            <a:off x="2619969" y="2903828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6F52772-DE74-4C8C-A9EA-4A5911A37665}"/>
              </a:ext>
            </a:extLst>
          </p:cNvPr>
          <p:cNvSpPr/>
          <p:nvPr/>
        </p:nvSpPr>
        <p:spPr>
          <a:xfrm>
            <a:off x="2619969" y="4218251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4F660-06CC-4EB4-8B96-13BFF7409792}"/>
              </a:ext>
            </a:extLst>
          </p:cNvPr>
          <p:cNvSpPr txBox="1"/>
          <p:nvPr/>
        </p:nvSpPr>
        <p:spPr>
          <a:xfrm>
            <a:off x="343155" y="229306"/>
            <a:ext cx="7306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can you make?</a:t>
            </a:r>
          </a:p>
        </p:txBody>
      </p:sp>
    </p:spTree>
    <p:extLst>
      <p:ext uri="{BB962C8B-B14F-4D97-AF65-F5344CB8AC3E}">
        <p14:creationId xmlns:p14="http://schemas.microsoft.com/office/powerpoint/2010/main" val="319661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65978-B6E6-4D4A-B122-2FDE25719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9C59B4-62C8-483A-93B8-61B2295FCE86}"/>
              </a:ext>
            </a:extLst>
          </p:cNvPr>
          <p:cNvSpPr txBox="1"/>
          <p:nvPr/>
        </p:nvSpPr>
        <p:spPr>
          <a:xfrm>
            <a:off x="7649963" y="22930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groups of 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7F9B793-3EAE-45AA-B613-22A49D67F2E8}"/>
              </a:ext>
            </a:extLst>
          </p:cNvPr>
          <p:cNvSpPr/>
          <p:nvPr/>
        </p:nvSpPr>
        <p:spPr>
          <a:xfrm>
            <a:off x="2591981" y="1819189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19E25A-563E-4D45-B964-28050A658C1D}"/>
              </a:ext>
            </a:extLst>
          </p:cNvPr>
          <p:cNvSpPr/>
          <p:nvPr/>
        </p:nvSpPr>
        <p:spPr>
          <a:xfrm>
            <a:off x="2591981" y="3429000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9AA53E-54FF-4255-86B1-C59F9993E828}"/>
              </a:ext>
            </a:extLst>
          </p:cNvPr>
          <p:cNvSpPr txBox="1"/>
          <p:nvPr/>
        </p:nvSpPr>
        <p:spPr>
          <a:xfrm>
            <a:off x="343155" y="229306"/>
            <a:ext cx="7306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can you make?</a:t>
            </a:r>
          </a:p>
        </p:txBody>
      </p:sp>
    </p:spTree>
    <p:extLst>
      <p:ext uri="{BB962C8B-B14F-4D97-AF65-F5344CB8AC3E}">
        <p14:creationId xmlns:p14="http://schemas.microsoft.com/office/powerpoint/2010/main" val="27471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F5523-1310-49D7-9A09-283658560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BD7514B-3C58-4FBE-9BE8-1F4F7AE61891}"/>
              </a:ext>
            </a:extLst>
          </p:cNvPr>
          <p:cNvSpPr/>
          <p:nvPr/>
        </p:nvSpPr>
        <p:spPr>
          <a:xfrm>
            <a:off x="2614546" y="920897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2916494-F282-4DB9-8E9D-E82F4C0FC782}"/>
              </a:ext>
            </a:extLst>
          </p:cNvPr>
          <p:cNvSpPr/>
          <p:nvPr/>
        </p:nvSpPr>
        <p:spPr>
          <a:xfrm>
            <a:off x="2614546" y="2057773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BA65B10-A5E9-4860-BCB4-2A136BF35F5A}"/>
              </a:ext>
            </a:extLst>
          </p:cNvPr>
          <p:cNvSpPr/>
          <p:nvPr/>
        </p:nvSpPr>
        <p:spPr>
          <a:xfrm>
            <a:off x="2614546" y="3194649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10ABFD9-101A-420B-BE30-2FC272A44994}"/>
              </a:ext>
            </a:extLst>
          </p:cNvPr>
          <p:cNvSpPr/>
          <p:nvPr/>
        </p:nvSpPr>
        <p:spPr>
          <a:xfrm>
            <a:off x="2614546" y="4331525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E11060B-59B0-4344-9E98-A42EA0049096}"/>
              </a:ext>
            </a:extLst>
          </p:cNvPr>
          <p:cNvSpPr/>
          <p:nvPr/>
        </p:nvSpPr>
        <p:spPr>
          <a:xfrm>
            <a:off x="2614546" y="5467179"/>
            <a:ext cx="6671387" cy="10752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4D27B50-8B36-4FA1-8171-0F1BEA56E766}"/>
              </a:ext>
            </a:extLst>
          </p:cNvPr>
          <p:cNvSpPr txBox="1"/>
          <p:nvPr/>
        </p:nvSpPr>
        <p:spPr>
          <a:xfrm>
            <a:off x="7649963" y="229306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groups of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32166-D092-427B-B1DB-2BEE5181E05C}"/>
              </a:ext>
            </a:extLst>
          </p:cNvPr>
          <p:cNvSpPr txBox="1"/>
          <p:nvPr/>
        </p:nvSpPr>
        <p:spPr>
          <a:xfrm>
            <a:off x="343155" y="229306"/>
            <a:ext cx="7306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groups of 5 can you make?</a:t>
            </a:r>
          </a:p>
        </p:txBody>
      </p:sp>
    </p:spTree>
    <p:extLst>
      <p:ext uri="{BB962C8B-B14F-4D97-AF65-F5344CB8AC3E}">
        <p14:creationId xmlns:p14="http://schemas.microsoft.com/office/powerpoint/2010/main" val="112459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EED31-35BD-4A77-97C2-D5BE15306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23DCE6A-2DE2-40E1-9C50-9A22988DDF4B}"/>
              </a:ext>
            </a:extLst>
          </p:cNvPr>
          <p:cNvSpPr txBox="1"/>
          <p:nvPr/>
        </p:nvSpPr>
        <p:spPr>
          <a:xfrm>
            <a:off x="270452" y="214144"/>
            <a:ext cx="632737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30 cubes will make 7 towers of 5.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</a:t>
            </a: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54323F-F97D-4FC7-BF22-3F3B7E9CDC38}"/>
              </a:ext>
            </a:extLst>
          </p:cNvPr>
          <p:cNvSpPr/>
          <p:nvPr/>
        </p:nvSpPr>
        <p:spPr>
          <a:xfrm>
            <a:off x="270452" y="4895551"/>
            <a:ext cx="891462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30 cubes will make 6 towers of 5 as 30 ÷ 5 = 6 (not 7).</a:t>
            </a:r>
          </a:p>
        </p:txBody>
      </p:sp>
    </p:spTree>
    <p:extLst>
      <p:ext uri="{BB962C8B-B14F-4D97-AF65-F5344CB8AC3E}">
        <p14:creationId xmlns:p14="http://schemas.microsoft.com/office/powerpoint/2010/main" val="26703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A9934-E2BB-4FD6-AAD2-DA501E933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FDD3F68-FD71-48B1-8534-2BEE5A6C16F3}"/>
              </a:ext>
            </a:extLst>
          </p:cNvPr>
          <p:cNvSpPr/>
          <p:nvPr/>
        </p:nvSpPr>
        <p:spPr>
          <a:xfrm>
            <a:off x="270452" y="5812051"/>
            <a:ext cx="3546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9, 10 or 11 towers.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FC6FA-A890-4D99-B49D-833A07A05BFC}"/>
              </a:ext>
            </a:extLst>
          </p:cNvPr>
          <p:cNvSpPr txBox="1"/>
          <p:nvPr/>
        </p:nvSpPr>
        <p:spPr>
          <a:xfrm>
            <a:off x="270452" y="214144"/>
            <a:ext cx="10052752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 built a number of towers that are 5 cubes high.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towers could Dom have built?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List all possible answers.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E94AC88-BE59-4FA0-8343-78FD849938F4}"/>
              </a:ext>
            </a:extLst>
          </p:cNvPr>
          <p:cNvSpPr/>
          <p:nvPr/>
        </p:nvSpPr>
        <p:spPr>
          <a:xfrm>
            <a:off x="4392400" y="1945433"/>
            <a:ext cx="6435148" cy="1483567"/>
          </a:xfrm>
          <a:prstGeom prst="wedgeRoundRectCallout">
            <a:avLst>
              <a:gd name="adj1" fmla="val -62253"/>
              <a:gd name="adj2" fmla="val 182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amount of cubes I started with was between 40 and 60.</a:t>
            </a:r>
          </a:p>
        </p:txBody>
      </p:sp>
    </p:spTree>
    <p:extLst>
      <p:ext uri="{BB962C8B-B14F-4D97-AF65-F5344CB8AC3E}">
        <p14:creationId xmlns:p14="http://schemas.microsoft.com/office/powerpoint/2010/main" val="3880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8.1|6.1|1.7|6.1|2.8|6.3|6.6|4.7|0.9|2.1|2.7|4.8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9|11.5|6.6|2|20.8|6.1|17.3|1.1|3.5|11.3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7|15.2|1.4|0.9|0.7|1|3.7|9.1|10.1|4.4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6.4|11.6|0.9|0.8|14.6|8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918F3B-680A-4D54-A3A1-ABB2464041AC}"/>
</file>

<file path=customXml/itemProps2.xml><?xml version="1.0" encoding="utf-8"?>
<ds:datastoreItem xmlns:ds="http://schemas.openxmlformats.org/officeDocument/2006/customXml" ds:itemID="{DFAF6F01-51D6-4204-8EF4-8E88BEF746A8}"/>
</file>

<file path=customXml/itemProps3.xml><?xml version="1.0" encoding="utf-8"?>
<ds:datastoreItem xmlns:ds="http://schemas.openxmlformats.org/officeDocument/2006/customXml" ds:itemID="{5CB40C98-82A8-4088-A3E9-E6EB0E21E5F9}"/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1767</Words>
  <Application>Microsoft Office PowerPoint</Application>
  <PresentationFormat>Widescreen</PresentationFormat>
  <Paragraphs>684</Paragraphs>
  <Slides>41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Yu Gothic UI</vt:lpstr>
      <vt:lpstr>Arial</vt:lpstr>
      <vt:lpstr>Calibri</vt:lpstr>
      <vt:lpstr>Calibri Light</vt:lpstr>
      <vt:lpstr>Cambria Math</vt:lpstr>
      <vt:lpstr>Century Gothic</vt:lpstr>
      <vt:lpstr>Comic Sans MS</vt:lpstr>
      <vt:lpstr>KG Primary Penmanship</vt:lpstr>
      <vt:lpstr>Office Theme</vt:lpstr>
      <vt:lpstr>PowerPoint Presentation</vt:lpstr>
      <vt:lpstr>Starter:</vt:lpstr>
      <vt:lpstr>What is division?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11</cp:revision>
  <dcterms:created xsi:type="dcterms:W3CDTF">2021-11-14T08:27:55Z</dcterms:created>
  <dcterms:modified xsi:type="dcterms:W3CDTF">2022-01-26T13:28:12Z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