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414" r:id="rId6"/>
    <p:sldId id="412" r:id="rId7"/>
    <p:sldId id="420" r:id="rId8"/>
    <p:sldId id="441" r:id="rId9"/>
    <p:sldId id="430" r:id="rId10"/>
    <p:sldId id="443" r:id="rId11"/>
    <p:sldId id="431" r:id="rId12"/>
    <p:sldId id="444" r:id="rId13"/>
    <p:sldId id="432" r:id="rId14"/>
    <p:sldId id="411" r:id="rId15"/>
    <p:sldId id="413" r:id="rId16"/>
    <p:sldId id="4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 to complete the prior learning sheet first. Then, with a laptop or </a:t>
            </a:r>
            <a:r>
              <a:rPr lang="en-US" dirty="0" err="1"/>
              <a:t>ipad</a:t>
            </a:r>
            <a:r>
              <a:rPr lang="en-US" dirty="0"/>
              <a:t> 1 between 2, who can get the most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in mixed ability 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moving across in place value language rather than just add a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Spot the mistake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9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N_7RCodw1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5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50137" y="4495458"/>
            <a:ext cx="5712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  <a:latin typeface="Comic Sans MS" panose="030F0702030302020204" pitchFamily="66" charset="0"/>
              </a:rPr>
              <a:t>									 10</a:t>
            </a:r>
            <a:endParaRPr lang="en-GB" sz="6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584357" y="4495458"/>
            <a:ext cx="571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  <a:latin typeface="Comic Sans MS" panose="030F0702030302020204" pitchFamily="66" charset="0"/>
              </a:rPr>
              <a:t>2</a:t>
            </a:r>
            <a:endParaRPr lang="en-GB" sz="6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849745" y="449545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+</m:t>
                    </m:r>
                  </m:oMath>
                </a14:m>
                <a:r>
                  <a:rPr lang="en-GB" sz="5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    8    </a:t>
                </a:r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60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45" y="4495458"/>
                <a:ext cx="5712722" cy="923330"/>
              </a:xfrm>
              <a:prstGeom prst="rect">
                <a:avLst/>
              </a:prstGeom>
              <a:blipFill>
                <a:blip r:embed="rId4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50137" y="5224418"/>
            <a:ext cx="5712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  <a:latin typeface="Comic Sans MS" panose="030F0702030302020204" pitchFamily="66" charset="0"/>
              </a:rPr>
              <a:t>						</a:t>
            </a:r>
            <a:r>
              <a:rPr lang="en-GB" sz="5400" dirty="0">
                <a:latin typeface="Comic Sans MS" panose="030F0702030302020204" pitchFamily="66" charset="0"/>
              </a:rPr>
              <a:t>			 100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584357" y="5224418"/>
            <a:ext cx="571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20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849745" y="522441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  80  </a:t>
                </a:r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6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45" y="5224418"/>
                <a:ext cx="5712722" cy="923330"/>
              </a:xfrm>
              <a:prstGeom prst="rect">
                <a:avLst/>
              </a:prstGeom>
              <a:blipFill>
                <a:blip r:embed="rId5"/>
                <a:stretch>
                  <a:fillRect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86308" y="3183393"/>
            <a:ext cx="1322600" cy="1227372"/>
            <a:chOff x="1062308" y="3183393"/>
            <a:chExt cx="1322600" cy="122737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08" y="3183393"/>
              <a:ext cx="1322600" cy="61368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08" y="3797079"/>
              <a:ext cx="1322600" cy="61368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893920" y="3183393"/>
            <a:ext cx="5245434" cy="1227372"/>
            <a:chOff x="2369920" y="3183393"/>
            <a:chExt cx="5245434" cy="122737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920" y="3183393"/>
              <a:ext cx="1322600" cy="61368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32" y="3183393"/>
              <a:ext cx="1322600" cy="61368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44" y="3183393"/>
              <a:ext cx="1322600" cy="61368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754" y="3183393"/>
              <a:ext cx="1322600" cy="61368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920" y="3797079"/>
              <a:ext cx="1322600" cy="61368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32" y="3797079"/>
              <a:ext cx="1322600" cy="61368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44" y="3797079"/>
              <a:ext cx="1322600" cy="613686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754" y="3797079"/>
              <a:ext cx="1322600" cy="61368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561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05261 -0.3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4566 -0.3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64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72128" y="3333125"/>
            <a:ext cx="5282935" cy="786550"/>
            <a:chOff x="2648127" y="3333125"/>
            <a:chExt cx="5282935" cy="78655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127" y="3333125"/>
              <a:ext cx="806412" cy="7865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14" y="3333125"/>
              <a:ext cx="806412" cy="78655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301" y="3333125"/>
              <a:ext cx="806412" cy="78655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88" y="3333125"/>
              <a:ext cx="806412" cy="78655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475" y="3333125"/>
              <a:ext cx="806412" cy="78655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562" y="3333125"/>
              <a:ext cx="806412" cy="78655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650" y="3333125"/>
              <a:ext cx="806412" cy="78655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933866" y="3333125"/>
            <a:ext cx="2298586" cy="786550"/>
            <a:chOff x="409866" y="3333125"/>
            <a:chExt cx="2298586" cy="78655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53" y="3333125"/>
              <a:ext cx="806412" cy="78655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040" y="3333125"/>
              <a:ext cx="806412" cy="78655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66" y="3333125"/>
              <a:ext cx="806412" cy="7865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3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156476" y="2457450"/>
            <a:ext cx="746087" cy="876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2" y="3275872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100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2" y="3275872"/>
                <a:ext cx="7397661" cy="769441"/>
              </a:xfrm>
              <a:prstGeom prst="rect">
                <a:avLst/>
              </a:prstGeom>
              <a:blipFill>
                <a:blip r:embed="rId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63" y="377061"/>
            <a:ext cx="1663279" cy="116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2618 -0.3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5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2222E-6 2.96296E-6 L -0.10243 0.17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" grpId="0" animBg="1"/>
      <p:bldP spid="7" grpId="1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0" y="3354073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tens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54073"/>
                <a:ext cx="7397661" cy="769441"/>
              </a:xfrm>
              <a:prstGeom prst="rect">
                <a:avLst/>
              </a:prstGeom>
              <a:blipFill>
                <a:blip r:embed="rId4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3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3354073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354073"/>
                <a:ext cx="7397661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3" y="4256616"/>
            <a:ext cx="1917700" cy="1342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4256617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11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4256617"/>
                <a:ext cx="7397661" cy="769441"/>
              </a:xfrm>
              <a:prstGeom prst="rect">
                <a:avLst/>
              </a:prstGeom>
              <a:blipFill>
                <a:blip r:embed="rId8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ross 2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9050223" y="3382511"/>
            <a:ext cx="809675" cy="797056"/>
          </a:xfrm>
          <a:prstGeom prst="plus">
            <a:avLst>
              <a:gd name="adj" fmla="val 3891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8" grpId="1"/>
      <p:bldP spid="20" grpId="0"/>
      <p:bldP spid="20" grpId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90144" y="57996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3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776926" y="57996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4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063710" y="57996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7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56443" y="134940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77482" y="579967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482" y="579967"/>
                <a:ext cx="73449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64264" y="579967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64" y="579967"/>
                <a:ext cx="73449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331349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3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625311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4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19273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7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3119253" y="1349408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253" y="1349408"/>
                <a:ext cx="73449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413215" y="1349408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15" y="1349408"/>
                <a:ext cx="73449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43225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243197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38" y="579966"/>
            <a:ext cx="1917700" cy="13423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33" y="3828988"/>
            <a:ext cx="806412" cy="7865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59" y="3828988"/>
            <a:ext cx="806412" cy="7865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25" y="3828988"/>
            <a:ext cx="806412" cy="7865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02" y="3828988"/>
            <a:ext cx="806412" cy="7865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28" y="3828988"/>
            <a:ext cx="806412" cy="7865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94" y="3828988"/>
            <a:ext cx="806412" cy="7865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3828988"/>
            <a:ext cx="806412" cy="78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0.0331 -0.04774 0.05995 -0.10572 0.05995 C -0.17413 0.05995 -0.19895 0.03009 -0.2092 0.01203 L -0.21996 -0.01204 C -0.23072 -0.0301 -0.25694 -0.05996 -0.3342 -0.05996 C -0.38368 -0.05996 -0.43975 -0.0331 -0.43975 2.59259E-6 C -0.43975 0.0331 -0.38368 0.05995 -0.3342 0.05995 C -0.25694 0.05995 -0.23072 0.03009 -0.21996 0.01203 L -0.2092 -0.01204 C -0.19895 -0.0301 -0.17413 -0.05996 -0.10572 -0.05996 C -0.04774 -0.05996 -4.72222E-6 -0.0331 -4.72222E-6 2.59259E-6 Z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2.22222E-6 L 0.13195 0.16828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84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2.22222E-6 L -0.10226 0.1847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92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573 0.00139 L -0.00764 0.1682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0.16828 L -2.5E-6 9.97466E-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0.18472 L -3.33333E-6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16828 L 3.88889E-6 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35" grpId="0"/>
      <p:bldP spid="36" grpId="0"/>
      <p:bldP spid="36" grpId="1"/>
      <p:bldP spid="36" grpId="2"/>
      <p:bldP spid="37" grpId="0"/>
      <p:bldP spid="37" grpId="1"/>
      <p:bldP spid="37" grpId="2"/>
      <p:bldP spid="43" grpId="0"/>
      <p:bldP spid="44" grpId="0"/>
      <p:bldP spid="49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1431558"/>
            <a:ext cx="5546034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Completely independently, complete the Developing sheet for bonds to 100. Ask a friend to read the questions to you if you are stuck.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Try to work as independently as possible so that your teacher can see how much you know.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6300D-285C-490A-8302-E482A0EF4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6" t="13920" r="32583" b="5324"/>
          <a:stretch/>
        </p:blipFill>
        <p:spPr>
          <a:xfrm>
            <a:off x="919789" y="1690688"/>
            <a:ext cx="3883324" cy="48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 MA and 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9" y="1431558"/>
            <a:ext cx="6138341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Completely the classroom secrets sheet with a partner. Some of the questions include problem solving. Remember – if a question says to explain why, you need to write your answer in your book in a full sentence.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EXT – RPS questions.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AFDCD-F9AF-4340-9E75-B3F08E257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22" t="14505" r="36538" b="17217"/>
          <a:stretch/>
        </p:blipFill>
        <p:spPr>
          <a:xfrm>
            <a:off x="673240" y="1810342"/>
            <a:ext cx="3406391" cy="46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3 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9" y="1431558"/>
            <a:ext cx="6138341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sheet by exchanging. Remember to cross out a 10 when you are exchanging and replace it with ten 1s in the right column.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Q4 and Q5, draw the whole number that you start with first.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45F5-8F30-4DE9-B988-949B9E464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22614" r="35190" b="6812"/>
          <a:stretch/>
        </p:blipFill>
        <p:spPr>
          <a:xfrm>
            <a:off x="675861" y="1431558"/>
            <a:ext cx="3607905" cy="48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work out questions using number bonds to 100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number bonds to 10.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use number facts up to 10 fluently and use related facts up to 100.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problem solve.</a:t>
            </a:r>
          </a:p>
          <a:p>
            <a:pPr>
              <a:buFontTx/>
              <a:buChar char="-"/>
            </a:pP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subtract a 1-digit number from 2-digits (crossing 10).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accurately make 2-digit numbers, showing their place value.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exchange place value to work out subtraction questions.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different methods to work out my answer.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YR2 Starter : 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Hit the Button - Quick fire </a:t>
            </a:r>
            <a:r>
              <a:rPr lang="en-US" sz="2400" dirty="0" err="1">
                <a:latin typeface="Comic Sans MS" panose="030F0702030302020204" pitchFamily="66" charset="0"/>
                <a:hlinkClick r:id="rId3"/>
              </a:rPr>
              <a:t>maths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 practise for 6-11 year </a:t>
            </a:r>
            <a:r>
              <a:rPr lang="en-US" sz="2400" dirty="0" err="1">
                <a:latin typeface="Comic Sans MS" panose="030F0702030302020204" pitchFamily="66" charset="0"/>
                <a:hlinkClick r:id="rId3"/>
              </a:rPr>
              <a:t>olds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 (topmarks.co.uk)</a:t>
            </a:r>
            <a:r>
              <a:rPr lang="en-US" sz="24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7F4B6-F70D-41A8-A9B0-686991923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7" r="11699"/>
          <a:stretch/>
        </p:blipFill>
        <p:spPr>
          <a:xfrm>
            <a:off x="4728566" y="1690688"/>
            <a:ext cx="7086600" cy="50018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99B931-F965-4912-AEAE-EC49620383B9}"/>
              </a:ext>
            </a:extLst>
          </p:cNvPr>
          <p:cNvSpPr/>
          <p:nvPr/>
        </p:nvSpPr>
        <p:spPr>
          <a:xfrm>
            <a:off x="4837895" y="3175552"/>
            <a:ext cx="2932044" cy="506896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D60C2-6E10-42F4-8786-9EB0E19CC5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9" t="15217" r="27935" b="8696"/>
          <a:stretch/>
        </p:blipFill>
        <p:spPr>
          <a:xfrm>
            <a:off x="303945" y="1615108"/>
            <a:ext cx="4226109" cy="39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3843-1E96-4AF1-89CC-71CDD01E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Subtraction With Regrouping Tutorial - YouTube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1487C-863C-4478-B4D4-474B805B5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3" t="17681" r="46195" b="21015"/>
          <a:stretch/>
        </p:blipFill>
        <p:spPr>
          <a:xfrm>
            <a:off x="3170583" y="1987825"/>
            <a:ext cx="4870173" cy="46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7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86" y="26189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791" y="1351752"/>
            <a:ext cx="7064319" cy="524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Using dienes and number lines, we are going to work through these questions practically. For every question, I want you to show me three different ways of working it out.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Physically using dienes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Using a number line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On a place value chart</a:t>
            </a:r>
          </a:p>
          <a:p>
            <a:pPr marL="514350" indent="-514350">
              <a:buAutoNum type="arabicPeriod"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Then, take a picture using an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</a:rPr>
              <a:t>ipad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D4B8B89-5D7E-470B-9EF0-EBB55883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86" y="1503158"/>
            <a:ext cx="2847975" cy="5242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 through the questions using the resources. Be sure to show your working out and take a picture.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23 – 7 =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 – 4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58 – 9 =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 – 8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60 – 2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94 – 6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 – 5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80 – 3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25 – 6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 – 4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 – 1 =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</a:t>
                </a: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514350" indent="-514350">
                  <a:buAutoNum type="arabicParenR" startAt="2"/>
                </a:pPr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</a:p>
              <a:p>
                <a:pPr marL="514350" indent="-514350">
                  <a:buAutoNum type="arabicParenR" startAt="2"/>
                </a:pPr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3)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4) 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blipFill>
                <a:blip r:embed="rId3"/>
                <a:stretch>
                  <a:fillRect l="-3522" t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319550" y="1276575"/>
            <a:ext cx="349135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417127" y="2220737"/>
            <a:ext cx="554182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119831" y="3236068"/>
            <a:ext cx="349135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319549" y="4213739"/>
            <a:ext cx="590204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</a:t>
                </a: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514350" indent="-514350">
                  <a:buAutoNum type="arabicParenR" startAt="2"/>
                </a:pPr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40</a:t>
                </a:r>
              </a:p>
              <a:p>
                <a:pPr marL="514350" indent="-514350">
                  <a:buAutoNum type="arabicParenR" startAt="2"/>
                </a:pPr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3)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4) 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40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blipFill>
                <a:blip r:embed="rId3"/>
                <a:stretch>
                  <a:fillRect l="-3522" t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31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031112" y="449545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solidFill>
                      <a:schemeClr val="bg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GB" sz="5400" dirty="0">
                    <a:latin typeface="Comic Sans MS" panose="030F0702030302020204" pitchFamily="66" charset="0"/>
                  </a:rPr>
                  <a:t>10</a:t>
                </a:r>
                <a:endParaRPr lang="en-GB" sz="6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12" y="4495458"/>
                <a:ext cx="5712722" cy="923330"/>
              </a:xfrm>
              <a:prstGeom prst="rect">
                <a:avLst/>
              </a:prstGeom>
              <a:blipFill>
                <a:blip r:embed="rId3"/>
                <a:stretch>
                  <a:fillRect t="-19079" b="-3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765332" y="4495458"/>
            <a:ext cx="571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030720" y="449545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         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  8    </a:t>
                </a:r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720" y="4495458"/>
                <a:ext cx="5712722" cy="923330"/>
              </a:xfrm>
              <a:prstGeom prst="rect">
                <a:avLst/>
              </a:prstGeom>
              <a:blipFill>
                <a:blip r:embed="rId4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474908" y="2043200"/>
            <a:ext cx="1259539" cy="3818587"/>
            <a:chOff x="950907" y="2043199"/>
            <a:chExt cx="1259539" cy="3818587"/>
          </a:xfrm>
        </p:grpSpPr>
        <p:grpSp>
          <p:nvGrpSpPr>
            <p:cNvPr id="10" name="Group 9"/>
            <p:cNvGrpSpPr/>
            <p:nvPr/>
          </p:nvGrpSpPr>
          <p:grpSpPr>
            <a:xfrm>
              <a:off x="952268" y="2043199"/>
              <a:ext cx="1258178" cy="2020772"/>
              <a:chOff x="1251066" y="207039"/>
              <a:chExt cx="1796935" cy="28860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50907" y="3841014"/>
              <a:ext cx="1258178" cy="2020772"/>
              <a:chOff x="1251066" y="207039"/>
              <a:chExt cx="1796935" cy="288607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52609" y="2043200"/>
            <a:ext cx="4202577" cy="3818587"/>
            <a:chOff x="1928608" y="2043199"/>
            <a:chExt cx="4202577" cy="3818587"/>
          </a:xfrm>
        </p:grpSpPr>
        <p:grpSp>
          <p:nvGrpSpPr>
            <p:cNvPr id="32" name="Group 31"/>
            <p:cNvGrpSpPr/>
            <p:nvPr/>
          </p:nvGrpSpPr>
          <p:grpSpPr>
            <a:xfrm>
              <a:off x="1929969" y="2043199"/>
              <a:ext cx="1258178" cy="2020772"/>
              <a:chOff x="1251066" y="207039"/>
              <a:chExt cx="1796935" cy="288607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909236" y="2043199"/>
              <a:ext cx="1258178" cy="2020772"/>
              <a:chOff x="1251066" y="207039"/>
              <a:chExt cx="1796935" cy="288607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886937" y="2043199"/>
              <a:ext cx="1258178" cy="2020772"/>
              <a:chOff x="1251066" y="207039"/>
              <a:chExt cx="1796935" cy="288607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928608" y="3841014"/>
              <a:ext cx="1258178" cy="2020772"/>
              <a:chOff x="1251066" y="207039"/>
              <a:chExt cx="1796935" cy="288607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907875" y="3841014"/>
              <a:ext cx="1258178" cy="2020772"/>
              <a:chOff x="1251066" y="207039"/>
              <a:chExt cx="1796935" cy="288607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885576" y="3841014"/>
              <a:ext cx="1258178" cy="2020772"/>
              <a:chOff x="1251066" y="207039"/>
              <a:chExt cx="1796935" cy="2886075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873007" y="2043199"/>
              <a:ext cx="1258178" cy="2020772"/>
              <a:chOff x="1251066" y="207039"/>
              <a:chExt cx="1796935" cy="288607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871646" y="3841014"/>
              <a:ext cx="1258178" cy="2020772"/>
              <a:chOff x="1251066" y="207039"/>
              <a:chExt cx="1796935" cy="2886075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54" y="3053586"/>
            <a:ext cx="1663279" cy="116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2326 -0.19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8334 -0.192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96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48732 -0.248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9|8.3|1.9|2.2|3|1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5|10.2|6.6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|5.1|12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6|23.7|2.5|9.8|7.2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99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work out questions using number bonds to 100</vt:lpstr>
      <vt:lpstr>YR3 LO: To subtract a 1-digit number from 2-digits (crossing 10). </vt:lpstr>
      <vt:lpstr>YR2 Starter : Hit the Button - Quick fire maths practise for 6-11 year olds (topmarks.co.uk)  </vt:lpstr>
      <vt:lpstr>Subtraction With Regrouping Tutorial - YouTube</vt:lpstr>
      <vt:lpstr>Year 3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 LA</vt:lpstr>
      <vt:lpstr>Year 2 activity MA and HA</vt:lpstr>
      <vt:lpstr>Year 3 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137</cp:revision>
  <dcterms:created xsi:type="dcterms:W3CDTF">2021-10-02T21:33:39Z</dcterms:created>
  <dcterms:modified xsi:type="dcterms:W3CDTF">2021-10-10T14:55:24Z</dcterms:modified>
</cp:coreProperties>
</file>