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Masters/slideMaster1.xml" ContentType="application/vnd.openxmlformats-officedocument.presentationml.slideMaster+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9.xml" ContentType="application/vnd.openxmlformats-officedocument.presentationml.notesSlide+xml"/>
  <Override PartName="/ppt/notesSlides/notesSlide16.xml" ContentType="application/vnd.openxmlformats-officedocument.presentationml.notesSlide+xml"/>
  <Override PartName="/ppt/notesSlides/notesSlide15.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Masters/notesMaster1.xml" ContentType="application/vnd.openxmlformats-officedocument.presentationml.notesMaster+xml"/>
  <Override PartName="/ppt/theme/theme1.xml" ContentType="application/vnd.openxmlformats-officedocument.theme+xml"/>
  <Override PartName="/ppt/theme/theme2.xml" ContentType="application/vnd.openxmlformats-officedocument.theme+xml"/>
  <Override PartName="/ppt/presProps.xml" ContentType="application/vnd.openxmlformats-officedocument.presentationml.presProps+xml"/>
  <Override PartName="/ppt/viewProps.xml" ContentType="application/vnd.openxmlformats-officedocument.presentationml.viewProps+xml"/>
  <Override PartName="/ppt/tableStyles.xml" ContentType="application/vnd.openxmlformats-officedocument.presentationml.tableStyles+xml"/>
  <Override PartName="/docProps/app.xml" ContentType="application/vnd.openxmlformats-officedocument.extended-properties+xml"/>
  <Override PartName="/docProps/core.xml" ContentType="application/vnd.openxmlformats-package.core-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2"/>
  </p:notesMasterIdLst>
  <p:sldIdLst>
    <p:sldId id="257" r:id="rId2"/>
    <p:sldId id="461" r:id="rId3"/>
    <p:sldId id="259" r:id="rId4"/>
    <p:sldId id="465" r:id="rId5"/>
    <p:sldId id="455" r:id="rId6"/>
    <p:sldId id="466" r:id="rId7"/>
    <p:sldId id="467" r:id="rId8"/>
    <p:sldId id="468" r:id="rId9"/>
    <p:sldId id="458" r:id="rId10"/>
    <p:sldId id="469" r:id="rId11"/>
    <p:sldId id="470" r:id="rId12"/>
    <p:sldId id="471" r:id="rId13"/>
    <p:sldId id="456" r:id="rId14"/>
    <p:sldId id="457" r:id="rId15"/>
    <p:sldId id="462" r:id="rId16"/>
    <p:sldId id="433" r:id="rId17"/>
    <p:sldId id="434" r:id="rId18"/>
    <p:sldId id="260" r:id="rId19"/>
    <p:sldId id="263" r:id="rId20"/>
    <p:sldId id="266" r:id="rId21"/>
    <p:sldId id="267" r:id="rId22"/>
    <p:sldId id="360" r:id="rId23"/>
    <p:sldId id="365" r:id="rId24"/>
    <p:sldId id="362" r:id="rId25"/>
    <p:sldId id="366" r:id="rId26"/>
    <p:sldId id="377" r:id="rId27"/>
    <p:sldId id="378" r:id="rId28"/>
    <p:sldId id="268" r:id="rId29"/>
    <p:sldId id="463" r:id="rId30"/>
    <p:sldId id="464" r:id="rId3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632" autoAdjust="0"/>
    <p:restoredTop sz="69944" autoAdjust="0"/>
  </p:normalViewPr>
  <p:slideViewPr>
    <p:cSldViewPr snapToGrid="0">
      <p:cViewPr varScale="1">
        <p:scale>
          <a:sx n="49" d="100"/>
          <a:sy n="49" d="100"/>
        </p:scale>
        <p:origin x="1554" y="3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customXml" Target="../customXml/item3.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38" Type="http://schemas.openxmlformats.org/officeDocument/2006/relationships/customXml" Target="../customXml/item2.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notesMaster" Target="notesMasters/notesMaster1.xml"/><Relationship Id="rId37" Type="http://schemas.openxmlformats.org/officeDocument/2006/relationships/customXml" Target="../customXml/item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 Id="rId8" Type="http://schemas.openxmlformats.org/officeDocument/2006/relationships/slide" Target="slides/slide7.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4FE5C0E-850C-4E27-8BD8-4FD495BF2CC8}" type="datetimeFigureOut">
              <a:rPr lang="en-GB" smtClean="0"/>
              <a:t>22/01/2022</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411A5DB-DEAB-41A8-ADBB-43634D7EC9BD}" type="slidenum">
              <a:rPr lang="en-GB" smtClean="0"/>
              <a:t>‹#›</a:t>
            </a:fld>
            <a:endParaRPr lang="en-GB"/>
          </a:p>
        </p:txBody>
      </p:sp>
    </p:spTree>
    <p:extLst>
      <p:ext uri="{BB962C8B-B14F-4D97-AF65-F5344CB8AC3E}">
        <p14:creationId xmlns:p14="http://schemas.microsoft.com/office/powerpoint/2010/main" val="351923059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411A5DB-DEAB-41A8-ADBB-43634D7EC9BD}" type="slidenum">
              <a:rPr lang="en-GB" smtClean="0"/>
              <a:t>2</a:t>
            </a:fld>
            <a:endParaRPr lang="en-GB"/>
          </a:p>
        </p:txBody>
      </p:sp>
    </p:spTree>
    <p:extLst>
      <p:ext uri="{BB962C8B-B14F-4D97-AF65-F5344CB8AC3E}">
        <p14:creationId xmlns:p14="http://schemas.microsoft.com/office/powerpoint/2010/main" val="42535958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E1FB0004-C0C3-417A-B892-C0421AE8029A}" type="slidenum">
              <a:rPr lang="en-GB" smtClean="0"/>
              <a:t>11</a:t>
            </a:fld>
            <a:endParaRPr lang="en-GB" dirty="0"/>
          </a:p>
        </p:txBody>
      </p:sp>
    </p:spTree>
    <p:extLst>
      <p:ext uri="{BB962C8B-B14F-4D97-AF65-F5344CB8AC3E}">
        <p14:creationId xmlns:p14="http://schemas.microsoft.com/office/powerpoint/2010/main" val="329406218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E1FB0004-C0C3-417A-B892-C0421AE8029A}" type="slidenum">
              <a:rPr lang="en-GB" smtClean="0"/>
              <a:t>12</a:t>
            </a:fld>
            <a:endParaRPr lang="en-GB" dirty="0"/>
          </a:p>
        </p:txBody>
      </p:sp>
    </p:spTree>
    <p:extLst>
      <p:ext uri="{BB962C8B-B14F-4D97-AF65-F5344CB8AC3E}">
        <p14:creationId xmlns:p14="http://schemas.microsoft.com/office/powerpoint/2010/main" val="281586268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E1FB0004-C0C3-417A-B892-C0421AE8029A}" type="slidenum">
              <a:rPr lang="en-GB" smtClean="0"/>
              <a:t>13</a:t>
            </a:fld>
            <a:endParaRPr lang="en-GB" dirty="0"/>
          </a:p>
        </p:txBody>
      </p:sp>
    </p:spTree>
    <p:extLst>
      <p:ext uri="{BB962C8B-B14F-4D97-AF65-F5344CB8AC3E}">
        <p14:creationId xmlns:p14="http://schemas.microsoft.com/office/powerpoint/2010/main" val="48370306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E1FB0004-C0C3-417A-B892-C0421AE8029A}" type="slidenum">
              <a:rPr lang="en-GB" smtClean="0"/>
              <a:t>14</a:t>
            </a:fld>
            <a:endParaRPr lang="en-GB" dirty="0"/>
          </a:p>
        </p:txBody>
      </p:sp>
    </p:spTree>
    <p:extLst>
      <p:ext uri="{BB962C8B-B14F-4D97-AF65-F5344CB8AC3E}">
        <p14:creationId xmlns:p14="http://schemas.microsoft.com/office/powerpoint/2010/main" val="59936296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These are the methods we will be focusing on.</a:t>
            </a:r>
          </a:p>
          <a:p>
            <a:r>
              <a:rPr lang="en-US" dirty="0"/>
              <a:t>Recap. </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sz="1800" dirty="0">
                <a:effectLst/>
                <a:latin typeface="Comic Sans MS" panose="030F0702030302020204" pitchFamily="66" charset="0"/>
                <a:ea typeface="Calibri" panose="020F0502020204030204" pitchFamily="34" charset="0"/>
                <a:cs typeface="Times New Roman" panose="02020603050405020304" pitchFamily="18" charset="0"/>
              </a:rPr>
              <a:t>Give them an example to complete on their whiteboard with a method of their choice e.g., 12 divided by 3. </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r>
              <a:rPr lang="en-US" dirty="0"/>
              <a:t>Then give them an example for the four times table </a:t>
            </a:r>
          </a:p>
        </p:txBody>
      </p:sp>
      <p:sp>
        <p:nvSpPr>
          <p:cNvPr id="4" name="Slide Number Placeholder 3"/>
          <p:cNvSpPr>
            <a:spLocks noGrp="1"/>
          </p:cNvSpPr>
          <p:nvPr>
            <p:ph type="sldNum" sz="quarter" idx="10"/>
          </p:nvPr>
        </p:nvSpPr>
        <p:spPr/>
        <p:txBody>
          <a:bodyPr/>
          <a:lstStyle/>
          <a:p>
            <a:fld id="{760C680F-71A7-4A57-AB0F-8A66BB4CCC01}" type="slidenum">
              <a:rPr lang="en-US" smtClean="0"/>
              <a:pPr/>
              <a:t>18</a:t>
            </a:fld>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Method one: splitting into equal groups.</a:t>
            </a:r>
          </a:p>
          <a:p>
            <a:br>
              <a:rPr lang="en-GB" dirty="0"/>
            </a:br>
            <a:r>
              <a:rPr lang="en-GB" dirty="0"/>
              <a:t>show practically to chd. Remind chd that what we are dividing by is the number of groups and the first number Is the amount of cubes or counters we need.</a:t>
            </a:r>
          </a:p>
          <a:p>
            <a:endParaRPr lang="en-GB" dirty="0"/>
          </a:p>
          <a:p>
            <a:r>
              <a:rPr lang="en-GB" dirty="0"/>
              <a:t>Remind chd that commutative law does not work with division, we must follow the order of the question. </a:t>
            </a:r>
          </a:p>
          <a:p>
            <a:endParaRPr lang="en-GB" dirty="0"/>
          </a:p>
          <a:p>
            <a:r>
              <a:rPr lang="en-GB" dirty="0"/>
              <a:t>Have chd practically show it. </a:t>
            </a:r>
          </a:p>
        </p:txBody>
      </p:sp>
      <p:sp>
        <p:nvSpPr>
          <p:cNvPr id="4" name="Slide Number Placeholder 3"/>
          <p:cNvSpPr>
            <a:spLocks noGrp="1"/>
          </p:cNvSpPr>
          <p:nvPr>
            <p:ph type="sldNum" sz="quarter" idx="5"/>
          </p:nvPr>
        </p:nvSpPr>
        <p:spPr/>
        <p:txBody>
          <a:bodyPr/>
          <a:lstStyle/>
          <a:p>
            <a:fld id="{760C680F-71A7-4A57-AB0F-8A66BB4CCC01}" type="slidenum">
              <a:rPr lang="en-US" smtClean="0"/>
              <a:pPr/>
              <a:t>19</a:t>
            </a:fld>
            <a:endParaRPr lang="en-US"/>
          </a:p>
        </p:txBody>
      </p:sp>
    </p:spTree>
    <p:extLst>
      <p:ext uri="{BB962C8B-B14F-4D97-AF65-F5344CB8AC3E}">
        <p14:creationId xmlns:p14="http://schemas.microsoft.com/office/powerpoint/2010/main" val="127508499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Counting backwards method:</a:t>
            </a:r>
          </a:p>
          <a:p>
            <a:r>
              <a:rPr lang="en-GB" dirty="0"/>
              <a:t>Draw no line with intervals of what we are dividing by to start with. Then counting back until we get to 0. We then count how many jumps which gives us our answer.</a:t>
            </a:r>
          </a:p>
          <a:p>
            <a:endParaRPr lang="en-GB" dirty="0"/>
          </a:p>
          <a:p>
            <a:r>
              <a:rPr lang="en-GB" dirty="0"/>
              <a:t>Have chd do this on a whiteboard at the same time. </a:t>
            </a:r>
          </a:p>
        </p:txBody>
      </p:sp>
      <p:sp>
        <p:nvSpPr>
          <p:cNvPr id="4" name="Slide Number Placeholder 3"/>
          <p:cNvSpPr>
            <a:spLocks noGrp="1"/>
          </p:cNvSpPr>
          <p:nvPr>
            <p:ph type="sldNum" sz="quarter" idx="5"/>
          </p:nvPr>
        </p:nvSpPr>
        <p:spPr/>
        <p:txBody>
          <a:bodyPr/>
          <a:lstStyle/>
          <a:p>
            <a:fld id="{760C680F-71A7-4A57-AB0F-8A66BB4CCC01}" type="slidenum">
              <a:rPr lang="en-US" smtClean="0"/>
              <a:pPr/>
              <a:t>20</a:t>
            </a:fld>
            <a:endParaRPr lang="en-US"/>
          </a:p>
        </p:txBody>
      </p:sp>
    </p:spTree>
    <p:extLst>
      <p:ext uri="{BB962C8B-B14F-4D97-AF65-F5344CB8AC3E}">
        <p14:creationId xmlns:p14="http://schemas.microsoft.com/office/powerpoint/2010/main" val="53935389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Grouping method:</a:t>
            </a:r>
          </a:p>
          <a:p>
            <a:r>
              <a:rPr lang="en-GB" dirty="0"/>
              <a:t>Start with cubes of the amount you are dividing- explain we have chosen 9 sticks of 10 instead of 90 ones due to it being more efficient, </a:t>
            </a:r>
          </a:p>
          <a:p>
            <a:r>
              <a:rPr lang="en-GB" dirty="0"/>
              <a:t>Step 2 I need to make groups of 10, this is easier due to having sticks of ten.</a:t>
            </a:r>
          </a:p>
          <a:p>
            <a:r>
              <a:rPr lang="en-GB" dirty="0"/>
              <a:t>Step 3 then I need to count how many groups of 10 I have.</a:t>
            </a:r>
          </a:p>
          <a:p>
            <a:endParaRPr lang="en-GB" dirty="0"/>
          </a:p>
          <a:p>
            <a:r>
              <a:rPr lang="en-GB" dirty="0"/>
              <a:t>Have chd complete alongside practically. </a:t>
            </a:r>
          </a:p>
        </p:txBody>
      </p:sp>
      <p:sp>
        <p:nvSpPr>
          <p:cNvPr id="4" name="Slide Number Placeholder 3"/>
          <p:cNvSpPr>
            <a:spLocks noGrp="1"/>
          </p:cNvSpPr>
          <p:nvPr>
            <p:ph type="sldNum" sz="quarter" idx="5"/>
          </p:nvPr>
        </p:nvSpPr>
        <p:spPr/>
        <p:txBody>
          <a:bodyPr/>
          <a:lstStyle/>
          <a:p>
            <a:fld id="{760C680F-71A7-4A57-AB0F-8A66BB4CCC01}" type="slidenum">
              <a:rPr lang="en-US" smtClean="0"/>
              <a:pPr/>
              <a:t>21</a:t>
            </a:fld>
            <a:endParaRPr lang="en-US"/>
          </a:p>
        </p:txBody>
      </p:sp>
    </p:spTree>
    <p:extLst>
      <p:ext uri="{BB962C8B-B14F-4D97-AF65-F5344CB8AC3E}">
        <p14:creationId xmlns:p14="http://schemas.microsoft.com/office/powerpoint/2010/main" val="372156628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Model how to present in book.</a:t>
            </a:r>
          </a:p>
        </p:txBody>
      </p:sp>
      <p:sp>
        <p:nvSpPr>
          <p:cNvPr id="4" name="Slide Number Placeholder 3"/>
          <p:cNvSpPr>
            <a:spLocks noGrp="1"/>
          </p:cNvSpPr>
          <p:nvPr>
            <p:ph type="sldNum" sz="quarter" idx="5"/>
          </p:nvPr>
        </p:nvSpPr>
        <p:spPr/>
        <p:txBody>
          <a:bodyPr/>
          <a:lstStyle/>
          <a:p>
            <a:fld id="{F411A5DB-DEAB-41A8-ADBB-43634D7EC9BD}" type="slidenum">
              <a:rPr lang="en-GB" smtClean="0"/>
              <a:t>29</a:t>
            </a:fld>
            <a:endParaRPr lang="en-GB"/>
          </a:p>
        </p:txBody>
      </p:sp>
    </p:spTree>
    <p:extLst>
      <p:ext uri="{BB962C8B-B14F-4D97-AF65-F5344CB8AC3E}">
        <p14:creationId xmlns:p14="http://schemas.microsoft.com/office/powerpoint/2010/main" val="221422358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07000"/>
              </a:lnSpc>
              <a:spcAft>
                <a:spcPts val="800"/>
              </a:spcAft>
            </a:pPr>
            <a:r>
              <a:rPr lang="en-GB" sz="1800" dirty="0">
                <a:effectLst/>
                <a:latin typeface="Comic Sans MS" panose="030F0702030302020204" pitchFamily="66" charset="0"/>
                <a:ea typeface="Calibri" panose="020F0502020204030204" pitchFamily="34" charset="0"/>
                <a:cs typeface="Times New Roman" panose="02020603050405020304" pitchFamily="18" charset="0"/>
              </a:rPr>
              <a:t>Children will be given a division calculation or description of shared groups. They must complete the task card describing the shared groups. </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en-GB" dirty="0"/>
          </a:p>
        </p:txBody>
      </p:sp>
      <p:sp>
        <p:nvSpPr>
          <p:cNvPr id="4" name="Slide Number Placeholder 3"/>
          <p:cNvSpPr>
            <a:spLocks noGrp="1"/>
          </p:cNvSpPr>
          <p:nvPr>
            <p:ph type="sldNum" sz="quarter" idx="5"/>
          </p:nvPr>
        </p:nvSpPr>
        <p:spPr/>
        <p:txBody>
          <a:bodyPr/>
          <a:lstStyle/>
          <a:p>
            <a:fld id="{F411A5DB-DEAB-41A8-ADBB-43634D7EC9BD}" type="slidenum">
              <a:rPr lang="en-GB" smtClean="0"/>
              <a:t>30</a:t>
            </a:fld>
            <a:endParaRPr lang="en-GB"/>
          </a:p>
        </p:txBody>
      </p:sp>
    </p:spTree>
    <p:extLst>
      <p:ext uri="{BB962C8B-B14F-4D97-AF65-F5344CB8AC3E}">
        <p14:creationId xmlns:p14="http://schemas.microsoft.com/office/powerpoint/2010/main" val="322150278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Reminder </a:t>
            </a:r>
          </a:p>
        </p:txBody>
      </p:sp>
      <p:sp>
        <p:nvSpPr>
          <p:cNvPr id="4" name="Slide Number Placeholder 3"/>
          <p:cNvSpPr>
            <a:spLocks noGrp="1"/>
          </p:cNvSpPr>
          <p:nvPr>
            <p:ph type="sldNum" sz="quarter" idx="5"/>
          </p:nvPr>
        </p:nvSpPr>
        <p:spPr/>
        <p:txBody>
          <a:bodyPr/>
          <a:lstStyle/>
          <a:p>
            <a:fld id="{760C680F-71A7-4A57-AB0F-8A66BB4CCC01}" type="slidenum">
              <a:rPr lang="en-US" smtClean="0"/>
              <a:pPr/>
              <a:t>3</a:t>
            </a:fld>
            <a:endParaRPr lang="en-US"/>
          </a:p>
        </p:txBody>
      </p:sp>
    </p:spTree>
    <p:extLst>
      <p:ext uri="{BB962C8B-B14F-4D97-AF65-F5344CB8AC3E}">
        <p14:creationId xmlns:p14="http://schemas.microsoft.com/office/powerpoint/2010/main" val="352435385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E1FB0004-C0C3-417A-B892-C0421AE8029A}" type="slidenum">
              <a:rPr lang="en-GB" smtClean="0"/>
              <a:t>4</a:t>
            </a:fld>
            <a:endParaRPr lang="en-GB" dirty="0"/>
          </a:p>
        </p:txBody>
      </p:sp>
    </p:spTree>
    <p:extLst>
      <p:ext uri="{BB962C8B-B14F-4D97-AF65-F5344CB8AC3E}">
        <p14:creationId xmlns:p14="http://schemas.microsoft.com/office/powerpoint/2010/main" val="56340685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E1FB0004-C0C3-417A-B892-C0421AE8029A}" type="slidenum">
              <a:rPr lang="en-GB" smtClean="0"/>
              <a:t>5</a:t>
            </a:fld>
            <a:endParaRPr lang="en-GB" dirty="0"/>
          </a:p>
        </p:txBody>
      </p:sp>
    </p:spTree>
    <p:extLst>
      <p:ext uri="{BB962C8B-B14F-4D97-AF65-F5344CB8AC3E}">
        <p14:creationId xmlns:p14="http://schemas.microsoft.com/office/powerpoint/2010/main" val="331203518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E1FB0004-C0C3-417A-B892-C0421AE8029A}" type="slidenum">
              <a:rPr lang="en-GB" smtClean="0"/>
              <a:t>6</a:t>
            </a:fld>
            <a:endParaRPr lang="en-GB" dirty="0"/>
          </a:p>
        </p:txBody>
      </p:sp>
    </p:spTree>
    <p:extLst>
      <p:ext uri="{BB962C8B-B14F-4D97-AF65-F5344CB8AC3E}">
        <p14:creationId xmlns:p14="http://schemas.microsoft.com/office/powerpoint/2010/main" val="376163433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E1FB0004-C0C3-417A-B892-C0421AE8029A}" type="slidenum">
              <a:rPr lang="en-GB" smtClean="0"/>
              <a:t>7</a:t>
            </a:fld>
            <a:endParaRPr lang="en-GB" dirty="0"/>
          </a:p>
        </p:txBody>
      </p:sp>
    </p:spTree>
    <p:extLst>
      <p:ext uri="{BB962C8B-B14F-4D97-AF65-F5344CB8AC3E}">
        <p14:creationId xmlns:p14="http://schemas.microsoft.com/office/powerpoint/2010/main" val="393578019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E1FB0004-C0C3-417A-B892-C0421AE8029A}" type="slidenum">
              <a:rPr lang="en-GB" smtClean="0"/>
              <a:t>8</a:t>
            </a:fld>
            <a:endParaRPr lang="en-GB" dirty="0"/>
          </a:p>
        </p:txBody>
      </p:sp>
    </p:spTree>
    <p:extLst>
      <p:ext uri="{BB962C8B-B14F-4D97-AF65-F5344CB8AC3E}">
        <p14:creationId xmlns:p14="http://schemas.microsoft.com/office/powerpoint/2010/main" val="318201855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E1FB0004-C0C3-417A-B892-C0421AE8029A}" type="slidenum">
              <a:rPr lang="en-GB" smtClean="0"/>
              <a:t>9</a:t>
            </a:fld>
            <a:endParaRPr lang="en-GB" dirty="0"/>
          </a:p>
        </p:txBody>
      </p:sp>
    </p:spTree>
    <p:extLst>
      <p:ext uri="{BB962C8B-B14F-4D97-AF65-F5344CB8AC3E}">
        <p14:creationId xmlns:p14="http://schemas.microsoft.com/office/powerpoint/2010/main" val="268859228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E1FB0004-C0C3-417A-B892-C0421AE8029A}" type="slidenum">
              <a:rPr lang="en-GB" smtClean="0"/>
              <a:t>10</a:t>
            </a:fld>
            <a:endParaRPr lang="en-GB" dirty="0"/>
          </a:p>
        </p:txBody>
      </p:sp>
    </p:spTree>
    <p:extLst>
      <p:ext uri="{BB962C8B-B14F-4D97-AF65-F5344CB8AC3E}">
        <p14:creationId xmlns:p14="http://schemas.microsoft.com/office/powerpoint/2010/main" val="231755994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A8EF8A-CACA-42C4-93D1-068449AE4C44}"/>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8EDD8497-F361-4264-B155-E605DF1056A2}"/>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6F17FF76-5ED3-4C9E-BA46-E57B89412301}"/>
              </a:ext>
            </a:extLst>
          </p:cNvPr>
          <p:cNvSpPr>
            <a:spLocks noGrp="1"/>
          </p:cNvSpPr>
          <p:nvPr>
            <p:ph type="dt" sz="half" idx="10"/>
          </p:nvPr>
        </p:nvSpPr>
        <p:spPr/>
        <p:txBody>
          <a:bodyPr/>
          <a:lstStyle/>
          <a:p>
            <a:fld id="{955C6F3B-2B7D-467C-8985-81849E7D99B0}" type="datetimeFigureOut">
              <a:rPr lang="en-GB" smtClean="0"/>
              <a:t>22/01/2022</a:t>
            </a:fld>
            <a:endParaRPr lang="en-GB"/>
          </a:p>
        </p:txBody>
      </p:sp>
      <p:sp>
        <p:nvSpPr>
          <p:cNvPr id="5" name="Footer Placeholder 4">
            <a:extLst>
              <a:ext uri="{FF2B5EF4-FFF2-40B4-BE49-F238E27FC236}">
                <a16:creationId xmlns:a16="http://schemas.microsoft.com/office/drawing/2014/main" id="{2775141E-6DBC-4D57-B9FF-36070BF3E747}"/>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7AFA3C2C-B2A9-473D-AA0A-EB308F6B9D88}"/>
              </a:ext>
            </a:extLst>
          </p:cNvPr>
          <p:cNvSpPr>
            <a:spLocks noGrp="1"/>
          </p:cNvSpPr>
          <p:nvPr>
            <p:ph type="sldNum" sz="quarter" idx="12"/>
          </p:nvPr>
        </p:nvSpPr>
        <p:spPr/>
        <p:txBody>
          <a:bodyPr/>
          <a:lstStyle/>
          <a:p>
            <a:fld id="{327F2A24-E97D-400E-8980-9F221B79031D}" type="slidenum">
              <a:rPr lang="en-GB" smtClean="0"/>
              <a:t>‹#›</a:t>
            </a:fld>
            <a:endParaRPr lang="en-GB"/>
          </a:p>
        </p:txBody>
      </p:sp>
    </p:spTree>
    <p:extLst>
      <p:ext uri="{BB962C8B-B14F-4D97-AF65-F5344CB8AC3E}">
        <p14:creationId xmlns:p14="http://schemas.microsoft.com/office/powerpoint/2010/main" val="247928922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868837-30FF-46E1-BFB1-5482F911356C}"/>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9F9CB45C-AAA1-4F4F-B821-0C79B1D17F20}"/>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D0C37793-BA5C-4490-A171-B317A4D1A05F}"/>
              </a:ext>
            </a:extLst>
          </p:cNvPr>
          <p:cNvSpPr>
            <a:spLocks noGrp="1"/>
          </p:cNvSpPr>
          <p:nvPr>
            <p:ph type="dt" sz="half" idx="10"/>
          </p:nvPr>
        </p:nvSpPr>
        <p:spPr/>
        <p:txBody>
          <a:bodyPr/>
          <a:lstStyle/>
          <a:p>
            <a:fld id="{955C6F3B-2B7D-467C-8985-81849E7D99B0}" type="datetimeFigureOut">
              <a:rPr lang="en-GB" smtClean="0"/>
              <a:t>22/01/2022</a:t>
            </a:fld>
            <a:endParaRPr lang="en-GB"/>
          </a:p>
        </p:txBody>
      </p:sp>
      <p:sp>
        <p:nvSpPr>
          <p:cNvPr id="5" name="Footer Placeholder 4">
            <a:extLst>
              <a:ext uri="{FF2B5EF4-FFF2-40B4-BE49-F238E27FC236}">
                <a16:creationId xmlns:a16="http://schemas.microsoft.com/office/drawing/2014/main" id="{06646186-B88B-417F-829E-CA60256E46DB}"/>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5A225676-829C-4C86-914D-E4BF4BA5668F}"/>
              </a:ext>
            </a:extLst>
          </p:cNvPr>
          <p:cNvSpPr>
            <a:spLocks noGrp="1"/>
          </p:cNvSpPr>
          <p:nvPr>
            <p:ph type="sldNum" sz="quarter" idx="12"/>
          </p:nvPr>
        </p:nvSpPr>
        <p:spPr/>
        <p:txBody>
          <a:bodyPr/>
          <a:lstStyle/>
          <a:p>
            <a:fld id="{327F2A24-E97D-400E-8980-9F221B79031D}" type="slidenum">
              <a:rPr lang="en-GB" smtClean="0"/>
              <a:t>‹#›</a:t>
            </a:fld>
            <a:endParaRPr lang="en-GB"/>
          </a:p>
        </p:txBody>
      </p:sp>
    </p:spTree>
    <p:extLst>
      <p:ext uri="{BB962C8B-B14F-4D97-AF65-F5344CB8AC3E}">
        <p14:creationId xmlns:p14="http://schemas.microsoft.com/office/powerpoint/2010/main" val="152603020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5C19396C-19C2-4DDF-85F7-C20547AE8B4A}"/>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B3941D7D-A9C7-420D-BE5A-3B12B6FDD981}"/>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B6C3FF6E-B945-4956-8CF9-F6E64C08082D}"/>
              </a:ext>
            </a:extLst>
          </p:cNvPr>
          <p:cNvSpPr>
            <a:spLocks noGrp="1"/>
          </p:cNvSpPr>
          <p:nvPr>
            <p:ph type="dt" sz="half" idx="10"/>
          </p:nvPr>
        </p:nvSpPr>
        <p:spPr/>
        <p:txBody>
          <a:bodyPr/>
          <a:lstStyle/>
          <a:p>
            <a:fld id="{955C6F3B-2B7D-467C-8985-81849E7D99B0}" type="datetimeFigureOut">
              <a:rPr lang="en-GB" smtClean="0"/>
              <a:t>22/01/2022</a:t>
            </a:fld>
            <a:endParaRPr lang="en-GB"/>
          </a:p>
        </p:txBody>
      </p:sp>
      <p:sp>
        <p:nvSpPr>
          <p:cNvPr id="5" name="Footer Placeholder 4">
            <a:extLst>
              <a:ext uri="{FF2B5EF4-FFF2-40B4-BE49-F238E27FC236}">
                <a16:creationId xmlns:a16="http://schemas.microsoft.com/office/drawing/2014/main" id="{733362D2-F83E-474B-B5D2-B61ED32F8894}"/>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923A4D17-73F3-4D95-995D-47C9B2337BF9}"/>
              </a:ext>
            </a:extLst>
          </p:cNvPr>
          <p:cNvSpPr>
            <a:spLocks noGrp="1"/>
          </p:cNvSpPr>
          <p:nvPr>
            <p:ph type="sldNum" sz="quarter" idx="12"/>
          </p:nvPr>
        </p:nvSpPr>
        <p:spPr/>
        <p:txBody>
          <a:bodyPr/>
          <a:lstStyle/>
          <a:p>
            <a:fld id="{327F2A24-E97D-400E-8980-9F221B79031D}" type="slidenum">
              <a:rPr lang="en-GB" smtClean="0"/>
              <a:t>‹#›</a:t>
            </a:fld>
            <a:endParaRPr lang="en-GB"/>
          </a:p>
        </p:txBody>
      </p:sp>
    </p:spTree>
    <p:extLst>
      <p:ext uri="{BB962C8B-B14F-4D97-AF65-F5344CB8AC3E}">
        <p14:creationId xmlns:p14="http://schemas.microsoft.com/office/powerpoint/2010/main" val="392419108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73051A-0432-4AC6-AE69-E1E6D9243B86}"/>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62BD4062-56C5-46E1-A2EE-7FA6B9BD772A}"/>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66918301-7618-4BD9-9355-AE40BDBCA991}"/>
              </a:ext>
            </a:extLst>
          </p:cNvPr>
          <p:cNvSpPr>
            <a:spLocks noGrp="1"/>
          </p:cNvSpPr>
          <p:nvPr>
            <p:ph type="dt" sz="half" idx="10"/>
          </p:nvPr>
        </p:nvSpPr>
        <p:spPr/>
        <p:txBody>
          <a:bodyPr/>
          <a:lstStyle/>
          <a:p>
            <a:fld id="{955C6F3B-2B7D-467C-8985-81849E7D99B0}" type="datetimeFigureOut">
              <a:rPr lang="en-GB" smtClean="0"/>
              <a:t>22/01/2022</a:t>
            </a:fld>
            <a:endParaRPr lang="en-GB"/>
          </a:p>
        </p:txBody>
      </p:sp>
      <p:sp>
        <p:nvSpPr>
          <p:cNvPr id="5" name="Footer Placeholder 4">
            <a:extLst>
              <a:ext uri="{FF2B5EF4-FFF2-40B4-BE49-F238E27FC236}">
                <a16:creationId xmlns:a16="http://schemas.microsoft.com/office/drawing/2014/main" id="{FD8950D6-F0B3-438D-8662-D659C4F08EA6}"/>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A2711B1A-EBAE-418B-807F-9091D84E5165}"/>
              </a:ext>
            </a:extLst>
          </p:cNvPr>
          <p:cNvSpPr>
            <a:spLocks noGrp="1"/>
          </p:cNvSpPr>
          <p:nvPr>
            <p:ph type="sldNum" sz="quarter" idx="12"/>
          </p:nvPr>
        </p:nvSpPr>
        <p:spPr/>
        <p:txBody>
          <a:bodyPr/>
          <a:lstStyle/>
          <a:p>
            <a:fld id="{327F2A24-E97D-400E-8980-9F221B79031D}" type="slidenum">
              <a:rPr lang="en-GB" smtClean="0"/>
              <a:t>‹#›</a:t>
            </a:fld>
            <a:endParaRPr lang="en-GB"/>
          </a:p>
        </p:txBody>
      </p:sp>
    </p:spTree>
    <p:extLst>
      <p:ext uri="{BB962C8B-B14F-4D97-AF65-F5344CB8AC3E}">
        <p14:creationId xmlns:p14="http://schemas.microsoft.com/office/powerpoint/2010/main" val="107526047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CA7DCE-57B7-4239-8D9F-D1BAFE3DB2DE}"/>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69F82291-7FB7-4363-9073-EFD9098DCF70}"/>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653B50C4-716F-4499-B90D-575E8F2E2CC1}"/>
              </a:ext>
            </a:extLst>
          </p:cNvPr>
          <p:cNvSpPr>
            <a:spLocks noGrp="1"/>
          </p:cNvSpPr>
          <p:nvPr>
            <p:ph type="dt" sz="half" idx="10"/>
          </p:nvPr>
        </p:nvSpPr>
        <p:spPr/>
        <p:txBody>
          <a:bodyPr/>
          <a:lstStyle/>
          <a:p>
            <a:fld id="{955C6F3B-2B7D-467C-8985-81849E7D99B0}" type="datetimeFigureOut">
              <a:rPr lang="en-GB" smtClean="0"/>
              <a:t>22/01/2022</a:t>
            </a:fld>
            <a:endParaRPr lang="en-GB"/>
          </a:p>
        </p:txBody>
      </p:sp>
      <p:sp>
        <p:nvSpPr>
          <p:cNvPr id="5" name="Footer Placeholder 4">
            <a:extLst>
              <a:ext uri="{FF2B5EF4-FFF2-40B4-BE49-F238E27FC236}">
                <a16:creationId xmlns:a16="http://schemas.microsoft.com/office/drawing/2014/main" id="{D77B9865-5185-4546-999F-E67DFEB157CE}"/>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8D7EDECD-F4A9-4248-9993-5053E04987D3}"/>
              </a:ext>
            </a:extLst>
          </p:cNvPr>
          <p:cNvSpPr>
            <a:spLocks noGrp="1"/>
          </p:cNvSpPr>
          <p:nvPr>
            <p:ph type="sldNum" sz="quarter" idx="12"/>
          </p:nvPr>
        </p:nvSpPr>
        <p:spPr/>
        <p:txBody>
          <a:bodyPr/>
          <a:lstStyle/>
          <a:p>
            <a:fld id="{327F2A24-E97D-400E-8980-9F221B79031D}" type="slidenum">
              <a:rPr lang="en-GB" smtClean="0"/>
              <a:t>‹#›</a:t>
            </a:fld>
            <a:endParaRPr lang="en-GB"/>
          </a:p>
        </p:txBody>
      </p:sp>
    </p:spTree>
    <p:extLst>
      <p:ext uri="{BB962C8B-B14F-4D97-AF65-F5344CB8AC3E}">
        <p14:creationId xmlns:p14="http://schemas.microsoft.com/office/powerpoint/2010/main" val="336922825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69F1FF-ED29-4C3D-83E0-31E509BDF8B3}"/>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55BA6B7E-F09C-4343-BE66-499538E9F31C}"/>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B031F722-3701-41B8-B892-363FC73F4445}"/>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46C36627-63F5-4883-B0FF-DCCACAC1B3E5}"/>
              </a:ext>
            </a:extLst>
          </p:cNvPr>
          <p:cNvSpPr>
            <a:spLocks noGrp="1"/>
          </p:cNvSpPr>
          <p:nvPr>
            <p:ph type="dt" sz="half" idx="10"/>
          </p:nvPr>
        </p:nvSpPr>
        <p:spPr/>
        <p:txBody>
          <a:bodyPr/>
          <a:lstStyle/>
          <a:p>
            <a:fld id="{955C6F3B-2B7D-467C-8985-81849E7D99B0}" type="datetimeFigureOut">
              <a:rPr lang="en-GB" smtClean="0"/>
              <a:t>22/01/2022</a:t>
            </a:fld>
            <a:endParaRPr lang="en-GB"/>
          </a:p>
        </p:txBody>
      </p:sp>
      <p:sp>
        <p:nvSpPr>
          <p:cNvPr id="6" name="Footer Placeholder 5">
            <a:extLst>
              <a:ext uri="{FF2B5EF4-FFF2-40B4-BE49-F238E27FC236}">
                <a16:creationId xmlns:a16="http://schemas.microsoft.com/office/drawing/2014/main" id="{082E0675-BA4B-44E3-9415-C45667281D78}"/>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AD89DF8C-B475-458C-81C3-BE7E6ECAA1E2}"/>
              </a:ext>
            </a:extLst>
          </p:cNvPr>
          <p:cNvSpPr>
            <a:spLocks noGrp="1"/>
          </p:cNvSpPr>
          <p:nvPr>
            <p:ph type="sldNum" sz="quarter" idx="12"/>
          </p:nvPr>
        </p:nvSpPr>
        <p:spPr/>
        <p:txBody>
          <a:bodyPr/>
          <a:lstStyle/>
          <a:p>
            <a:fld id="{327F2A24-E97D-400E-8980-9F221B79031D}" type="slidenum">
              <a:rPr lang="en-GB" smtClean="0"/>
              <a:t>‹#›</a:t>
            </a:fld>
            <a:endParaRPr lang="en-GB"/>
          </a:p>
        </p:txBody>
      </p:sp>
    </p:spTree>
    <p:extLst>
      <p:ext uri="{BB962C8B-B14F-4D97-AF65-F5344CB8AC3E}">
        <p14:creationId xmlns:p14="http://schemas.microsoft.com/office/powerpoint/2010/main" val="238709266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14950D-DE95-45D9-948D-D6CFEAFA9084}"/>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C9885540-D256-412D-8C54-AD2CE5ACD0D2}"/>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3D6B195C-3FBE-40DA-AC75-582F5855D25B}"/>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7990EBA7-DB46-4099-AB5C-611C69CE0074}"/>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D0036DD1-CEA3-43D6-8E07-CCAAA352AABC}"/>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792DCCDD-F582-4F53-BC6A-B9906F6679A2}"/>
              </a:ext>
            </a:extLst>
          </p:cNvPr>
          <p:cNvSpPr>
            <a:spLocks noGrp="1"/>
          </p:cNvSpPr>
          <p:nvPr>
            <p:ph type="dt" sz="half" idx="10"/>
          </p:nvPr>
        </p:nvSpPr>
        <p:spPr/>
        <p:txBody>
          <a:bodyPr/>
          <a:lstStyle/>
          <a:p>
            <a:fld id="{955C6F3B-2B7D-467C-8985-81849E7D99B0}" type="datetimeFigureOut">
              <a:rPr lang="en-GB" smtClean="0"/>
              <a:t>22/01/2022</a:t>
            </a:fld>
            <a:endParaRPr lang="en-GB"/>
          </a:p>
        </p:txBody>
      </p:sp>
      <p:sp>
        <p:nvSpPr>
          <p:cNvPr id="8" name="Footer Placeholder 7">
            <a:extLst>
              <a:ext uri="{FF2B5EF4-FFF2-40B4-BE49-F238E27FC236}">
                <a16:creationId xmlns:a16="http://schemas.microsoft.com/office/drawing/2014/main" id="{D68A57C4-03F6-4571-A758-D58D78D3DB0C}"/>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61E23D86-EB4B-4B2C-B0B3-2A060BDDDF2E}"/>
              </a:ext>
            </a:extLst>
          </p:cNvPr>
          <p:cNvSpPr>
            <a:spLocks noGrp="1"/>
          </p:cNvSpPr>
          <p:nvPr>
            <p:ph type="sldNum" sz="quarter" idx="12"/>
          </p:nvPr>
        </p:nvSpPr>
        <p:spPr/>
        <p:txBody>
          <a:bodyPr/>
          <a:lstStyle/>
          <a:p>
            <a:fld id="{327F2A24-E97D-400E-8980-9F221B79031D}" type="slidenum">
              <a:rPr lang="en-GB" smtClean="0"/>
              <a:t>‹#›</a:t>
            </a:fld>
            <a:endParaRPr lang="en-GB"/>
          </a:p>
        </p:txBody>
      </p:sp>
    </p:spTree>
    <p:extLst>
      <p:ext uri="{BB962C8B-B14F-4D97-AF65-F5344CB8AC3E}">
        <p14:creationId xmlns:p14="http://schemas.microsoft.com/office/powerpoint/2010/main" val="124286262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07DF16-04B8-40AA-A215-07387914C6A8}"/>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DF6EB5B7-A1F0-42B3-B0B0-5997811277C3}"/>
              </a:ext>
            </a:extLst>
          </p:cNvPr>
          <p:cNvSpPr>
            <a:spLocks noGrp="1"/>
          </p:cNvSpPr>
          <p:nvPr>
            <p:ph type="dt" sz="half" idx="10"/>
          </p:nvPr>
        </p:nvSpPr>
        <p:spPr/>
        <p:txBody>
          <a:bodyPr/>
          <a:lstStyle/>
          <a:p>
            <a:fld id="{955C6F3B-2B7D-467C-8985-81849E7D99B0}" type="datetimeFigureOut">
              <a:rPr lang="en-GB" smtClean="0"/>
              <a:t>22/01/2022</a:t>
            </a:fld>
            <a:endParaRPr lang="en-GB"/>
          </a:p>
        </p:txBody>
      </p:sp>
      <p:sp>
        <p:nvSpPr>
          <p:cNvPr id="4" name="Footer Placeholder 3">
            <a:extLst>
              <a:ext uri="{FF2B5EF4-FFF2-40B4-BE49-F238E27FC236}">
                <a16:creationId xmlns:a16="http://schemas.microsoft.com/office/drawing/2014/main" id="{0AEF6A42-1C00-4516-9A4B-CAF6D1C22F50}"/>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87BF0E02-37EE-4E36-A3CF-D2DC6002E7DD}"/>
              </a:ext>
            </a:extLst>
          </p:cNvPr>
          <p:cNvSpPr>
            <a:spLocks noGrp="1"/>
          </p:cNvSpPr>
          <p:nvPr>
            <p:ph type="sldNum" sz="quarter" idx="12"/>
          </p:nvPr>
        </p:nvSpPr>
        <p:spPr/>
        <p:txBody>
          <a:bodyPr/>
          <a:lstStyle/>
          <a:p>
            <a:fld id="{327F2A24-E97D-400E-8980-9F221B79031D}" type="slidenum">
              <a:rPr lang="en-GB" smtClean="0"/>
              <a:t>‹#›</a:t>
            </a:fld>
            <a:endParaRPr lang="en-GB"/>
          </a:p>
        </p:txBody>
      </p:sp>
    </p:spTree>
    <p:extLst>
      <p:ext uri="{BB962C8B-B14F-4D97-AF65-F5344CB8AC3E}">
        <p14:creationId xmlns:p14="http://schemas.microsoft.com/office/powerpoint/2010/main" val="4414192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A0B4B659-83AF-47DC-ACB9-4B15AB9C35FF}"/>
              </a:ext>
            </a:extLst>
          </p:cNvPr>
          <p:cNvSpPr>
            <a:spLocks noGrp="1"/>
          </p:cNvSpPr>
          <p:nvPr>
            <p:ph type="dt" sz="half" idx="10"/>
          </p:nvPr>
        </p:nvSpPr>
        <p:spPr/>
        <p:txBody>
          <a:bodyPr/>
          <a:lstStyle/>
          <a:p>
            <a:fld id="{955C6F3B-2B7D-467C-8985-81849E7D99B0}" type="datetimeFigureOut">
              <a:rPr lang="en-GB" smtClean="0"/>
              <a:t>22/01/2022</a:t>
            </a:fld>
            <a:endParaRPr lang="en-GB"/>
          </a:p>
        </p:txBody>
      </p:sp>
      <p:sp>
        <p:nvSpPr>
          <p:cNvPr id="3" name="Footer Placeholder 2">
            <a:extLst>
              <a:ext uri="{FF2B5EF4-FFF2-40B4-BE49-F238E27FC236}">
                <a16:creationId xmlns:a16="http://schemas.microsoft.com/office/drawing/2014/main" id="{1F8F6E4C-FF6D-4666-B07A-570723D97369}"/>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360473A7-EA30-4179-BA2A-BFC8C49E5BD6}"/>
              </a:ext>
            </a:extLst>
          </p:cNvPr>
          <p:cNvSpPr>
            <a:spLocks noGrp="1"/>
          </p:cNvSpPr>
          <p:nvPr>
            <p:ph type="sldNum" sz="quarter" idx="12"/>
          </p:nvPr>
        </p:nvSpPr>
        <p:spPr/>
        <p:txBody>
          <a:bodyPr/>
          <a:lstStyle/>
          <a:p>
            <a:fld id="{327F2A24-E97D-400E-8980-9F221B79031D}" type="slidenum">
              <a:rPr lang="en-GB" smtClean="0"/>
              <a:t>‹#›</a:t>
            </a:fld>
            <a:endParaRPr lang="en-GB"/>
          </a:p>
        </p:txBody>
      </p:sp>
    </p:spTree>
    <p:extLst>
      <p:ext uri="{BB962C8B-B14F-4D97-AF65-F5344CB8AC3E}">
        <p14:creationId xmlns:p14="http://schemas.microsoft.com/office/powerpoint/2010/main" val="157729184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7A23C3-B2D0-4113-ACE2-77ABCF95C09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4380A0CC-994C-480C-BF10-B33FC9B49598}"/>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8F692006-EC0D-423C-949C-48E22DEBE22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F007E2F2-55F2-4B7B-A0AD-8ECFBDFE4D2D}"/>
              </a:ext>
            </a:extLst>
          </p:cNvPr>
          <p:cNvSpPr>
            <a:spLocks noGrp="1"/>
          </p:cNvSpPr>
          <p:nvPr>
            <p:ph type="dt" sz="half" idx="10"/>
          </p:nvPr>
        </p:nvSpPr>
        <p:spPr/>
        <p:txBody>
          <a:bodyPr/>
          <a:lstStyle/>
          <a:p>
            <a:fld id="{955C6F3B-2B7D-467C-8985-81849E7D99B0}" type="datetimeFigureOut">
              <a:rPr lang="en-GB" smtClean="0"/>
              <a:t>22/01/2022</a:t>
            </a:fld>
            <a:endParaRPr lang="en-GB"/>
          </a:p>
        </p:txBody>
      </p:sp>
      <p:sp>
        <p:nvSpPr>
          <p:cNvPr id="6" name="Footer Placeholder 5">
            <a:extLst>
              <a:ext uri="{FF2B5EF4-FFF2-40B4-BE49-F238E27FC236}">
                <a16:creationId xmlns:a16="http://schemas.microsoft.com/office/drawing/2014/main" id="{8E7A20B6-8625-463D-8C50-DABB25D58A9A}"/>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632D143D-B6D1-4EEA-AF2A-DF4149200654}"/>
              </a:ext>
            </a:extLst>
          </p:cNvPr>
          <p:cNvSpPr>
            <a:spLocks noGrp="1"/>
          </p:cNvSpPr>
          <p:nvPr>
            <p:ph type="sldNum" sz="quarter" idx="12"/>
          </p:nvPr>
        </p:nvSpPr>
        <p:spPr/>
        <p:txBody>
          <a:bodyPr/>
          <a:lstStyle/>
          <a:p>
            <a:fld id="{327F2A24-E97D-400E-8980-9F221B79031D}" type="slidenum">
              <a:rPr lang="en-GB" smtClean="0"/>
              <a:t>‹#›</a:t>
            </a:fld>
            <a:endParaRPr lang="en-GB"/>
          </a:p>
        </p:txBody>
      </p:sp>
    </p:spTree>
    <p:extLst>
      <p:ext uri="{BB962C8B-B14F-4D97-AF65-F5344CB8AC3E}">
        <p14:creationId xmlns:p14="http://schemas.microsoft.com/office/powerpoint/2010/main" val="29570453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475352-46BB-44C9-918E-C96DEFF6FFF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03CBD083-C0CE-4B08-A183-9B29DFB27D4F}"/>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2D68B484-42B6-4D0D-92BE-1850EACD5AB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C1DFAF68-A1B3-4923-949D-AE39151B4EB2}"/>
              </a:ext>
            </a:extLst>
          </p:cNvPr>
          <p:cNvSpPr>
            <a:spLocks noGrp="1"/>
          </p:cNvSpPr>
          <p:nvPr>
            <p:ph type="dt" sz="half" idx="10"/>
          </p:nvPr>
        </p:nvSpPr>
        <p:spPr/>
        <p:txBody>
          <a:bodyPr/>
          <a:lstStyle/>
          <a:p>
            <a:fld id="{955C6F3B-2B7D-467C-8985-81849E7D99B0}" type="datetimeFigureOut">
              <a:rPr lang="en-GB" smtClean="0"/>
              <a:t>22/01/2022</a:t>
            </a:fld>
            <a:endParaRPr lang="en-GB"/>
          </a:p>
        </p:txBody>
      </p:sp>
      <p:sp>
        <p:nvSpPr>
          <p:cNvPr id="6" name="Footer Placeholder 5">
            <a:extLst>
              <a:ext uri="{FF2B5EF4-FFF2-40B4-BE49-F238E27FC236}">
                <a16:creationId xmlns:a16="http://schemas.microsoft.com/office/drawing/2014/main" id="{6EE3F96B-3B5B-4802-9620-F9698CDC9880}"/>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4E5E04AD-9A51-4728-AC64-6EADFB7376FE}"/>
              </a:ext>
            </a:extLst>
          </p:cNvPr>
          <p:cNvSpPr>
            <a:spLocks noGrp="1"/>
          </p:cNvSpPr>
          <p:nvPr>
            <p:ph type="sldNum" sz="quarter" idx="12"/>
          </p:nvPr>
        </p:nvSpPr>
        <p:spPr/>
        <p:txBody>
          <a:bodyPr/>
          <a:lstStyle/>
          <a:p>
            <a:fld id="{327F2A24-E97D-400E-8980-9F221B79031D}" type="slidenum">
              <a:rPr lang="en-GB" smtClean="0"/>
              <a:t>‹#›</a:t>
            </a:fld>
            <a:endParaRPr lang="en-GB"/>
          </a:p>
        </p:txBody>
      </p:sp>
    </p:spTree>
    <p:extLst>
      <p:ext uri="{BB962C8B-B14F-4D97-AF65-F5344CB8AC3E}">
        <p14:creationId xmlns:p14="http://schemas.microsoft.com/office/powerpoint/2010/main" val="332696285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tileRect/>
        </a:gra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2E7AA043-846F-4367-B755-B90010587F28}"/>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07028E3F-AF33-4E21-8DB6-4B2DD3C97BB7}"/>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6B640D2F-5AA8-469C-9A7D-A7E0272B5692}"/>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55C6F3B-2B7D-467C-8985-81849E7D99B0}" type="datetimeFigureOut">
              <a:rPr lang="en-GB" smtClean="0"/>
              <a:t>22/01/2022</a:t>
            </a:fld>
            <a:endParaRPr lang="en-GB"/>
          </a:p>
        </p:txBody>
      </p:sp>
      <p:sp>
        <p:nvSpPr>
          <p:cNvPr id="5" name="Footer Placeholder 4">
            <a:extLst>
              <a:ext uri="{FF2B5EF4-FFF2-40B4-BE49-F238E27FC236}">
                <a16:creationId xmlns:a16="http://schemas.microsoft.com/office/drawing/2014/main" id="{FB4DCE6C-91C4-4977-B5DE-2C9BE74A33FF}"/>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FD31A275-935C-40FB-9CEA-13BAFFBED21C}"/>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27F2A24-E97D-400E-8980-9F221B79031D}" type="slidenum">
              <a:rPr lang="en-GB" smtClean="0"/>
              <a:t>‹#›</a:t>
            </a:fld>
            <a:endParaRPr lang="en-GB"/>
          </a:p>
        </p:txBody>
      </p:sp>
    </p:spTree>
    <p:extLst>
      <p:ext uri="{BB962C8B-B14F-4D97-AF65-F5344CB8AC3E}">
        <p14:creationId xmlns:p14="http://schemas.microsoft.com/office/powerpoint/2010/main" val="139551098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jpg"/><Relationship Id="rId1" Type="http://schemas.openxmlformats.org/officeDocument/2006/relationships/slideLayout" Target="../slideLayouts/slideLayout1.xml"/><Relationship Id="rId4" Type="http://schemas.openxmlformats.org/officeDocument/2006/relationships/image" Target="../media/image15.png"/></Relationships>
</file>

<file path=ppt/slides/_rels/slide1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jpg"/><Relationship Id="rId1" Type="http://schemas.openxmlformats.org/officeDocument/2006/relationships/slideLayout" Target="../slideLayouts/slideLayout1.xml"/><Relationship Id="rId4" Type="http://schemas.openxmlformats.org/officeDocument/2006/relationships/image" Target="../media/image15.png"/></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5.xml"/><Relationship Id="rId1" Type="http://schemas.openxmlformats.org/officeDocument/2006/relationships/slideLayout" Target="../slideLayouts/slideLayout2.xml"/><Relationship Id="rId5" Type="http://schemas.openxmlformats.org/officeDocument/2006/relationships/image" Target="../media/image18.jpeg"/><Relationship Id="rId4" Type="http://schemas.openxmlformats.org/officeDocument/2006/relationships/image" Target="../media/image17.jpe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6.xml"/><Relationship Id="rId1" Type="http://schemas.openxmlformats.org/officeDocument/2006/relationships/slideLayout" Target="../slideLayouts/slideLayout2.xml"/><Relationship Id="rId5" Type="http://schemas.openxmlformats.org/officeDocument/2006/relationships/image" Target="../media/image21.jpeg"/><Relationship Id="rId4" Type="http://schemas.openxmlformats.org/officeDocument/2006/relationships/image" Target="../media/image20.jpeg"/></Relationships>
</file>

<file path=ppt/slides/_rels/slide21.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7.xml"/><Relationship Id="rId1" Type="http://schemas.openxmlformats.org/officeDocument/2006/relationships/slideLayout" Target="../slideLayouts/slideLayout2.xml"/><Relationship Id="rId5" Type="http://schemas.openxmlformats.org/officeDocument/2006/relationships/image" Target="../media/image24.jpeg"/><Relationship Id="rId4" Type="http://schemas.openxmlformats.org/officeDocument/2006/relationships/image" Target="../media/image23.png"/></Relationships>
</file>

<file path=ppt/slides/_rels/slide2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jp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jp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jp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jp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jp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jp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2.png"/></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xml"/><Relationship Id="rId1" Type="http://schemas.openxmlformats.org/officeDocument/2006/relationships/slideLayout" Target="../slideLayouts/slideLayout1.xml"/><Relationship Id="rId5" Type="http://schemas.openxmlformats.org/officeDocument/2006/relationships/image" Target="../media/image5.png"/><Relationship Id="rId4" Type="http://schemas.openxmlformats.org/officeDocument/2006/relationships/image" Target="../media/image4.png"/></Relationships>
</file>

<file path=ppt/slides/_rels/slide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xml"/><Relationship Id="rId1" Type="http://schemas.openxmlformats.org/officeDocument/2006/relationships/slideLayout" Target="../slideLayouts/slideLayout1.xml"/><Relationship Id="rId5" Type="http://schemas.openxmlformats.org/officeDocument/2006/relationships/image" Target="../media/image7.png"/><Relationship Id="rId4" Type="http://schemas.openxmlformats.org/officeDocument/2006/relationships/image" Target="../media/image6.png"/></Relationships>
</file>

<file path=ppt/slides/_rels/slide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6.xml"/><Relationship Id="rId1" Type="http://schemas.openxmlformats.org/officeDocument/2006/relationships/slideLayout" Target="../slideLayouts/slideLayout1.xml"/><Relationship Id="rId5" Type="http://schemas.openxmlformats.org/officeDocument/2006/relationships/image" Target="../media/image9.png"/><Relationship Id="rId4" Type="http://schemas.openxmlformats.org/officeDocument/2006/relationships/image" Target="../media/image8.png"/></Relationships>
</file>

<file path=ppt/slides/_rels/slide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7.xml"/><Relationship Id="rId1" Type="http://schemas.openxmlformats.org/officeDocument/2006/relationships/slideLayout" Target="../slideLayouts/slideLayout1.xml"/><Relationship Id="rId5" Type="http://schemas.openxmlformats.org/officeDocument/2006/relationships/image" Target="../media/image11.png"/><Relationship Id="rId4" Type="http://schemas.openxmlformats.org/officeDocument/2006/relationships/image" Target="../media/image10.png"/></Relationships>
</file>

<file path=ppt/slides/_rels/slide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00681CFC-FA24-49E0-8083-1971B743C550}"/>
              </a:ext>
            </a:extLst>
          </p:cNvPr>
          <p:cNvSpPr>
            <a:spLocks noGrp="1"/>
          </p:cNvSpPr>
          <p:nvPr>
            <p:ph type="body" idx="1"/>
          </p:nvPr>
        </p:nvSpPr>
        <p:spPr>
          <a:xfrm>
            <a:off x="915988" y="442421"/>
            <a:ext cx="5157787" cy="1428581"/>
          </a:xfrm>
        </p:spPr>
        <p:txBody>
          <a:bodyPr>
            <a:normAutofit fontScale="92500" lnSpcReduction="20000"/>
          </a:bodyPr>
          <a:lstStyle/>
          <a:p>
            <a:pPr algn="ctr">
              <a:lnSpc>
                <a:spcPct val="107000"/>
              </a:lnSpc>
              <a:spcAft>
                <a:spcPts val="800"/>
              </a:spcAft>
            </a:pPr>
            <a:r>
              <a:rPr lang="en-US" sz="3300" b="1" dirty="0">
                <a:effectLst/>
                <a:latin typeface="Comic Sans MS" panose="030F0702030302020204" pitchFamily="66" charset="0"/>
                <a:ea typeface="Calibri" panose="020F0502020204030204" pitchFamily="34" charset="0"/>
                <a:cs typeface="Times New Roman" panose="02020603050405020304" pitchFamily="18" charset="0"/>
              </a:rPr>
              <a:t>Y2 LO: To be able to make equal groups and share. </a:t>
            </a:r>
          </a:p>
        </p:txBody>
      </p:sp>
      <p:sp>
        <p:nvSpPr>
          <p:cNvPr id="6" name="Content Placeholder 5">
            <a:extLst>
              <a:ext uri="{FF2B5EF4-FFF2-40B4-BE49-F238E27FC236}">
                <a16:creationId xmlns:a16="http://schemas.microsoft.com/office/drawing/2014/main" id="{6494D497-6EE3-47E8-9F50-119973C244FA}"/>
              </a:ext>
            </a:extLst>
          </p:cNvPr>
          <p:cNvSpPr>
            <a:spLocks noGrp="1"/>
          </p:cNvSpPr>
          <p:nvPr>
            <p:ph sz="half" idx="2"/>
          </p:nvPr>
        </p:nvSpPr>
        <p:spPr>
          <a:xfrm>
            <a:off x="839788" y="1871002"/>
            <a:ext cx="5157787" cy="4758397"/>
          </a:xfrm>
        </p:spPr>
        <p:txBody>
          <a:bodyPr>
            <a:normAutofit lnSpcReduction="10000"/>
          </a:bodyPr>
          <a:lstStyle/>
          <a:p>
            <a:pPr marL="342900" lvl="0" indent="-342900">
              <a:lnSpc>
                <a:spcPct val="107000"/>
              </a:lnSpc>
              <a:buFont typeface="Calibri" panose="020F0502020204030204" pitchFamily="34" charset="0"/>
              <a:buChar char="-"/>
            </a:pPr>
            <a:r>
              <a:rPr lang="en-US" sz="3200" dirty="0">
                <a:effectLst/>
                <a:latin typeface="Comic Sans MS" panose="030F0702030302020204" pitchFamily="66" charset="0"/>
                <a:ea typeface="Calibri" panose="020F0502020204030204" pitchFamily="34" charset="0"/>
                <a:cs typeface="Times New Roman" panose="02020603050405020304" pitchFamily="18" charset="0"/>
              </a:rPr>
              <a:t>I can represent division as equal sharing pictorially.</a:t>
            </a:r>
            <a:endParaRPr lang="en-GB" sz="3200" dirty="0">
              <a:effectLst/>
              <a:latin typeface="Comic Sans MS" panose="030F0702030302020204" pitchFamily="66" charset="0"/>
              <a:ea typeface="Calibri" panose="020F0502020204030204" pitchFamily="34" charset="0"/>
              <a:cs typeface="Times New Roman" panose="02020603050405020304" pitchFamily="18" charset="0"/>
            </a:endParaRPr>
          </a:p>
          <a:p>
            <a:pPr marL="342900" lvl="0" indent="-342900">
              <a:lnSpc>
                <a:spcPct val="107000"/>
              </a:lnSpc>
              <a:buFont typeface="Calibri" panose="020F0502020204030204" pitchFamily="34" charset="0"/>
              <a:buChar char="-"/>
            </a:pPr>
            <a:r>
              <a:rPr lang="en-US" sz="3200" dirty="0">
                <a:effectLst/>
                <a:latin typeface="Comic Sans MS" panose="030F0702030302020204" pitchFamily="66" charset="0"/>
                <a:ea typeface="Calibri" panose="020F0502020204030204" pitchFamily="34" charset="0"/>
                <a:cs typeface="Times New Roman" panose="02020603050405020304" pitchFamily="18" charset="0"/>
              </a:rPr>
              <a:t>I can discuss the whole and the equal parts.</a:t>
            </a:r>
            <a:endParaRPr lang="en-GB" sz="3200" dirty="0">
              <a:effectLst/>
              <a:latin typeface="Comic Sans MS" panose="030F0702030302020204" pitchFamily="66" charset="0"/>
              <a:ea typeface="Calibri" panose="020F0502020204030204" pitchFamily="34" charset="0"/>
              <a:cs typeface="Times New Roman" panose="02020603050405020304" pitchFamily="18" charset="0"/>
            </a:endParaRPr>
          </a:p>
          <a:p>
            <a:pPr marL="342900" lvl="0" indent="-342900">
              <a:lnSpc>
                <a:spcPct val="107000"/>
              </a:lnSpc>
              <a:spcAft>
                <a:spcPts val="800"/>
              </a:spcAft>
              <a:buFont typeface="Calibri" panose="020F0502020204030204" pitchFamily="34" charset="0"/>
              <a:buChar char="-"/>
            </a:pPr>
            <a:r>
              <a:rPr lang="en-US" sz="3200" dirty="0">
                <a:effectLst/>
                <a:latin typeface="Comic Sans MS" panose="030F0702030302020204" pitchFamily="66" charset="0"/>
                <a:ea typeface="Calibri" panose="020F0502020204030204" pitchFamily="34" charset="0"/>
                <a:cs typeface="Times New Roman" panose="02020603050405020304" pitchFamily="18" charset="0"/>
              </a:rPr>
              <a:t>I can use equal sharing to represent division when solving division word problems.</a:t>
            </a:r>
            <a:endParaRPr lang="en-GB" sz="3200" dirty="0">
              <a:effectLst/>
              <a:latin typeface="Comic Sans MS" panose="030F0702030302020204" pitchFamily="66" charset="0"/>
              <a:ea typeface="Calibri" panose="020F0502020204030204" pitchFamily="34" charset="0"/>
              <a:cs typeface="Times New Roman" panose="02020603050405020304" pitchFamily="18" charset="0"/>
            </a:endParaRPr>
          </a:p>
        </p:txBody>
      </p:sp>
      <p:sp>
        <p:nvSpPr>
          <p:cNvPr id="7" name="Text Placeholder 6">
            <a:extLst>
              <a:ext uri="{FF2B5EF4-FFF2-40B4-BE49-F238E27FC236}">
                <a16:creationId xmlns:a16="http://schemas.microsoft.com/office/drawing/2014/main" id="{4ACA4707-C90C-419B-8207-FF99E919AC47}"/>
              </a:ext>
            </a:extLst>
          </p:cNvPr>
          <p:cNvSpPr>
            <a:spLocks noGrp="1"/>
          </p:cNvSpPr>
          <p:nvPr>
            <p:ph type="body" sz="quarter" idx="3"/>
          </p:nvPr>
        </p:nvSpPr>
        <p:spPr>
          <a:xfrm>
            <a:off x="6096000" y="164994"/>
            <a:ext cx="5183188" cy="1428581"/>
          </a:xfrm>
        </p:spPr>
        <p:txBody>
          <a:bodyPr>
            <a:normAutofit fontScale="92500" lnSpcReduction="20000"/>
          </a:bodyPr>
          <a:lstStyle/>
          <a:p>
            <a:pPr algn="ctr">
              <a:lnSpc>
                <a:spcPct val="107000"/>
              </a:lnSpc>
              <a:spcAft>
                <a:spcPts val="800"/>
              </a:spcAft>
            </a:pPr>
            <a:r>
              <a:rPr lang="en-US" sz="3300" b="1" dirty="0">
                <a:effectLst/>
                <a:latin typeface="Comic Sans MS" panose="030F0702030302020204" pitchFamily="66" charset="0"/>
                <a:ea typeface="Calibri" panose="020F0502020204030204" pitchFamily="34" charset="0"/>
                <a:cs typeface="Times New Roman" panose="02020603050405020304" pitchFamily="18" charset="0"/>
              </a:rPr>
              <a:t>Y3 LO: To be able to divide by four.</a:t>
            </a:r>
          </a:p>
        </p:txBody>
      </p:sp>
      <p:sp>
        <p:nvSpPr>
          <p:cNvPr id="8" name="Content Placeholder 7">
            <a:extLst>
              <a:ext uri="{FF2B5EF4-FFF2-40B4-BE49-F238E27FC236}">
                <a16:creationId xmlns:a16="http://schemas.microsoft.com/office/drawing/2014/main" id="{F4069311-568B-4693-BDE5-E6F89A13FB19}"/>
              </a:ext>
            </a:extLst>
          </p:cNvPr>
          <p:cNvSpPr>
            <a:spLocks noGrp="1"/>
          </p:cNvSpPr>
          <p:nvPr>
            <p:ph sz="quarter" idx="4"/>
          </p:nvPr>
        </p:nvSpPr>
        <p:spPr>
          <a:xfrm>
            <a:off x="6172200" y="1871003"/>
            <a:ext cx="5183188" cy="4318660"/>
          </a:xfrm>
        </p:spPr>
        <p:txBody>
          <a:bodyPr>
            <a:noAutofit/>
          </a:bodyPr>
          <a:lstStyle/>
          <a:p>
            <a:pPr marL="342900" lvl="0" indent="-342900">
              <a:lnSpc>
                <a:spcPct val="107000"/>
              </a:lnSpc>
              <a:buFont typeface="Calibri" panose="020F0502020204030204" pitchFamily="34" charset="0"/>
              <a:buChar char="-"/>
            </a:pPr>
            <a:r>
              <a:rPr lang="en-US" dirty="0">
                <a:effectLst/>
                <a:latin typeface="Comic Sans MS" panose="030F0702030302020204" pitchFamily="66" charset="0"/>
                <a:ea typeface="Calibri" panose="020F0502020204030204" pitchFamily="34" charset="0"/>
                <a:cs typeface="Times New Roman" panose="02020603050405020304" pitchFamily="18" charset="0"/>
              </a:rPr>
              <a:t>I can recall and use multiplication facts for the four times tables.</a:t>
            </a:r>
            <a:endParaRPr lang="en-GB" dirty="0">
              <a:effectLst/>
              <a:latin typeface="Comic Sans MS" panose="030F0702030302020204" pitchFamily="66" charset="0"/>
              <a:ea typeface="Calibri" panose="020F0502020204030204" pitchFamily="34" charset="0"/>
              <a:cs typeface="Times New Roman" panose="02020603050405020304" pitchFamily="18" charset="0"/>
            </a:endParaRPr>
          </a:p>
          <a:p>
            <a:pPr marL="342900" lvl="0" indent="-342900">
              <a:lnSpc>
                <a:spcPct val="107000"/>
              </a:lnSpc>
              <a:spcAft>
                <a:spcPts val="800"/>
              </a:spcAft>
              <a:buFont typeface="Calibri" panose="020F0502020204030204" pitchFamily="34" charset="0"/>
              <a:buChar char="-"/>
            </a:pPr>
            <a:r>
              <a:rPr lang="en-US" dirty="0">
                <a:effectLst/>
                <a:latin typeface="Comic Sans MS" panose="030F0702030302020204" pitchFamily="66" charset="0"/>
                <a:ea typeface="Calibri" panose="020F0502020204030204" pitchFamily="34" charset="0"/>
                <a:cs typeface="Times New Roman" panose="02020603050405020304" pitchFamily="18" charset="0"/>
              </a:rPr>
              <a:t>I can discuss different methods to complete division. </a:t>
            </a:r>
            <a:endParaRPr lang="en-GB" dirty="0">
              <a:latin typeface="Comic Sans MS" panose="030F0702030302020204" pitchFamily="66" charset="0"/>
              <a:ea typeface="Calibri" panose="020F0502020204030204" pitchFamily="34" charset="0"/>
              <a:cs typeface="Times New Roman" panose="02020603050405020304" pitchFamily="18" charset="0"/>
            </a:endParaRPr>
          </a:p>
          <a:p>
            <a:pPr marL="342900" lvl="0" indent="-342900">
              <a:lnSpc>
                <a:spcPct val="107000"/>
              </a:lnSpc>
              <a:spcAft>
                <a:spcPts val="800"/>
              </a:spcAft>
              <a:buFont typeface="Calibri" panose="020F0502020204030204" pitchFamily="34" charset="0"/>
              <a:buChar char="-"/>
            </a:pPr>
            <a:r>
              <a:rPr lang="en-US" dirty="0">
                <a:effectLst/>
                <a:latin typeface="Comic Sans MS" panose="030F0702030302020204" pitchFamily="66" charset="0"/>
                <a:ea typeface="Calibri" panose="020F0502020204030204" pitchFamily="34" charset="0"/>
                <a:cs typeface="Times New Roman" panose="02020603050405020304" pitchFamily="18" charset="0"/>
              </a:rPr>
              <a:t>I can choose the most suitable method to complete my calculations.</a:t>
            </a:r>
            <a:endParaRPr lang="en-US" sz="4000" dirty="0">
              <a:effectLst/>
              <a:latin typeface="Comic Sans MS" panose="030F0702030302020204" pitchFamily="66"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13027602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 name="Picture 19">
            <a:extLst>
              <a:ext uri="{FF2B5EF4-FFF2-40B4-BE49-F238E27FC236}">
                <a16:creationId xmlns:a16="http://schemas.microsoft.com/office/drawing/2014/main" id="{B9CCE23E-A2B2-4A93-A247-2009D3E02B5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20453"/>
            <a:ext cx="12191999" cy="6998429"/>
          </a:xfrm>
          <a:prstGeom prst="rect">
            <a:avLst/>
          </a:prstGeom>
        </p:spPr>
      </p:pic>
      <p:sp>
        <p:nvSpPr>
          <p:cNvPr id="35" name="TextBox 34">
            <a:extLst>
              <a:ext uri="{FF2B5EF4-FFF2-40B4-BE49-F238E27FC236}">
                <a16:creationId xmlns:a16="http://schemas.microsoft.com/office/drawing/2014/main" id="{EAE7A425-2A83-4250-BE92-B8F01C1341CA}"/>
              </a:ext>
            </a:extLst>
          </p:cNvPr>
          <p:cNvSpPr txBox="1"/>
          <p:nvPr/>
        </p:nvSpPr>
        <p:spPr>
          <a:xfrm>
            <a:off x="343155" y="229306"/>
            <a:ext cx="9605515" cy="1077218"/>
          </a:xfrm>
          <a:prstGeom prst="rect">
            <a:avLst/>
          </a:prstGeom>
          <a:noFill/>
        </p:spPr>
        <p:txBody>
          <a:bodyPr wrap="none" rtlCol="0">
            <a:spAutoFit/>
          </a:bodyPr>
          <a:lstStyle/>
          <a:p>
            <a:r>
              <a:rPr lang="en-GB" sz="3200" b="1" dirty="0">
                <a:latin typeface="Yu Gothic UI" panose="020B0500000000000000" pitchFamily="34" charset="-128"/>
                <a:ea typeface="Yu Gothic UI" panose="020B0500000000000000" pitchFamily="34" charset="-128"/>
              </a:rPr>
              <a:t>Complete the number sentence to show 15 shared </a:t>
            </a:r>
          </a:p>
          <a:p>
            <a:r>
              <a:rPr lang="en-GB" sz="3200" b="1" dirty="0">
                <a:latin typeface="Yu Gothic UI" panose="020B0500000000000000" pitchFamily="34" charset="-128"/>
                <a:ea typeface="Yu Gothic UI" panose="020B0500000000000000" pitchFamily="34" charset="-128"/>
              </a:rPr>
              <a:t>between 5. </a:t>
            </a:r>
          </a:p>
        </p:txBody>
      </p:sp>
      <p:sp>
        <p:nvSpPr>
          <p:cNvPr id="12" name="Teardrop 11">
            <a:extLst>
              <a:ext uri="{FF2B5EF4-FFF2-40B4-BE49-F238E27FC236}">
                <a16:creationId xmlns:a16="http://schemas.microsoft.com/office/drawing/2014/main" id="{987555A9-BC3B-450A-8473-93C0F5B4A590}"/>
              </a:ext>
            </a:extLst>
          </p:cNvPr>
          <p:cNvSpPr/>
          <p:nvPr/>
        </p:nvSpPr>
        <p:spPr>
          <a:xfrm>
            <a:off x="10827548" y="-20453"/>
            <a:ext cx="1364451" cy="711954"/>
          </a:xfrm>
          <a:prstGeom prst="teardrop">
            <a:avLst/>
          </a:prstGeom>
          <a:solidFill>
            <a:srgbClr val="55768F"/>
          </a:solidFill>
          <a:ln>
            <a:solidFill>
              <a:srgbClr val="5576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b="1" dirty="0">
                <a:solidFill>
                  <a:schemeClr val="bg1"/>
                </a:solidFill>
                <a:latin typeface="Yu Gothic UI" panose="020B0500000000000000" pitchFamily="34" charset="-128"/>
                <a:ea typeface="Yu Gothic UI" panose="020B0500000000000000" pitchFamily="34" charset="-128"/>
              </a:rPr>
              <a:t>Fluency</a:t>
            </a:r>
          </a:p>
        </p:txBody>
      </p:sp>
      <p:sp>
        <p:nvSpPr>
          <p:cNvPr id="8" name="TextBox 7">
            <a:extLst>
              <a:ext uri="{FF2B5EF4-FFF2-40B4-BE49-F238E27FC236}">
                <a16:creationId xmlns:a16="http://schemas.microsoft.com/office/drawing/2014/main" id="{898BD2EE-8F61-439A-81FC-F3396C54FF96}"/>
              </a:ext>
            </a:extLst>
          </p:cNvPr>
          <p:cNvSpPr txBox="1"/>
          <p:nvPr/>
        </p:nvSpPr>
        <p:spPr>
          <a:xfrm>
            <a:off x="1328737" y="2955586"/>
            <a:ext cx="8272464" cy="1200329"/>
          </a:xfrm>
          <a:prstGeom prst="rect">
            <a:avLst/>
          </a:prstGeom>
          <a:noFill/>
        </p:spPr>
        <p:txBody>
          <a:bodyPr wrap="square" rtlCol="0">
            <a:spAutoFit/>
          </a:bodyPr>
          <a:lstStyle/>
          <a:p>
            <a:pPr lvl="0" algn="ctr">
              <a:defRPr/>
            </a:pPr>
            <a:r>
              <a:rPr lang="en-GB" sz="7200" b="1" dirty="0">
                <a:latin typeface="Yu Gothic UI" panose="020B0500000000000000" pitchFamily="34" charset="-128"/>
                <a:ea typeface="Yu Gothic UI" panose="020B0500000000000000" pitchFamily="34" charset="-128"/>
              </a:rPr>
              <a:t>15 </a:t>
            </a:r>
            <a:r>
              <a:rPr lang="en-GB" sz="7200" b="1" dirty="0">
                <a:latin typeface="Sassoon Infant Std" panose="020B0503020103030203" pitchFamily="34" charset="0"/>
                <a:ea typeface="Yu Gothic UI" panose="020B0500000000000000" pitchFamily="34" charset="-128"/>
              </a:rPr>
              <a:t>÷ 5 = </a:t>
            </a:r>
            <a:endParaRPr lang="en-GB" sz="7200" b="1" dirty="0">
              <a:latin typeface="Yu Gothic UI" panose="020B0500000000000000" pitchFamily="34" charset="-128"/>
              <a:ea typeface="Yu Gothic UI" panose="020B0500000000000000" pitchFamily="34" charset="-128"/>
            </a:endParaRPr>
          </a:p>
        </p:txBody>
      </p:sp>
      <p:sp>
        <p:nvSpPr>
          <p:cNvPr id="9" name="TextBox 8">
            <a:extLst>
              <a:ext uri="{FF2B5EF4-FFF2-40B4-BE49-F238E27FC236}">
                <a16:creationId xmlns:a16="http://schemas.microsoft.com/office/drawing/2014/main" id="{80FABEA4-9F3D-4C1B-A696-A45A53F993B9}"/>
              </a:ext>
            </a:extLst>
          </p:cNvPr>
          <p:cNvSpPr txBox="1"/>
          <p:nvPr/>
        </p:nvSpPr>
        <p:spPr>
          <a:xfrm>
            <a:off x="6893714" y="2888898"/>
            <a:ext cx="2104371" cy="1200329"/>
          </a:xfrm>
          <a:prstGeom prst="rect">
            <a:avLst/>
          </a:prstGeom>
          <a:noFill/>
        </p:spPr>
        <p:txBody>
          <a:bodyPr wrap="square" rtlCol="0">
            <a:spAutoFit/>
          </a:bodyPr>
          <a:lstStyle/>
          <a:p>
            <a:pPr algn="ctr"/>
            <a:r>
              <a:rPr lang="en-GB" sz="7200" b="1" dirty="0">
                <a:solidFill>
                  <a:srgbClr val="FF0000"/>
                </a:solidFill>
                <a:latin typeface="Yu Gothic UI" panose="020B0500000000000000" pitchFamily="34" charset="-128"/>
                <a:ea typeface="Yu Gothic UI" panose="020B0500000000000000" pitchFamily="34" charset="-128"/>
              </a:rPr>
              <a:t>3</a:t>
            </a:r>
          </a:p>
        </p:txBody>
      </p:sp>
    </p:spTree>
    <p:extLst>
      <p:ext uri="{BB962C8B-B14F-4D97-AF65-F5344CB8AC3E}">
        <p14:creationId xmlns:p14="http://schemas.microsoft.com/office/powerpoint/2010/main" val="7792522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 name="Picture 19">
            <a:extLst>
              <a:ext uri="{FF2B5EF4-FFF2-40B4-BE49-F238E27FC236}">
                <a16:creationId xmlns:a16="http://schemas.microsoft.com/office/drawing/2014/main" id="{B9CCE23E-A2B2-4A93-A247-2009D3E02B5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20453"/>
            <a:ext cx="12191999" cy="6998429"/>
          </a:xfrm>
          <a:prstGeom prst="rect">
            <a:avLst/>
          </a:prstGeom>
        </p:spPr>
      </p:pic>
      <p:sp>
        <p:nvSpPr>
          <p:cNvPr id="35" name="TextBox 34">
            <a:extLst>
              <a:ext uri="{FF2B5EF4-FFF2-40B4-BE49-F238E27FC236}">
                <a16:creationId xmlns:a16="http://schemas.microsoft.com/office/drawing/2014/main" id="{EAE7A425-2A83-4250-BE92-B8F01C1341CA}"/>
              </a:ext>
            </a:extLst>
          </p:cNvPr>
          <p:cNvSpPr txBox="1"/>
          <p:nvPr/>
        </p:nvSpPr>
        <p:spPr>
          <a:xfrm>
            <a:off x="343155" y="229306"/>
            <a:ext cx="9668031" cy="1077218"/>
          </a:xfrm>
          <a:prstGeom prst="rect">
            <a:avLst/>
          </a:prstGeom>
          <a:noFill/>
        </p:spPr>
        <p:txBody>
          <a:bodyPr wrap="none" rtlCol="0">
            <a:spAutoFit/>
          </a:bodyPr>
          <a:lstStyle/>
          <a:p>
            <a:r>
              <a:rPr lang="en-GB" sz="3200" b="1" dirty="0">
                <a:latin typeface="Yu Gothic UI" panose="020B0500000000000000" pitchFamily="34" charset="-128"/>
                <a:ea typeface="Yu Gothic UI" panose="020B0500000000000000" pitchFamily="34" charset="-128"/>
              </a:rPr>
              <a:t>Complete the number sentence to show 25 shared </a:t>
            </a:r>
          </a:p>
          <a:p>
            <a:r>
              <a:rPr lang="en-GB" sz="3200" b="1" dirty="0">
                <a:latin typeface="Yu Gothic UI" panose="020B0500000000000000" pitchFamily="34" charset="-128"/>
                <a:ea typeface="Yu Gothic UI" panose="020B0500000000000000" pitchFamily="34" charset="-128"/>
              </a:rPr>
              <a:t>between 5. </a:t>
            </a:r>
          </a:p>
        </p:txBody>
      </p:sp>
      <p:sp>
        <p:nvSpPr>
          <p:cNvPr id="12" name="Teardrop 11">
            <a:extLst>
              <a:ext uri="{FF2B5EF4-FFF2-40B4-BE49-F238E27FC236}">
                <a16:creationId xmlns:a16="http://schemas.microsoft.com/office/drawing/2014/main" id="{987555A9-BC3B-450A-8473-93C0F5B4A590}"/>
              </a:ext>
            </a:extLst>
          </p:cNvPr>
          <p:cNvSpPr/>
          <p:nvPr/>
        </p:nvSpPr>
        <p:spPr>
          <a:xfrm>
            <a:off x="10827548" y="-20453"/>
            <a:ext cx="1364451" cy="711954"/>
          </a:xfrm>
          <a:prstGeom prst="teardrop">
            <a:avLst/>
          </a:prstGeom>
          <a:solidFill>
            <a:srgbClr val="55768F"/>
          </a:solidFill>
          <a:ln>
            <a:solidFill>
              <a:srgbClr val="5576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b="1" dirty="0">
                <a:solidFill>
                  <a:schemeClr val="bg1"/>
                </a:solidFill>
                <a:latin typeface="Yu Gothic UI" panose="020B0500000000000000" pitchFamily="34" charset="-128"/>
                <a:ea typeface="Yu Gothic UI" panose="020B0500000000000000" pitchFamily="34" charset="-128"/>
              </a:rPr>
              <a:t>Fluency</a:t>
            </a:r>
          </a:p>
        </p:txBody>
      </p:sp>
      <p:sp>
        <p:nvSpPr>
          <p:cNvPr id="8" name="TextBox 7">
            <a:extLst>
              <a:ext uri="{FF2B5EF4-FFF2-40B4-BE49-F238E27FC236}">
                <a16:creationId xmlns:a16="http://schemas.microsoft.com/office/drawing/2014/main" id="{E9527CD3-1121-4EBA-9160-48BCA32635B6}"/>
              </a:ext>
            </a:extLst>
          </p:cNvPr>
          <p:cNvSpPr txBox="1"/>
          <p:nvPr/>
        </p:nvSpPr>
        <p:spPr>
          <a:xfrm>
            <a:off x="1287173" y="2955586"/>
            <a:ext cx="8251682" cy="1200329"/>
          </a:xfrm>
          <a:prstGeom prst="rect">
            <a:avLst/>
          </a:prstGeom>
          <a:noFill/>
        </p:spPr>
        <p:txBody>
          <a:bodyPr wrap="square" rtlCol="0">
            <a:spAutoFit/>
          </a:bodyPr>
          <a:lstStyle/>
          <a:p>
            <a:pPr lvl="0" algn="ctr">
              <a:defRPr/>
            </a:pPr>
            <a:r>
              <a:rPr lang="en-GB" sz="7200" b="1" dirty="0">
                <a:latin typeface="Yu Gothic UI" panose="020B0500000000000000" pitchFamily="34" charset="-128"/>
                <a:ea typeface="Yu Gothic UI" panose="020B0500000000000000" pitchFamily="34" charset="-128"/>
              </a:rPr>
              <a:t>25 </a:t>
            </a:r>
            <a:r>
              <a:rPr lang="en-GB" sz="7200" b="1" dirty="0">
                <a:latin typeface="Sassoon Infant Std" panose="020B0503020103030203" pitchFamily="34" charset="0"/>
                <a:ea typeface="Yu Gothic UI" panose="020B0500000000000000" pitchFamily="34" charset="-128"/>
              </a:rPr>
              <a:t>÷ 5 =</a:t>
            </a:r>
            <a:endParaRPr lang="en-GB" sz="7200" b="1" dirty="0">
              <a:latin typeface="Yu Gothic UI" panose="020B0500000000000000" pitchFamily="34" charset="-128"/>
              <a:ea typeface="Yu Gothic UI" panose="020B0500000000000000" pitchFamily="34" charset="-128"/>
            </a:endParaRPr>
          </a:p>
        </p:txBody>
      </p:sp>
      <p:sp>
        <p:nvSpPr>
          <p:cNvPr id="9" name="TextBox 8">
            <a:extLst>
              <a:ext uri="{FF2B5EF4-FFF2-40B4-BE49-F238E27FC236}">
                <a16:creationId xmlns:a16="http://schemas.microsoft.com/office/drawing/2014/main" id="{30A1BFAD-FDD9-4853-99B9-E4E18AD476FE}"/>
              </a:ext>
            </a:extLst>
          </p:cNvPr>
          <p:cNvSpPr txBox="1"/>
          <p:nvPr/>
        </p:nvSpPr>
        <p:spPr>
          <a:xfrm>
            <a:off x="6903894" y="2891716"/>
            <a:ext cx="2131776" cy="1200329"/>
          </a:xfrm>
          <a:prstGeom prst="rect">
            <a:avLst/>
          </a:prstGeom>
          <a:noFill/>
        </p:spPr>
        <p:txBody>
          <a:bodyPr wrap="square" rtlCol="0">
            <a:spAutoFit/>
          </a:bodyPr>
          <a:lstStyle/>
          <a:p>
            <a:pPr algn="ctr"/>
            <a:r>
              <a:rPr lang="en-GB" sz="7200" b="1" dirty="0">
                <a:solidFill>
                  <a:srgbClr val="FF0000"/>
                </a:solidFill>
                <a:latin typeface="Yu Gothic UI" panose="020B0500000000000000" pitchFamily="34" charset="-128"/>
                <a:ea typeface="Yu Gothic UI" panose="020B0500000000000000" pitchFamily="34" charset="-128"/>
              </a:rPr>
              <a:t>5</a:t>
            </a:r>
          </a:p>
        </p:txBody>
      </p:sp>
    </p:spTree>
    <p:extLst>
      <p:ext uri="{BB962C8B-B14F-4D97-AF65-F5344CB8AC3E}">
        <p14:creationId xmlns:p14="http://schemas.microsoft.com/office/powerpoint/2010/main" val="13529437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 name="Picture 19">
            <a:extLst>
              <a:ext uri="{FF2B5EF4-FFF2-40B4-BE49-F238E27FC236}">
                <a16:creationId xmlns:a16="http://schemas.microsoft.com/office/drawing/2014/main" id="{B9CCE23E-A2B2-4A93-A247-2009D3E02B5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20453"/>
            <a:ext cx="12191999" cy="6998429"/>
          </a:xfrm>
          <a:prstGeom prst="rect">
            <a:avLst/>
          </a:prstGeom>
        </p:spPr>
      </p:pic>
      <p:sp>
        <p:nvSpPr>
          <p:cNvPr id="35" name="TextBox 34">
            <a:extLst>
              <a:ext uri="{FF2B5EF4-FFF2-40B4-BE49-F238E27FC236}">
                <a16:creationId xmlns:a16="http://schemas.microsoft.com/office/drawing/2014/main" id="{EAE7A425-2A83-4250-BE92-B8F01C1341CA}"/>
              </a:ext>
            </a:extLst>
          </p:cNvPr>
          <p:cNvSpPr txBox="1"/>
          <p:nvPr/>
        </p:nvSpPr>
        <p:spPr>
          <a:xfrm>
            <a:off x="343155" y="229306"/>
            <a:ext cx="9668031" cy="1077218"/>
          </a:xfrm>
          <a:prstGeom prst="rect">
            <a:avLst/>
          </a:prstGeom>
          <a:noFill/>
        </p:spPr>
        <p:txBody>
          <a:bodyPr wrap="none" rtlCol="0">
            <a:spAutoFit/>
          </a:bodyPr>
          <a:lstStyle/>
          <a:p>
            <a:r>
              <a:rPr lang="en-GB" sz="3200" b="1" dirty="0">
                <a:latin typeface="Yu Gothic UI" panose="020B0500000000000000" pitchFamily="34" charset="-128"/>
                <a:ea typeface="Yu Gothic UI" panose="020B0500000000000000" pitchFamily="34" charset="-128"/>
              </a:rPr>
              <a:t>Complete the number sentence to show 50 shared </a:t>
            </a:r>
          </a:p>
          <a:p>
            <a:r>
              <a:rPr lang="en-GB" sz="3200" b="1" dirty="0">
                <a:latin typeface="Yu Gothic UI" panose="020B0500000000000000" pitchFamily="34" charset="-128"/>
                <a:ea typeface="Yu Gothic UI" panose="020B0500000000000000" pitchFamily="34" charset="-128"/>
              </a:rPr>
              <a:t>between 5. </a:t>
            </a:r>
          </a:p>
        </p:txBody>
      </p:sp>
      <p:sp>
        <p:nvSpPr>
          <p:cNvPr id="12" name="Teardrop 11">
            <a:extLst>
              <a:ext uri="{FF2B5EF4-FFF2-40B4-BE49-F238E27FC236}">
                <a16:creationId xmlns:a16="http://schemas.microsoft.com/office/drawing/2014/main" id="{987555A9-BC3B-450A-8473-93C0F5B4A590}"/>
              </a:ext>
            </a:extLst>
          </p:cNvPr>
          <p:cNvSpPr/>
          <p:nvPr/>
        </p:nvSpPr>
        <p:spPr>
          <a:xfrm>
            <a:off x="10827548" y="-20453"/>
            <a:ext cx="1364451" cy="711954"/>
          </a:xfrm>
          <a:prstGeom prst="teardrop">
            <a:avLst/>
          </a:prstGeom>
          <a:solidFill>
            <a:srgbClr val="55768F"/>
          </a:solidFill>
          <a:ln>
            <a:solidFill>
              <a:srgbClr val="5576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b="1" dirty="0">
                <a:solidFill>
                  <a:schemeClr val="bg1"/>
                </a:solidFill>
                <a:latin typeface="Yu Gothic UI" panose="020B0500000000000000" pitchFamily="34" charset="-128"/>
                <a:ea typeface="Yu Gothic UI" panose="020B0500000000000000" pitchFamily="34" charset="-128"/>
              </a:rPr>
              <a:t>Fluency</a:t>
            </a:r>
          </a:p>
        </p:txBody>
      </p:sp>
      <p:sp>
        <p:nvSpPr>
          <p:cNvPr id="8" name="TextBox 7">
            <a:extLst>
              <a:ext uri="{FF2B5EF4-FFF2-40B4-BE49-F238E27FC236}">
                <a16:creationId xmlns:a16="http://schemas.microsoft.com/office/drawing/2014/main" id="{8F040350-9BA1-4704-B5F3-FFB6A3F24716}"/>
              </a:ext>
            </a:extLst>
          </p:cNvPr>
          <p:cNvSpPr txBox="1"/>
          <p:nvPr/>
        </p:nvSpPr>
        <p:spPr>
          <a:xfrm>
            <a:off x="642933" y="2955586"/>
            <a:ext cx="9534525" cy="1200329"/>
          </a:xfrm>
          <a:prstGeom prst="rect">
            <a:avLst/>
          </a:prstGeom>
          <a:noFill/>
        </p:spPr>
        <p:txBody>
          <a:bodyPr wrap="square" rtlCol="0">
            <a:spAutoFit/>
          </a:bodyPr>
          <a:lstStyle/>
          <a:p>
            <a:pPr lvl="0" algn="ctr">
              <a:defRPr/>
            </a:pPr>
            <a:r>
              <a:rPr lang="en-GB" sz="7200" b="1" dirty="0">
                <a:latin typeface="Yu Gothic UI" panose="020B0500000000000000" pitchFamily="34" charset="-128"/>
                <a:ea typeface="Yu Gothic UI" panose="020B0500000000000000" pitchFamily="34" charset="-128"/>
              </a:rPr>
              <a:t>50 </a:t>
            </a:r>
            <a:r>
              <a:rPr lang="en-GB" sz="7200" b="1" dirty="0">
                <a:latin typeface="Sassoon Infant Std" panose="020B0503020103030203" pitchFamily="34" charset="0"/>
                <a:ea typeface="Yu Gothic UI" panose="020B0500000000000000" pitchFamily="34" charset="-128"/>
              </a:rPr>
              <a:t>÷ 5 =  </a:t>
            </a:r>
            <a:endParaRPr lang="en-GB" sz="7200" b="1" dirty="0">
              <a:latin typeface="Yu Gothic UI" panose="020B0500000000000000" pitchFamily="34" charset="-128"/>
              <a:ea typeface="Yu Gothic UI" panose="020B0500000000000000" pitchFamily="34" charset="-128"/>
            </a:endParaRPr>
          </a:p>
        </p:txBody>
      </p:sp>
      <p:sp>
        <p:nvSpPr>
          <p:cNvPr id="9" name="TextBox 8">
            <a:extLst>
              <a:ext uri="{FF2B5EF4-FFF2-40B4-BE49-F238E27FC236}">
                <a16:creationId xmlns:a16="http://schemas.microsoft.com/office/drawing/2014/main" id="{5D572E83-7981-4FBA-9CDB-20B6CCF53281}"/>
              </a:ext>
            </a:extLst>
          </p:cNvPr>
          <p:cNvSpPr txBox="1"/>
          <p:nvPr/>
        </p:nvSpPr>
        <p:spPr>
          <a:xfrm>
            <a:off x="7028584" y="2878596"/>
            <a:ext cx="2151231" cy="1200329"/>
          </a:xfrm>
          <a:prstGeom prst="rect">
            <a:avLst/>
          </a:prstGeom>
          <a:noFill/>
        </p:spPr>
        <p:txBody>
          <a:bodyPr wrap="square" rtlCol="0">
            <a:spAutoFit/>
          </a:bodyPr>
          <a:lstStyle/>
          <a:p>
            <a:pPr algn="ctr"/>
            <a:r>
              <a:rPr lang="en-GB" sz="7200" b="1" dirty="0">
                <a:solidFill>
                  <a:srgbClr val="FF0000"/>
                </a:solidFill>
                <a:latin typeface="Yu Gothic UI" panose="020B0500000000000000" pitchFamily="34" charset="-128"/>
                <a:ea typeface="Yu Gothic UI" panose="020B0500000000000000" pitchFamily="34" charset="-128"/>
              </a:rPr>
              <a:t>10</a:t>
            </a:r>
          </a:p>
        </p:txBody>
      </p:sp>
    </p:spTree>
    <p:extLst>
      <p:ext uri="{BB962C8B-B14F-4D97-AF65-F5344CB8AC3E}">
        <p14:creationId xmlns:p14="http://schemas.microsoft.com/office/powerpoint/2010/main" val="2225145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 name="Picture 19">
            <a:extLst>
              <a:ext uri="{FF2B5EF4-FFF2-40B4-BE49-F238E27FC236}">
                <a16:creationId xmlns:a16="http://schemas.microsoft.com/office/drawing/2014/main" id="{B9CCE23E-A2B2-4A93-A247-2009D3E02B5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20453"/>
            <a:ext cx="12191999" cy="6998429"/>
          </a:xfrm>
          <a:prstGeom prst="rect">
            <a:avLst/>
          </a:prstGeom>
        </p:spPr>
      </p:pic>
      <p:grpSp>
        <p:nvGrpSpPr>
          <p:cNvPr id="7" name="Group 6">
            <a:extLst>
              <a:ext uri="{FF2B5EF4-FFF2-40B4-BE49-F238E27FC236}">
                <a16:creationId xmlns:a16="http://schemas.microsoft.com/office/drawing/2014/main" id="{9986D7E0-5B7E-4F31-9B3E-8E351BB52DFC}"/>
              </a:ext>
            </a:extLst>
          </p:cNvPr>
          <p:cNvGrpSpPr/>
          <p:nvPr/>
        </p:nvGrpSpPr>
        <p:grpSpPr>
          <a:xfrm>
            <a:off x="10827548" y="-20453"/>
            <a:ext cx="1364451" cy="711954"/>
            <a:chOff x="10827548" y="-20453"/>
            <a:chExt cx="1364451" cy="711954"/>
          </a:xfrm>
        </p:grpSpPr>
        <p:sp>
          <p:nvSpPr>
            <p:cNvPr id="8" name="Teardrop 7">
              <a:extLst>
                <a:ext uri="{FF2B5EF4-FFF2-40B4-BE49-F238E27FC236}">
                  <a16:creationId xmlns:a16="http://schemas.microsoft.com/office/drawing/2014/main" id="{3911E6D1-C199-4483-B4E8-C1CC75323E6A}"/>
                </a:ext>
              </a:extLst>
            </p:cNvPr>
            <p:cNvSpPr/>
            <p:nvPr/>
          </p:nvSpPr>
          <p:spPr>
            <a:xfrm>
              <a:off x="10827548" y="-20453"/>
              <a:ext cx="1364451" cy="711954"/>
            </a:xfrm>
            <a:prstGeom prst="teardrop">
              <a:avLst/>
            </a:prstGeom>
            <a:solidFill>
              <a:srgbClr val="55768F"/>
            </a:solidFill>
            <a:ln>
              <a:solidFill>
                <a:srgbClr val="5576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b="1" dirty="0">
                <a:solidFill>
                  <a:schemeClr val="bg1"/>
                </a:solidFill>
                <a:latin typeface="Sassoon Infant Std" panose="020B0503020103030203" pitchFamily="34" charset="0"/>
              </a:endParaRPr>
            </a:p>
          </p:txBody>
        </p:sp>
        <p:sp>
          <p:nvSpPr>
            <p:cNvPr id="9" name="TextBox 8">
              <a:extLst>
                <a:ext uri="{FF2B5EF4-FFF2-40B4-BE49-F238E27FC236}">
                  <a16:creationId xmlns:a16="http://schemas.microsoft.com/office/drawing/2014/main" id="{D1E55CC1-A0EA-4319-B9C4-7AC546EC106D}"/>
                </a:ext>
              </a:extLst>
            </p:cNvPr>
            <p:cNvSpPr txBox="1"/>
            <p:nvPr/>
          </p:nvSpPr>
          <p:spPr>
            <a:xfrm>
              <a:off x="10973408" y="166247"/>
              <a:ext cx="1156086" cy="338554"/>
            </a:xfrm>
            <a:prstGeom prst="rect">
              <a:avLst/>
            </a:prstGeom>
            <a:noFill/>
          </p:spPr>
          <p:txBody>
            <a:bodyPr wrap="none" rtlCol="0">
              <a:spAutoFit/>
            </a:bodyPr>
            <a:lstStyle/>
            <a:p>
              <a:r>
                <a:rPr lang="en-GB" sz="1600" b="1" dirty="0">
                  <a:solidFill>
                    <a:schemeClr val="bg1"/>
                  </a:solidFill>
                  <a:latin typeface="Yu Gothic UI" panose="020B0500000000000000" pitchFamily="34" charset="-128"/>
                  <a:ea typeface="Yu Gothic UI" panose="020B0500000000000000" pitchFamily="34" charset="-128"/>
                </a:rPr>
                <a:t>Reasoning</a:t>
              </a:r>
            </a:p>
          </p:txBody>
        </p:sp>
      </p:grpSp>
      <p:sp>
        <p:nvSpPr>
          <p:cNvPr id="28" name="TextBox 27">
            <a:extLst>
              <a:ext uri="{FF2B5EF4-FFF2-40B4-BE49-F238E27FC236}">
                <a16:creationId xmlns:a16="http://schemas.microsoft.com/office/drawing/2014/main" id="{D7D21D9E-65BE-46F9-B33F-0FDE9C01CEAB}"/>
              </a:ext>
            </a:extLst>
          </p:cNvPr>
          <p:cNvSpPr txBox="1"/>
          <p:nvPr/>
        </p:nvSpPr>
        <p:spPr>
          <a:xfrm>
            <a:off x="343155" y="229306"/>
            <a:ext cx="11106300" cy="584775"/>
          </a:xfrm>
          <a:prstGeom prst="rect">
            <a:avLst/>
          </a:prstGeom>
          <a:noFill/>
        </p:spPr>
        <p:txBody>
          <a:bodyPr wrap="square" rtlCol="0">
            <a:spAutoFit/>
          </a:bodyPr>
          <a:lstStyle/>
          <a:p>
            <a:r>
              <a:rPr lang="en-GB" sz="3200" b="1" dirty="0">
                <a:latin typeface="Yu Gothic UI" panose="020B0500000000000000" pitchFamily="34" charset="-128"/>
                <a:ea typeface="Yu Gothic UI" panose="020B0500000000000000" pitchFamily="34" charset="-128"/>
              </a:rPr>
              <a:t>Does this number sentence match the shared groups?</a:t>
            </a:r>
          </a:p>
        </p:txBody>
      </p:sp>
      <p:sp>
        <p:nvSpPr>
          <p:cNvPr id="2" name="Rectangle 1">
            <a:extLst>
              <a:ext uri="{FF2B5EF4-FFF2-40B4-BE49-F238E27FC236}">
                <a16:creationId xmlns:a16="http://schemas.microsoft.com/office/drawing/2014/main" id="{237F34BF-39A0-4D91-A951-7DDA3505F39F}"/>
              </a:ext>
            </a:extLst>
          </p:cNvPr>
          <p:cNvSpPr/>
          <p:nvPr/>
        </p:nvSpPr>
        <p:spPr>
          <a:xfrm>
            <a:off x="341405" y="4890127"/>
            <a:ext cx="11505945" cy="1077218"/>
          </a:xfrm>
          <a:prstGeom prst="rect">
            <a:avLst/>
          </a:prstGeom>
        </p:spPr>
        <p:txBody>
          <a:bodyPr wrap="square">
            <a:spAutoFit/>
          </a:bodyPr>
          <a:lstStyle/>
          <a:p>
            <a:r>
              <a:rPr lang="en-GB" sz="3200" b="1" dirty="0">
                <a:solidFill>
                  <a:srgbClr val="FF0000"/>
                </a:solidFill>
                <a:latin typeface="Yu Gothic UI" panose="020B0500000000000000" pitchFamily="34" charset="-128"/>
                <a:ea typeface="Yu Gothic UI" panose="020B0500000000000000" pitchFamily="34" charset="-128"/>
              </a:rPr>
              <a:t>No.</a:t>
            </a:r>
          </a:p>
          <a:p>
            <a:r>
              <a:rPr lang="en-GB" sz="3200" b="1" dirty="0">
                <a:solidFill>
                  <a:srgbClr val="FF0000"/>
                </a:solidFill>
                <a:latin typeface="Yu Gothic UI" panose="020B0500000000000000" pitchFamily="34" charset="-128"/>
                <a:ea typeface="Yu Gothic UI" panose="020B0500000000000000" pitchFamily="34" charset="-128"/>
              </a:rPr>
              <a:t>It should be 15 ÷ 3 = 5 (15 shared between 3 groups).</a:t>
            </a:r>
            <a:endParaRPr lang="en-GB" sz="2000" b="1" dirty="0">
              <a:solidFill>
                <a:srgbClr val="FF0000"/>
              </a:solidFill>
              <a:latin typeface="Yu Gothic UI" panose="020B0500000000000000" pitchFamily="34" charset="-128"/>
              <a:ea typeface="Yu Gothic UI" panose="020B0500000000000000" pitchFamily="34" charset="-128"/>
            </a:endParaRPr>
          </a:p>
        </p:txBody>
      </p:sp>
      <p:sp>
        <p:nvSpPr>
          <p:cNvPr id="10" name="Oval 9">
            <a:extLst>
              <a:ext uri="{FF2B5EF4-FFF2-40B4-BE49-F238E27FC236}">
                <a16:creationId xmlns:a16="http://schemas.microsoft.com/office/drawing/2014/main" id="{B31024A6-2F6C-45A8-B14F-4E509DF00FC4}"/>
              </a:ext>
            </a:extLst>
          </p:cNvPr>
          <p:cNvSpPr/>
          <p:nvPr/>
        </p:nvSpPr>
        <p:spPr>
          <a:xfrm>
            <a:off x="1981199" y="2020813"/>
            <a:ext cx="2324101" cy="2332093"/>
          </a:xfrm>
          <a:prstGeom prst="ellipse">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3" name="Oval 12">
            <a:extLst>
              <a:ext uri="{FF2B5EF4-FFF2-40B4-BE49-F238E27FC236}">
                <a16:creationId xmlns:a16="http://schemas.microsoft.com/office/drawing/2014/main" id="{7AC64366-5F96-4C7A-980D-8A4BFE96FA57}"/>
              </a:ext>
            </a:extLst>
          </p:cNvPr>
          <p:cNvSpPr/>
          <p:nvPr/>
        </p:nvSpPr>
        <p:spPr>
          <a:xfrm>
            <a:off x="2876448" y="2935118"/>
            <a:ext cx="491391" cy="463212"/>
          </a:xfrm>
          <a:prstGeom prst="ellipse">
            <a:avLst/>
          </a:prstGeom>
          <a:solidFill>
            <a:srgbClr val="00B0F0"/>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4" name="Oval 13">
            <a:extLst>
              <a:ext uri="{FF2B5EF4-FFF2-40B4-BE49-F238E27FC236}">
                <a16:creationId xmlns:a16="http://schemas.microsoft.com/office/drawing/2014/main" id="{EAC71262-2B96-4390-87A6-AE7FFAB39712}"/>
              </a:ext>
            </a:extLst>
          </p:cNvPr>
          <p:cNvSpPr/>
          <p:nvPr/>
        </p:nvSpPr>
        <p:spPr>
          <a:xfrm>
            <a:off x="2492745" y="2432421"/>
            <a:ext cx="491391" cy="463212"/>
          </a:xfrm>
          <a:prstGeom prst="ellipse">
            <a:avLst/>
          </a:prstGeom>
          <a:solidFill>
            <a:srgbClr val="00B0F0"/>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5" name="Oval 14">
            <a:extLst>
              <a:ext uri="{FF2B5EF4-FFF2-40B4-BE49-F238E27FC236}">
                <a16:creationId xmlns:a16="http://schemas.microsoft.com/office/drawing/2014/main" id="{45142AD8-8D3A-45C3-97D8-1A4D8FCC39C6}"/>
              </a:ext>
            </a:extLst>
          </p:cNvPr>
          <p:cNvSpPr/>
          <p:nvPr/>
        </p:nvSpPr>
        <p:spPr>
          <a:xfrm>
            <a:off x="3283115" y="2436871"/>
            <a:ext cx="491391" cy="463212"/>
          </a:xfrm>
          <a:prstGeom prst="ellipse">
            <a:avLst/>
          </a:prstGeom>
          <a:solidFill>
            <a:srgbClr val="00B0F0"/>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3" name="Oval 22">
            <a:extLst>
              <a:ext uri="{FF2B5EF4-FFF2-40B4-BE49-F238E27FC236}">
                <a16:creationId xmlns:a16="http://schemas.microsoft.com/office/drawing/2014/main" id="{35DADCE7-9262-4D2A-ACCF-39B3384400EE}"/>
              </a:ext>
            </a:extLst>
          </p:cNvPr>
          <p:cNvSpPr/>
          <p:nvPr/>
        </p:nvSpPr>
        <p:spPr>
          <a:xfrm>
            <a:off x="2492745" y="3428915"/>
            <a:ext cx="491391" cy="463212"/>
          </a:xfrm>
          <a:prstGeom prst="ellipse">
            <a:avLst/>
          </a:prstGeom>
          <a:solidFill>
            <a:srgbClr val="00B0F0"/>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4" name="Oval 23">
            <a:extLst>
              <a:ext uri="{FF2B5EF4-FFF2-40B4-BE49-F238E27FC236}">
                <a16:creationId xmlns:a16="http://schemas.microsoft.com/office/drawing/2014/main" id="{984257AB-D258-40B3-A6D9-F53748D28F6B}"/>
              </a:ext>
            </a:extLst>
          </p:cNvPr>
          <p:cNvSpPr/>
          <p:nvPr/>
        </p:nvSpPr>
        <p:spPr>
          <a:xfrm>
            <a:off x="3283115" y="3433365"/>
            <a:ext cx="491391" cy="463212"/>
          </a:xfrm>
          <a:prstGeom prst="ellipse">
            <a:avLst/>
          </a:prstGeom>
          <a:solidFill>
            <a:srgbClr val="00B0F0"/>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5" name="Oval 24">
            <a:extLst>
              <a:ext uri="{FF2B5EF4-FFF2-40B4-BE49-F238E27FC236}">
                <a16:creationId xmlns:a16="http://schemas.microsoft.com/office/drawing/2014/main" id="{D4319FF1-7E53-444D-8765-28D2E59E2885}"/>
              </a:ext>
            </a:extLst>
          </p:cNvPr>
          <p:cNvSpPr/>
          <p:nvPr/>
        </p:nvSpPr>
        <p:spPr>
          <a:xfrm>
            <a:off x="4853422" y="2020813"/>
            <a:ext cx="2324101" cy="2332093"/>
          </a:xfrm>
          <a:prstGeom prst="ellipse">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6" name="Oval 25">
            <a:extLst>
              <a:ext uri="{FF2B5EF4-FFF2-40B4-BE49-F238E27FC236}">
                <a16:creationId xmlns:a16="http://schemas.microsoft.com/office/drawing/2014/main" id="{5F9FD0B0-A4D9-48B2-AA9D-6FC2542D30E5}"/>
              </a:ext>
            </a:extLst>
          </p:cNvPr>
          <p:cNvSpPr/>
          <p:nvPr/>
        </p:nvSpPr>
        <p:spPr>
          <a:xfrm>
            <a:off x="5748671" y="2935118"/>
            <a:ext cx="491391" cy="463212"/>
          </a:xfrm>
          <a:prstGeom prst="ellipse">
            <a:avLst/>
          </a:prstGeom>
          <a:solidFill>
            <a:srgbClr val="00B0F0"/>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7" name="Oval 26">
            <a:extLst>
              <a:ext uri="{FF2B5EF4-FFF2-40B4-BE49-F238E27FC236}">
                <a16:creationId xmlns:a16="http://schemas.microsoft.com/office/drawing/2014/main" id="{CFB4F8AE-C9B8-44B1-8131-CB5CA1EBE44C}"/>
              </a:ext>
            </a:extLst>
          </p:cNvPr>
          <p:cNvSpPr/>
          <p:nvPr/>
        </p:nvSpPr>
        <p:spPr>
          <a:xfrm>
            <a:off x="5352776" y="2432421"/>
            <a:ext cx="491391" cy="463212"/>
          </a:xfrm>
          <a:prstGeom prst="ellipse">
            <a:avLst/>
          </a:prstGeom>
          <a:solidFill>
            <a:srgbClr val="00B0F0"/>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9" name="Oval 28">
            <a:extLst>
              <a:ext uri="{FF2B5EF4-FFF2-40B4-BE49-F238E27FC236}">
                <a16:creationId xmlns:a16="http://schemas.microsoft.com/office/drawing/2014/main" id="{186A6E1A-9796-4233-BF5A-591C18E760E9}"/>
              </a:ext>
            </a:extLst>
          </p:cNvPr>
          <p:cNvSpPr/>
          <p:nvPr/>
        </p:nvSpPr>
        <p:spPr>
          <a:xfrm>
            <a:off x="6167530" y="2436871"/>
            <a:ext cx="491391" cy="463212"/>
          </a:xfrm>
          <a:prstGeom prst="ellipse">
            <a:avLst/>
          </a:prstGeom>
          <a:solidFill>
            <a:srgbClr val="00B0F0"/>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0" name="Oval 29">
            <a:extLst>
              <a:ext uri="{FF2B5EF4-FFF2-40B4-BE49-F238E27FC236}">
                <a16:creationId xmlns:a16="http://schemas.microsoft.com/office/drawing/2014/main" id="{9DFC9AAB-47E2-45E1-A3A8-2EC7DC32DF08}"/>
              </a:ext>
            </a:extLst>
          </p:cNvPr>
          <p:cNvSpPr/>
          <p:nvPr/>
        </p:nvSpPr>
        <p:spPr>
          <a:xfrm>
            <a:off x="5352776" y="3428915"/>
            <a:ext cx="491391" cy="463212"/>
          </a:xfrm>
          <a:prstGeom prst="ellipse">
            <a:avLst/>
          </a:prstGeom>
          <a:solidFill>
            <a:srgbClr val="00B0F0"/>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1" name="Oval 30">
            <a:extLst>
              <a:ext uri="{FF2B5EF4-FFF2-40B4-BE49-F238E27FC236}">
                <a16:creationId xmlns:a16="http://schemas.microsoft.com/office/drawing/2014/main" id="{7D00BFE5-E7B9-4051-B8E1-04C78BB0239B}"/>
              </a:ext>
            </a:extLst>
          </p:cNvPr>
          <p:cNvSpPr/>
          <p:nvPr/>
        </p:nvSpPr>
        <p:spPr>
          <a:xfrm>
            <a:off x="6167530" y="3433365"/>
            <a:ext cx="491391" cy="463212"/>
          </a:xfrm>
          <a:prstGeom prst="ellipse">
            <a:avLst/>
          </a:prstGeom>
          <a:solidFill>
            <a:srgbClr val="00B0F0"/>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2" name="Oval 31">
            <a:extLst>
              <a:ext uri="{FF2B5EF4-FFF2-40B4-BE49-F238E27FC236}">
                <a16:creationId xmlns:a16="http://schemas.microsoft.com/office/drawing/2014/main" id="{A0425888-A20F-46AC-8951-C652401EE5A9}"/>
              </a:ext>
            </a:extLst>
          </p:cNvPr>
          <p:cNvSpPr/>
          <p:nvPr/>
        </p:nvSpPr>
        <p:spPr>
          <a:xfrm>
            <a:off x="7725645" y="2020813"/>
            <a:ext cx="2324101" cy="2332093"/>
          </a:xfrm>
          <a:prstGeom prst="ellipse">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3" name="Oval 32">
            <a:extLst>
              <a:ext uri="{FF2B5EF4-FFF2-40B4-BE49-F238E27FC236}">
                <a16:creationId xmlns:a16="http://schemas.microsoft.com/office/drawing/2014/main" id="{71F65E10-9BD8-4A81-987C-FD1DE13A2FFC}"/>
              </a:ext>
            </a:extLst>
          </p:cNvPr>
          <p:cNvSpPr/>
          <p:nvPr/>
        </p:nvSpPr>
        <p:spPr>
          <a:xfrm>
            <a:off x="8620894" y="2935118"/>
            <a:ext cx="491391" cy="463212"/>
          </a:xfrm>
          <a:prstGeom prst="ellipse">
            <a:avLst/>
          </a:prstGeom>
          <a:solidFill>
            <a:srgbClr val="00B0F0"/>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4" name="Oval 33">
            <a:extLst>
              <a:ext uri="{FF2B5EF4-FFF2-40B4-BE49-F238E27FC236}">
                <a16:creationId xmlns:a16="http://schemas.microsoft.com/office/drawing/2014/main" id="{98359CCE-E979-4268-B9F7-A63324271854}"/>
              </a:ext>
            </a:extLst>
          </p:cNvPr>
          <p:cNvSpPr/>
          <p:nvPr/>
        </p:nvSpPr>
        <p:spPr>
          <a:xfrm>
            <a:off x="8224999" y="2432421"/>
            <a:ext cx="491391" cy="463212"/>
          </a:xfrm>
          <a:prstGeom prst="ellipse">
            <a:avLst/>
          </a:prstGeom>
          <a:solidFill>
            <a:srgbClr val="00B0F0"/>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5" name="Oval 34">
            <a:extLst>
              <a:ext uri="{FF2B5EF4-FFF2-40B4-BE49-F238E27FC236}">
                <a16:creationId xmlns:a16="http://schemas.microsoft.com/office/drawing/2014/main" id="{689F4C43-7294-47F9-899A-337847A6FE2D}"/>
              </a:ext>
            </a:extLst>
          </p:cNvPr>
          <p:cNvSpPr/>
          <p:nvPr/>
        </p:nvSpPr>
        <p:spPr>
          <a:xfrm>
            <a:off x="9039753" y="2436871"/>
            <a:ext cx="491391" cy="463212"/>
          </a:xfrm>
          <a:prstGeom prst="ellipse">
            <a:avLst/>
          </a:prstGeom>
          <a:solidFill>
            <a:srgbClr val="00B0F0"/>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6" name="Oval 35">
            <a:extLst>
              <a:ext uri="{FF2B5EF4-FFF2-40B4-BE49-F238E27FC236}">
                <a16:creationId xmlns:a16="http://schemas.microsoft.com/office/drawing/2014/main" id="{05896AF4-1496-45F1-86F6-B9F363D7FB4F}"/>
              </a:ext>
            </a:extLst>
          </p:cNvPr>
          <p:cNvSpPr/>
          <p:nvPr/>
        </p:nvSpPr>
        <p:spPr>
          <a:xfrm>
            <a:off x="8224999" y="3428915"/>
            <a:ext cx="491391" cy="463212"/>
          </a:xfrm>
          <a:prstGeom prst="ellipse">
            <a:avLst/>
          </a:prstGeom>
          <a:solidFill>
            <a:srgbClr val="00B0F0"/>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7" name="Oval 36">
            <a:extLst>
              <a:ext uri="{FF2B5EF4-FFF2-40B4-BE49-F238E27FC236}">
                <a16:creationId xmlns:a16="http://schemas.microsoft.com/office/drawing/2014/main" id="{8ACD870B-8F1F-450C-A53A-D584898C935E}"/>
              </a:ext>
            </a:extLst>
          </p:cNvPr>
          <p:cNvSpPr/>
          <p:nvPr/>
        </p:nvSpPr>
        <p:spPr>
          <a:xfrm>
            <a:off x="9039753" y="3433365"/>
            <a:ext cx="491391" cy="463212"/>
          </a:xfrm>
          <a:prstGeom prst="ellipse">
            <a:avLst/>
          </a:prstGeom>
          <a:solidFill>
            <a:srgbClr val="00B0F0"/>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 name="Rectangle 2">
            <a:extLst>
              <a:ext uri="{FF2B5EF4-FFF2-40B4-BE49-F238E27FC236}">
                <a16:creationId xmlns:a16="http://schemas.microsoft.com/office/drawing/2014/main" id="{AF1BB4E9-D0E2-45BA-8831-20129652AE5D}"/>
              </a:ext>
            </a:extLst>
          </p:cNvPr>
          <p:cNvSpPr/>
          <p:nvPr/>
        </p:nvSpPr>
        <p:spPr>
          <a:xfrm>
            <a:off x="4631211" y="1046286"/>
            <a:ext cx="2523448" cy="707886"/>
          </a:xfrm>
          <a:prstGeom prst="rect">
            <a:avLst/>
          </a:prstGeom>
        </p:spPr>
        <p:txBody>
          <a:bodyPr wrap="none">
            <a:spAutoFit/>
          </a:bodyPr>
          <a:lstStyle/>
          <a:p>
            <a:r>
              <a:rPr lang="en-GB" sz="4000" b="1" dirty="0">
                <a:latin typeface="Yu Gothic UI" panose="020B0500000000000000" pitchFamily="34" charset="-128"/>
                <a:ea typeface="Yu Gothic UI" panose="020B0500000000000000" pitchFamily="34" charset="-128"/>
              </a:rPr>
              <a:t>15 ÷ 5 = 3</a:t>
            </a:r>
          </a:p>
        </p:txBody>
      </p:sp>
    </p:spTree>
    <p:extLst>
      <p:ext uri="{BB962C8B-B14F-4D97-AF65-F5344CB8AC3E}">
        <p14:creationId xmlns:p14="http://schemas.microsoft.com/office/powerpoint/2010/main" val="414076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99E44D44-889F-4407-9C09-9FAE9AB15D9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0" name="TextBox 9">
            <a:extLst>
              <a:ext uri="{FF2B5EF4-FFF2-40B4-BE49-F238E27FC236}">
                <a16:creationId xmlns:a16="http://schemas.microsoft.com/office/drawing/2014/main" id="{0D295915-E489-4863-A662-2149539AE3B6}"/>
              </a:ext>
            </a:extLst>
          </p:cNvPr>
          <p:cNvSpPr txBox="1"/>
          <p:nvPr/>
        </p:nvSpPr>
        <p:spPr>
          <a:xfrm>
            <a:off x="270452" y="3972683"/>
            <a:ext cx="10835017" cy="2554545"/>
          </a:xfrm>
          <a:prstGeom prst="rect">
            <a:avLst/>
          </a:prstGeom>
          <a:noFill/>
        </p:spPr>
        <p:txBody>
          <a:bodyPr wrap="none" rtlCol="0">
            <a:spAutoFit/>
          </a:bodyPr>
          <a:lstStyle/>
          <a:p>
            <a:r>
              <a:rPr lang="en-GB" sz="3200" b="1" dirty="0">
                <a:solidFill>
                  <a:srgbClr val="FF0000"/>
                </a:solidFill>
                <a:latin typeface="Yu Gothic UI" panose="020B0500000000000000" pitchFamily="34" charset="-128"/>
                <a:ea typeface="Yu Gothic UI" panose="020B0500000000000000" pitchFamily="34" charset="-128"/>
              </a:rPr>
              <a:t>Tam’s friends will receive the most sweets because Mo is</a:t>
            </a:r>
          </a:p>
          <a:p>
            <a:r>
              <a:rPr lang="en-GB" sz="3200" b="1" dirty="0">
                <a:solidFill>
                  <a:srgbClr val="FF0000"/>
                </a:solidFill>
                <a:latin typeface="Yu Gothic UI" panose="020B0500000000000000" pitchFamily="34" charset="-128"/>
                <a:ea typeface="Yu Gothic UI" panose="020B0500000000000000" pitchFamily="34" charset="-128"/>
              </a:rPr>
              <a:t>sharing with more people.</a:t>
            </a:r>
          </a:p>
          <a:p>
            <a:endParaRPr lang="en-GB" sz="3200" b="1" dirty="0">
              <a:solidFill>
                <a:srgbClr val="FF0000"/>
              </a:solidFill>
              <a:latin typeface="Yu Gothic UI" panose="020B0500000000000000" pitchFamily="34" charset="-128"/>
              <a:ea typeface="Yu Gothic UI" panose="020B0500000000000000" pitchFamily="34" charset="-128"/>
            </a:endParaRPr>
          </a:p>
          <a:p>
            <a:r>
              <a:rPr lang="en-GB" sz="3200" b="1" dirty="0">
                <a:solidFill>
                  <a:srgbClr val="FF0000"/>
                </a:solidFill>
                <a:latin typeface="Yu Gothic UI" panose="020B0500000000000000" pitchFamily="34" charset="-128"/>
                <a:ea typeface="Yu Gothic UI" panose="020B0500000000000000" pitchFamily="34" charset="-128"/>
              </a:rPr>
              <a:t>Tam’s friends will receive 6 sweets each.</a:t>
            </a:r>
          </a:p>
          <a:p>
            <a:r>
              <a:rPr lang="en-GB" sz="3200" b="1" dirty="0">
                <a:solidFill>
                  <a:srgbClr val="FF0000"/>
                </a:solidFill>
                <a:latin typeface="Yu Gothic UI" panose="020B0500000000000000" pitchFamily="34" charset="-128"/>
                <a:ea typeface="Yu Gothic UI" panose="020B0500000000000000" pitchFamily="34" charset="-128"/>
              </a:rPr>
              <a:t>Mo’s friends will receive 3 sweets each.</a:t>
            </a:r>
          </a:p>
        </p:txBody>
      </p:sp>
      <p:sp>
        <p:nvSpPr>
          <p:cNvPr id="6" name="TextBox 5">
            <a:extLst>
              <a:ext uri="{FF2B5EF4-FFF2-40B4-BE49-F238E27FC236}">
                <a16:creationId xmlns:a16="http://schemas.microsoft.com/office/drawing/2014/main" id="{91E382B1-C58A-4097-936F-904CB5EEB4B0}"/>
              </a:ext>
            </a:extLst>
          </p:cNvPr>
          <p:cNvSpPr txBox="1"/>
          <p:nvPr/>
        </p:nvSpPr>
        <p:spPr>
          <a:xfrm>
            <a:off x="270452" y="214144"/>
            <a:ext cx="10387780" cy="2554545"/>
          </a:xfrm>
          <a:prstGeom prst="rect">
            <a:avLst/>
          </a:prstGeom>
          <a:noFill/>
        </p:spPr>
        <p:txBody>
          <a:bodyPr wrap="none" rtlCol="0">
            <a:spAutoFit/>
          </a:bodyPr>
          <a:lstStyle/>
          <a:p>
            <a:r>
              <a:rPr lang="en-GB" sz="3200" b="1" dirty="0">
                <a:latin typeface="Yu Gothic UI" panose="020B0500000000000000" pitchFamily="34" charset="-128"/>
                <a:ea typeface="Yu Gothic UI" panose="020B0500000000000000" pitchFamily="34" charset="-128"/>
              </a:rPr>
              <a:t>Tam has 30 sweets and shares them between 5 friends.</a:t>
            </a:r>
          </a:p>
          <a:p>
            <a:r>
              <a:rPr lang="en-GB" sz="3200" b="1" dirty="0">
                <a:latin typeface="Yu Gothic UI" panose="020B0500000000000000" pitchFamily="34" charset="-128"/>
                <a:ea typeface="Yu Gothic UI" panose="020B0500000000000000" pitchFamily="34" charset="-128"/>
              </a:rPr>
              <a:t>Mo has 30 sweets and shares them between 10 friends.</a:t>
            </a:r>
          </a:p>
          <a:p>
            <a:endParaRPr lang="en-GB" sz="3200" b="1" dirty="0">
              <a:latin typeface="Yu Gothic UI" panose="020B0500000000000000" pitchFamily="34" charset="-128"/>
              <a:ea typeface="Yu Gothic UI" panose="020B0500000000000000" pitchFamily="34" charset="-128"/>
            </a:endParaRPr>
          </a:p>
          <a:p>
            <a:r>
              <a:rPr lang="en-GB" sz="3200" b="1" dirty="0">
                <a:latin typeface="Yu Gothic UI" panose="020B0500000000000000" pitchFamily="34" charset="-128"/>
                <a:ea typeface="Yu Gothic UI" panose="020B0500000000000000" pitchFamily="34" charset="-128"/>
              </a:rPr>
              <a:t>Whose friends will receive the most sweets?</a:t>
            </a:r>
            <a:br>
              <a:rPr lang="en-GB" sz="3200" b="1" dirty="0">
                <a:latin typeface="Yu Gothic UI" panose="020B0500000000000000" pitchFamily="34" charset="-128"/>
                <a:ea typeface="Yu Gothic UI" panose="020B0500000000000000" pitchFamily="34" charset="-128"/>
              </a:rPr>
            </a:br>
            <a:r>
              <a:rPr lang="en-GB" sz="3200" b="1" dirty="0">
                <a:latin typeface="Yu Gothic UI" panose="020B0500000000000000" pitchFamily="34" charset="-128"/>
                <a:ea typeface="Yu Gothic UI" panose="020B0500000000000000" pitchFamily="34" charset="-128"/>
              </a:rPr>
              <a:t>How do you know?</a:t>
            </a:r>
          </a:p>
        </p:txBody>
      </p:sp>
    </p:spTree>
    <p:extLst>
      <p:ext uri="{BB962C8B-B14F-4D97-AF65-F5344CB8AC3E}">
        <p14:creationId xmlns:p14="http://schemas.microsoft.com/office/powerpoint/2010/main" val="20186114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0A556E-B48F-4A5C-A9C5-49A03080A826}"/>
              </a:ext>
            </a:extLst>
          </p:cNvPr>
          <p:cNvSpPr>
            <a:spLocks noGrp="1"/>
          </p:cNvSpPr>
          <p:nvPr>
            <p:ph type="title"/>
          </p:nvPr>
        </p:nvSpPr>
        <p:spPr/>
        <p:txBody>
          <a:bodyPr/>
          <a:lstStyle/>
          <a:p>
            <a:r>
              <a:rPr lang="en-GB" dirty="0">
                <a:latin typeface="Comic Sans MS" panose="030F0702030302020204" pitchFamily="66" charset="0"/>
              </a:rPr>
              <a:t>Year 2 Activity:</a:t>
            </a:r>
          </a:p>
        </p:txBody>
      </p:sp>
      <p:sp>
        <p:nvSpPr>
          <p:cNvPr id="3" name="Content Placeholder 2">
            <a:extLst>
              <a:ext uri="{FF2B5EF4-FFF2-40B4-BE49-F238E27FC236}">
                <a16:creationId xmlns:a16="http://schemas.microsoft.com/office/drawing/2014/main" id="{1FC8C922-A7AA-48B5-830C-6C1261F81F06}"/>
              </a:ext>
            </a:extLst>
          </p:cNvPr>
          <p:cNvSpPr>
            <a:spLocks noGrp="1"/>
          </p:cNvSpPr>
          <p:nvPr>
            <p:ph idx="1"/>
          </p:nvPr>
        </p:nvSpPr>
        <p:spPr/>
        <p:txBody>
          <a:bodyPr>
            <a:normAutofit/>
          </a:bodyPr>
          <a:lstStyle/>
          <a:p>
            <a:pPr marL="0" indent="0" algn="ctr">
              <a:buNone/>
            </a:pPr>
            <a:r>
              <a:rPr lang="en-GB" sz="4400" dirty="0">
                <a:latin typeface="Comic Sans MS" panose="030F0702030302020204" pitchFamily="66" charset="0"/>
              </a:rPr>
              <a:t>Complete the worksheet. </a:t>
            </a:r>
            <a:br>
              <a:rPr lang="en-GB" sz="4400" dirty="0">
                <a:latin typeface="Comic Sans MS" panose="030F0702030302020204" pitchFamily="66" charset="0"/>
              </a:rPr>
            </a:br>
            <a:r>
              <a:rPr lang="en-GB" sz="4400" dirty="0">
                <a:latin typeface="Comic Sans MS" panose="030F0702030302020204" pitchFamily="66" charset="0"/>
              </a:rPr>
              <a:t>Choose the level you feel most comfortable with.</a:t>
            </a:r>
          </a:p>
          <a:p>
            <a:pPr marL="0" indent="0" algn="ctr">
              <a:buNone/>
            </a:pPr>
            <a:endParaRPr lang="en-GB" sz="4400" dirty="0">
              <a:effectLst/>
              <a:latin typeface="Comic Sans MS" panose="030F0702030302020204" pitchFamily="66" charset="0"/>
              <a:ea typeface="Calibri" panose="020F0502020204030204" pitchFamily="34" charset="0"/>
              <a:cs typeface="Times New Roman" panose="02020603050405020304" pitchFamily="18" charset="0"/>
            </a:endParaRPr>
          </a:p>
          <a:p>
            <a:pPr marL="0" indent="0" algn="ctr">
              <a:buNone/>
            </a:pPr>
            <a:r>
              <a:rPr lang="en-GB" sz="4400" dirty="0">
                <a:latin typeface="Comic Sans MS" panose="030F0702030302020204" pitchFamily="66" charset="0"/>
                <a:ea typeface="Calibri" panose="020F0502020204030204" pitchFamily="34" charset="0"/>
                <a:cs typeface="Times New Roman" panose="02020603050405020304" pitchFamily="18" charset="0"/>
              </a:rPr>
              <a:t>Don’t forget to use counters and cubes to help.</a:t>
            </a:r>
            <a:endParaRPr lang="en-GB" sz="4400" dirty="0">
              <a:effectLst/>
              <a:latin typeface="Comic Sans MS" panose="030F0702030302020204" pitchFamily="66" charset="0"/>
              <a:ea typeface="Calibri" panose="020F0502020204030204" pitchFamily="34" charset="0"/>
              <a:cs typeface="Times New Roman" panose="02020603050405020304" pitchFamily="18" charset="0"/>
            </a:endParaRPr>
          </a:p>
          <a:p>
            <a:pPr marL="0" indent="0">
              <a:buNone/>
            </a:pPr>
            <a:endParaRPr lang="en-GB" dirty="0"/>
          </a:p>
        </p:txBody>
      </p:sp>
    </p:spTree>
    <p:extLst>
      <p:ext uri="{BB962C8B-B14F-4D97-AF65-F5344CB8AC3E}">
        <p14:creationId xmlns:p14="http://schemas.microsoft.com/office/powerpoint/2010/main" val="205832337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D9426B6B-94AA-4D9B-BC63-8F0BC9ED511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24000" y="0"/>
            <a:ext cx="9144000" cy="6858000"/>
          </a:xfrm>
          <a:prstGeom prst="rect">
            <a:avLst/>
          </a:prstGeom>
        </p:spPr>
      </p:pic>
      <p:pic>
        <p:nvPicPr>
          <p:cNvPr id="18" name="Picture 17" descr="A close up of a sign&#10;&#10;Description generated with high confidence">
            <a:extLst>
              <a:ext uri="{FF2B5EF4-FFF2-40B4-BE49-F238E27FC236}">
                <a16:creationId xmlns:a16="http://schemas.microsoft.com/office/drawing/2014/main" id="{AF62330C-AB9B-43BE-82E4-98A7F5B9D6D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02140" y="6454317"/>
            <a:ext cx="1174025" cy="278902"/>
          </a:xfrm>
          <a:prstGeom prst="rect">
            <a:avLst/>
          </a:prstGeom>
        </p:spPr>
      </p:pic>
      <p:sp>
        <p:nvSpPr>
          <p:cNvPr id="7" name="TextBox 8">
            <a:extLst>
              <a:ext uri="{FF2B5EF4-FFF2-40B4-BE49-F238E27FC236}">
                <a16:creationId xmlns:a16="http://schemas.microsoft.com/office/drawing/2014/main" id="{B632E459-9B27-4467-B89C-78410207B713}"/>
              </a:ext>
            </a:extLst>
          </p:cNvPr>
          <p:cNvSpPr txBox="1"/>
          <p:nvPr/>
        </p:nvSpPr>
        <p:spPr>
          <a:xfrm>
            <a:off x="1551815" y="6688628"/>
            <a:ext cx="1231337" cy="169277"/>
          </a:xfrm>
          <a:prstGeom prst="rect">
            <a:avLst/>
          </a:prstGeom>
          <a:noFill/>
        </p:spPr>
        <p:txBody>
          <a:bodyPr wrap="square" rtlCol="0">
            <a:spAutoFit/>
          </a:bodyPr>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GB" altLang="en-US" sz="500" b="1" dirty="0">
                <a:latin typeface="Century Gothic" panose="020B0502020202020204" pitchFamily="34" charset="0"/>
              </a:rPr>
              <a:t>© Classroom Secrets Limited 2018</a:t>
            </a:r>
          </a:p>
        </p:txBody>
      </p:sp>
      <p:pic>
        <p:nvPicPr>
          <p:cNvPr id="52" name="Picture 51">
            <a:extLst>
              <a:ext uri="{FF2B5EF4-FFF2-40B4-BE49-F238E27FC236}">
                <a16:creationId xmlns:a16="http://schemas.microsoft.com/office/drawing/2014/main" id="{0F967578-2DD4-4DE8-824F-B2D498B48E98}"/>
              </a:ext>
            </a:extLst>
          </p:cNvPr>
          <p:cNvPicPr>
            <a:picLocks noChangeAspect="1"/>
          </p:cNvPicPr>
          <p:nvPr/>
        </p:nvPicPr>
        <p:blipFill>
          <a:blip r:embed="rId4"/>
          <a:stretch>
            <a:fillRect/>
          </a:stretch>
        </p:blipFill>
        <p:spPr>
          <a:xfrm>
            <a:off x="1639438" y="141830"/>
            <a:ext cx="8913124" cy="6322100"/>
          </a:xfrm>
          <a:prstGeom prst="rect">
            <a:avLst/>
          </a:prstGeom>
        </p:spPr>
      </p:pic>
      <p:sp>
        <p:nvSpPr>
          <p:cNvPr id="55" name="Rectangle 54">
            <a:extLst>
              <a:ext uri="{FF2B5EF4-FFF2-40B4-BE49-F238E27FC236}">
                <a16:creationId xmlns:a16="http://schemas.microsoft.com/office/drawing/2014/main" id="{3190923D-F80B-4308-BA8F-E0197D8758CE}"/>
              </a:ext>
            </a:extLst>
          </p:cNvPr>
          <p:cNvSpPr/>
          <p:nvPr/>
        </p:nvSpPr>
        <p:spPr>
          <a:xfrm>
            <a:off x="1799305" y="272388"/>
            <a:ext cx="8593393" cy="6057245"/>
          </a:xfrm>
          <a:prstGeom prst="rect">
            <a:avLst/>
          </a:prstGeom>
          <a:no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1600" b="1" u="sng" dirty="0">
                <a:solidFill>
                  <a:schemeClr val="bg2">
                    <a:lumMod val="50000"/>
                  </a:schemeClr>
                </a:solidFill>
                <a:latin typeface="Century Gothic" panose="020B0502020202020204" pitchFamily="34" charset="0"/>
              </a:rPr>
              <a:t>Varied Fluency 1</a:t>
            </a:r>
          </a:p>
          <a:p>
            <a:pPr lvl="0" algn="ctr"/>
            <a:endParaRPr lang="en-GB" sz="2000" b="1" u="sng" dirty="0">
              <a:solidFill>
                <a:schemeClr val="tx1"/>
              </a:solidFill>
              <a:latin typeface="Century Gothic" panose="020B0502020202020204" pitchFamily="34" charset="0"/>
            </a:endParaRPr>
          </a:p>
          <a:p>
            <a:pPr algn="ctr"/>
            <a:r>
              <a:rPr lang="en-GB" sz="2000" b="1" dirty="0">
                <a:solidFill>
                  <a:schemeClr val="tx1"/>
                </a:solidFill>
                <a:latin typeface="Century Gothic" panose="020B0502020202020204" pitchFamily="34" charset="0"/>
              </a:rPr>
              <a:t>Match each calculation to the correct representation.</a:t>
            </a:r>
          </a:p>
          <a:p>
            <a:pPr lvl="0" algn="ctr"/>
            <a:endParaRPr lang="en-GB" sz="2400" b="1" u="sng" dirty="0">
              <a:solidFill>
                <a:schemeClr val="tx1"/>
              </a:solidFill>
              <a:latin typeface="Century Gothic" panose="020B0502020202020204" pitchFamily="34" charset="0"/>
            </a:endParaRPr>
          </a:p>
          <a:p>
            <a:pPr lvl="0" algn="ctr"/>
            <a:endParaRPr lang="en-GB" sz="2400" b="1" u="sng" dirty="0">
              <a:solidFill>
                <a:schemeClr val="tx1"/>
              </a:solidFill>
              <a:latin typeface="Century Gothic" panose="020B0502020202020204" pitchFamily="34" charset="0"/>
            </a:endParaRPr>
          </a:p>
          <a:p>
            <a:pPr lvl="0" algn="ctr"/>
            <a:endParaRPr lang="en-GB" sz="2400" b="1" u="sng" dirty="0">
              <a:solidFill>
                <a:schemeClr val="tx1"/>
              </a:solidFill>
              <a:latin typeface="Century Gothic" panose="020B0502020202020204" pitchFamily="34" charset="0"/>
            </a:endParaRPr>
          </a:p>
        </p:txBody>
      </p:sp>
      <p:sp>
        <p:nvSpPr>
          <p:cNvPr id="56" name="TextBox 55">
            <a:extLst>
              <a:ext uri="{FF2B5EF4-FFF2-40B4-BE49-F238E27FC236}">
                <a16:creationId xmlns:a16="http://schemas.microsoft.com/office/drawing/2014/main" id="{A6F72B37-8360-4205-9F2A-FA4E8FF00035}"/>
              </a:ext>
            </a:extLst>
          </p:cNvPr>
          <p:cNvSpPr txBox="1"/>
          <p:nvPr/>
        </p:nvSpPr>
        <p:spPr>
          <a:xfrm>
            <a:off x="2323877" y="1933211"/>
            <a:ext cx="2061783" cy="523220"/>
          </a:xfrm>
          <a:prstGeom prst="rect">
            <a:avLst/>
          </a:prstGeom>
          <a:noFill/>
        </p:spPr>
        <p:txBody>
          <a:bodyPr wrap="none" rtlCol="0">
            <a:spAutoFit/>
          </a:bodyPr>
          <a:lstStyle/>
          <a:p>
            <a:r>
              <a:rPr lang="en-GB" sz="2800" b="1" dirty="0">
                <a:latin typeface="Century Gothic" panose="020B0502020202020204" pitchFamily="34" charset="0"/>
              </a:rPr>
              <a:t>A.      7 x 4 </a:t>
            </a:r>
          </a:p>
        </p:txBody>
      </p:sp>
      <p:sp>
        <p:nvSpPr>
          <p:cNvPr id="57" name="TextBox 56">
            <a:extLst>
              <a:ext uri="{FF2B5EF4-FFF2-40B4-BE49-F238E27FC236}">
                <a16:creationId xmlns:a16="http://schemas.microsoft.com/office/drawing/2014/main" id="{F3E02347-E43F-4D67-B5FA-D823CB459BAA}"/>
              </a:ext>
            </a:extLst>
          </p:cNvPr>
          <p:cNvSpPr txBox="1"/>
          <p:nvPr/>
        </p:nvSpPr>
        <p:spPr>
          <a:xfrm>
            <a:off x="2323877" y="3167390"/>
            <a:ext cx="2004075" cy="523220"/>
          </a:xfrm>
          <a:prstGeom prst="rect">
            <a:avLst/>
          </a:prstGeom>
          <a:noFill/>
        </p:spPr>
        <p:txBody>
          <a:bodyPr wrap="none" rtlCol="0">
            <a:spAutoFit/>
          </a:bodyPr>
          <a:lstStyle/>
          <a:p>
            <a:r>
              <a:rPr lang="en-GB" sz="2800" b="1" dirty="0">
                <a:latin typeface="Century Gothic" panose="020B0502020202020204" pitchFamily="34" charset="0"/>
              </a:rPr>
              <a:t>B.      8 x 4 </a:t>
            </a:r>
          </a:p>
        </p:txBody>
      </p:sp>
      <p:sp>
        <p:nvSpPr>
          <p:cNvPr id="58" name="TextBox 57">
            <a:extLst>
              <a:ext uri="{FF2B5EF4-FFF2-40B4-BE49-F238E27FC236}">
                <a16:creationId xmlns:a16="http://schemas.microsoft.com/office/drawing/2014/main" id="{0E8C8BFB-3DE7-46B7-8458-E602B4BEB743}"/>
              </a:ext>
            </a:extLst>
          </p:cNvPr>
          <p:cNvSpPr txBox="1"/>
          <p:nvPr/>
        </p:nvSpPr>
        <p:spPr>
          <a:xfrm>
            <a:off x="2323875" y="4401569"/>
            <a:ext cx="2175596" cy="523220"/>
          </a:xfrm>
          <a:prstGeom prst="rect">
            <a:avLst/>
          </a:prstGeom>
          <a:noFill/>
        </p:spPr>
        <p:txBody>
          <a:bodyPr wrap="none" rtlCol="0">
            <a:spAutoFit/>
          </a:bodyPr>
          <a:lstStyle/>
          <a:p>
            <a:r>
              <a:rPr lang="en-GB" sz="2800" b="1" dirty="0">
                <a:latin typeface="Century Gothic" panose="020B0502020202020204" pitchFamily="34" charset="0"/>
              </a:rPr>
              <a:t>C.     11 x 4 </a:t>
            </a:r>
          </a:p>
        </p:txBody>
      </p:sp>
      <p:graphicFrame>
        <p:nvGraphicFramePr>
          <p:cNvPr id="59" name="Table 9">
            <a:extLst>
              <a:ext uri="{FF2B5EF4-FFF2-40B4-BE49-F238E27FC236}">
                <a16:creationId xmlns:a16="http://schemas.microsoft.com/office/drawing/2014/main" id="{0C708FA0-CAC5-469F-968B-263D68C9EFFC}"/>
              </a:ext>
            </a:extLst>
          </p:cNvPr>
          <p:cNvGraphicFramePr>
            <a:graphicFrameLocks noGrp="1"/>
          </p:cNvGraphicFramePr>
          <p:nvPr/>
        </p:nvGraphicFramePr>
        <p:xfrm>
          <a:off x="6096001" y="2876213"/>
          <a:ext cx="3794399" cy="1108800"/>
        </p:xfrm>
        <a:graphic>
          <a:graphicData uri="http://schemas.openxmlformats.org/drawingml/2006/table">
            <a:tbl>
              <a:tblPr firstRow="1" bandRow="1">
                <a:tableStyleId>{5940675A-B579-460E-94D1-54222C63F5DA}</a:tableStyleId>
              </a:tblPr>
              <a:tblGrid>
                <a:gridCol w="542057">
                  <a:extLst>
                    <a:ext uri="{9D8B030D-6E8A-4147-A177-3AD203B41FA5}">
                      <a16:colId xmlns:a16="http://schemas.microsoft.com/office/drawing/2014/main" val="2346319944"/>
                    </a:ext>
                  </a:extLst>
                </a:gridCol>
                <a:gridCol w="542057">
                  <a:extLst>
                    <a:ext uri="{9D8B030D-6E8A-4147-A177-3AD203B41FA5}">
                      <a16:colId xmlns:a16="http://schemas.microsoft.com/office/drawing/2014/main" val="1347308359"/>
                    </a:ext>
                  </a:extLst>
                </a:gridCol>
                <a:gridCol w="542057">
                  <a:extLst>
                    <a:ext uri="{9D8B030D-6E8A-4147-A177-3AD203B41FA5}">
                      <a16:colId xmlns:a16="http://schemas.microsoft.com/office/drawing/2014/main" val="2141929928"/>
                    </a:ext>
                  </a:extLst>
                </a:gridCol>
                <a:gridCol w="542057">
                  <a:extLst>
                    <a:ext uri="{9D8B030D-6E8A-4147-A177-3AD203B41FA5}">
                      <a16:colId xmlns:a16="http://schemas.microsoft.com/office/drawing/2014/main" val="3552125681"/>
                    </a:ext>
                  </a:extLst>
                </a:gridCol>
                <a:gridCol w="542057">
                  <a:extLst>
                    <a:ext uri="{9D8B030D-6E8A-4147-A177-3AD203B41FA5}">
                      <a16:colId xmlns:a16="http://schemas.microsoft.com/office/drawing/2014/main" val="1080161552"/>
                    </a:ext>
                  </a:extLst>
                </a:gridCol>
                <a:gridCol w="542057">
                  <a:extLst>
                    <a:ext uri="{9D8B030D-6E8A-4147-A177-3AD203B41FA5}">
                      <a16:colId xmlns:a16="http://schemas.microsoft.com/office/drawing/2014/main" val="1881334375"/>
                    </a:ext>
                  </a:extLst>
                </a:gridCol>
                <a:gridCol w="542057">
                  <a:extLst>
                    <a:ext uri="{9D8B030D-6E8A-4147-A177-3AD203B41FA5}">
                      <a16:colId xmlns:a16="http://schemas.microsoft.com/office/drawing/2014/main" val="1385360451"/>
                    </a:ext>
                  </a:extLst>
                </a:gridCol>
              </a:tblGrid>
              <a:tr h="1108800">
                <a:tc>
                  <a:txBody>
                    <a:bodyPr/>
                    <a:lstStyle/>
                    <a:p>
                      <a:pPr algn="ctr"/>
                      <a:r>
                        <a:rPr lang="en-GB" sz="2800" b="1" dirty="0">
                          <a:latin typeface="Century Gothic" panose="020B0502020202020204" pitchFamily="34" charset="0"/>
                        </a:rPr>
                        <a:t>4</a:t>
                      </a:r>
                    </a:p>
                  </a:txBody>
                  <a:tcPr anchor="ctr">
                    <a:solidFill>
                      <a:schemeClr val="bg1"/>
                    </a:solidFill>
                  </a:tcPr>
                </a:tc>
                <a:tc>
                  <a:txBody>
                    <a:bodyPr/>
                    <a:lstStyle/>
                    <a:p>
                      <a:pPr algn="ctr"/>
                      <a:r>
                        <a:rPr lang="en-GB" sz="2800" b="1" dirty="0">
                          <a:latin typeface="Century Gothic" panose="020B0502020202020204" pitchFamily="34" charset="0"/>
                        </a:rPr>
                        <a:t>4</a:t>
                      </a:r>
                    </a:p>
                  </a:txBody>
                  <a:tcPr anchor="ctr">
                    <a:solidFill>
                      <a:schemeClr val="bg1"/>
                    </a:solidFill>
                  </a:tcPr>
                </a:tc>
                <a:tc>
                  <a:txBody>
                    <a:bodyPr/>
                    <a:lstStyle/>
                    <a:p>
                      <a:pPr algn="ctr"/>
                      <a:r>
                        <a:rPr lang="en-GB" sz="2800" b="1" dirty="0">
                          <a:latin typeface="Century Gothic" panose="020B0502020202020204" pitchFamily="34" charset="0"/>
                        </a:rPr>
                        <a:t>4</a:t>
                      </a:r>
                    </a:p>
                  </a:txBody>
                  <a:tcPr anchor="ctr">
                    <a:solidFill>
                      <a:schemeClr val="bg1"/>
                    </a:solidFill>
                  </a:tcPr>
                </a:tc>
                <a:tc>
                  <a:txBody>
                    <a:bodyPr/>
                    <a:lstStyle/>
                    <a:p>
                      <a:pPr algn="ctr"/>
                      <a:r>
                        <a:rPr lang="en-GB" sz="2800" b="1" dirty="0">
                          <a:latin typeface="Century Gothic" panose="020B0502020202020204" pitchFamily="34" charset="0"/>
                        </a:rPr>
                        <a:t>4</a:t>
                      </a:r>
                    </a:p>
                  </a:txBody>
                  <a:tcPr anchor="ctr">
                    <a:solidFill>
                      <a:schemeClr val="bg1"/>
                    </a:solidFill>
                  </a:tcPr>
                </a:tc>
                <a:tc>
                  <a:txBody>
                    <a:bodyPr/>
                    <a:lstStyle/>
                    <a:p>
                      <a:pPr algn="ctr"/>
                      <a:r>
                        <a:rPr lang="en-GB" sz="2800" b="1" dirty="0">
                          <a:latin typeface="Century Gothic" panose="020B0502020202020204" pitchFamily="34" charset="0"/>
                        </a:rPr>
                        <a:t>4</a:t>
                      </a:r>
                    </a:p>
                  </a:txBody>
                  <a:tcPr anchor="ctr">
                    <a:solidFill>
                      <a:schemeClr val="bg1"/>
                    </a:solidFill>
                  </a:tcPr>
                </a:tc>
                <a:tc>
                  <a:txBody>
                    <a:bodyPr/>
                    <a:lstStyle/>
                    <a:p>
                      <a:pPr algn="ctr"/>
                      <a:r>
                        <a:rPr lang="en-GB" sz="2800" b="1" dirty="0">
                          <a:latin typeface="Century Gothic" panose="020B0502020202020204" pitchFamily="34" charset="0"/>
                        </a:rPr>
                        <a:t>4</a:t>
                      </a:r>
                    </a:p>
                  </a:txBody>
                  <a:tcPr anchor="ctr">
                    <a:solidFill>
                      <a:schemeClr val="bg1"/>
                    </a:solidFill>
                  </a:tcPr>
                </a:tc>
                <a:tc>
                  <a:txBody>
                    <a:bodyPr/>
                    <a:lstStyle/>
                    <a:p>
                      <a:pPr algn="ctr"/>
                      <a:r>
                        <a:rPr lang="en-GB" sz="2800" b="1" dirty="0">
                          <a:latin typeface="Century Gothic" panose="020B0502020202020204" pitchFamily="34" charset="0"/>
                        </a:rPr>
                        <a:t>4</a:t>
                      </a:r>
                    </a:p>
                  </a:txBody>
                  <a:tcPr anchor="ctr">
                    <a:solidFill>
                      <a:schemeClr val="bg1"/>
                    </a:solidFill>
                  </a:tcPr>
                </a:tc>
                <a:extLst>
                  <a:ext uri="{0D108BD9-81ED-4DB2-BD59-A6C34878D82A}">
                    <a16:rowId xmlns:a16="http://schemas.microsoft.com/office/drawing/2014/main" val="326083965"/>
                  </a:ext>
                </a:extLst>
              </a:tr>
            </a:tbl>
          </a:graphicData>
        </a:graphic>
      </p:graphicFrame>
    </p:spTree>
    <p:extLst>
      <p:ext uri="{BB962C8B-B14F-4D97-AF65-F5344CB8AC3E}">
        <p14:creationId xmlns:p14="http://schemas.microsoft.com/office/powerpoint/2010/main" val="290262277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D9426B6B-94AA-4D9B-BC63-8F0BC9ED511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24000" y="0"/>
            <a:ext cx="9144000" cy="6858000"/>
          </a:xfrm>
          <a:prstGeom prst="rect">
            <a:avLst/>
          </a:prstGeom>
        </p:spPr>
      </p:pic>
      <p:pic>
        <p:nvPicPr>
          <p:cNvPr id="18" name="Picture 17" descr="A close up of a sign&#10;&#10;Description generated with high confidence">
            <a:extLst>
              <a:ext uri="{FF2B5EF4-FFF2-40B4-BE49-F238E27FC236}">
                <a16:creationId xmlns:a16="http://schemas.microsoft.com/office/drawing/2014/main" id="{AF62330C-AB9B-43BE-82E4-98A7F5B9D6D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02140" y="6454317"/>
            <a:ext cx="1174025" cy="278902"/>
          </a:xfrm>
          <a:prstGeom prst="rect">
            <a:avLst/>
          </a:prstGeom>
        </p:spPr>
      </p:pic>
      <p:sp>
        <p:nvSpPr>
          <p:cNvPr id="7" name="TextBox 8">
            <a:extLst>
              <a:ext uri="{FF2B5EF4-FFF2-40B4-BE49-F238E27FC236}">
                <a16:creationId xmlns:a16="http://schemas.microsoft.com/office/drawing/2014/main" id="{B632E459-9B27-4467-B89C-78410207B713}"/>
              </a:ext>
            </a:extLst>
          </p:cNvPr>
          <p:cNvSpPr txBox="1"/>
          <p:nvPr/>
        </p:nvSpPr>
        <p:spPr>
          <a:xfrm>
            <a:off x="1551815" y="6688628"/>
            <a:ext cx="1231337" cy="169277"/>
          </a:xfrm>
          <a:prstGeom prst="rect">
            <a:avLst/>
          </a:prstGeom>
          <a:noFill/>
        </p:spPr>
        <p:txBody>
          <a:bodyPr wrap="square" rtlCol="0">
            <a:spAutoFit/>
          </a:bodyPr>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GB" altLang="en-US" sz="500" b="1" dirty="0">
                <a:latin typeface="Century Gothic" panose="020B0502020202020204" pitchFamily="34" charset="0"/>
              </a:rPr>
              <a:t>© Classroom Secrets Limited 2018</a:t>
            </a:r>
          </a:p>
        </p:txBody>
      </p:sp>
      <p:pic>
        <p:nvPicPr>
          <p:cNvPr id="52" name="Picture 51">
            <a:extLst>
              <a:ext uri="{FF2B5EF4-FFF2-40B4-BE49-F238E27FC236}">
                <a16:creationId xmlns:a16="http://schemas.microsoft.com/office/drawing/2014/main" id="{0F967578-2DD4-4DE8-824F-B2D498B48E98}"/>
              </a:ext>
            </a:extLst>
          </p:cNvPr>
          <p:cNvPicPr>
            <a:picLocks noChangeAspect="1"/>
          </p:cNvPicPr>
          <p:nvPr/>
        </p:nvPicPr>
        <p:blipFill>
          <a:blip r:embed="rId4"/>
          <a:stretch>
            <a:fillRect/>
          </a:stretch>
        </p:blipFill>
        <p:spPr>
          <a:xfrm>
            <a:off x="1639438" y="141830"/>
            <a:ext cx="8913124" cy="6322100"/>
          </a:xfrm>
          <a:prstGeom prst="rect">
            <a:avLst/>
          </a:prstGeom>
        </p:spPr>
      </p:pic>
      <p:sp>
        <p:nvSpPr>
          <p:cNvPr id="55" name="Rectangle 54">
            <a:extLst>
              <a:ext uri="{FF2B5EF4-FFF2-40B4-BE49-F238E27FC236}">
                <a16:creationId xmlns:a16="http://schemas.microsoft.com/office/drawing/2014/main" id="{3190923D-F80B-4308-BA8F-E0197D8758CE}"/>
              </a:ext>
            </a:extLst>
          </p:cNvPr>
          <p:cNvSpPr/>
          <p:nvPr/>
        </p:nvSpPr>
        <p:spPr>
          <a:xfrm>
            <a:off x="1799305" y="272388"/>
            <a:ext cx="8593393" cy="6057245"/>
          </a:xfrm>
          <a:prstGeom prst="rect">
            <a:avLst/>
          </a:prstGeom>
          <a:no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1600" b="1" u="sng" dirty="0">
                <a:solidFill>
                  <a:schemeClr val="bg2">
                    <a:lumMod val="50000"/>
                  </a:schemeClr>
                </a:solidFill>
                <a:latin typeface="Century Gothic" panose="020B0502020202020204" pitchFamily="34" charset="0"/>
              </a:rPr>
              <a:t>Varied Fluency 1</a:t>
            </a:r>
          </a:p>
          <a:p>
            <a:pPr lvl="0" algn="ctr"/>
            <a:endParaRPr lang="en-GB" sz="2000" b="1" u="sng" dirty="0">
              <a:solidFill>
                <a:schemeClr val="tx1"/>
              </a:solidFill>
              <a:latin typeface="Century Gothic" panose="020B0502020202020204" pitchFamily="34" charset="0"/>
            </a:endParaRPr>
          </a:p>
          <a:p>
            <a:pPr algn="ctr"/>
            <a:r>
              <a:rPr lang="en-GB" sz="2000" b="1" dirty="0">
                <a:solidFill>
                  <a:schemeClr val="tx1"/>
                </a:solidFill>
                <a:latin typeface="Century Gothic" panose="020B0502020202020204" pitchFamily="34" charset="0"/>
              </a:rPr>
              <a:t>Match each calculation to the correct representation.</a:t>
            </a:r>
          </a:p>
          <a:p>
            <a:pPr lvl="0" algn="ctr"/>
            <a:endParaRPr lang="en-GB" sz="2400" b="1" u="sng" dirty="0">
              <a:solidFill>
                <a:schemeClr val="tx1"/>
              </a:solidFill>
              <a:latin typeface="Century Gothic" panose="020B0502020202020204" pitchFamily="34" charset="0"/>
            </a:endParaRPr>
          </a:p>
          <a:p>
            <a:pPr lvl="0" algn="ctr"/>
            <a:endParaRPr lang="en-GB" sz="2400" b="1" u="sng" dirty="0">
              <a:solidFill>
                <a:schemeClr val="tx1"/>
              </a:solidFill>
              <a:latin typeface="Century Gothic" panose="020B0502020202020204" pitchFamily="34" charset="0"/>
            </a:endParaRPr>
          </a:p>
          <a:p>
            <a:pPr lvl="0" algn="ctr"/>
            <a:endParaRPr lang="en-GB" sz="2400" b="1" u="sng" dirty="0">
              <a:solidFill>
                <a:schemeClr val="tx1"/>
              </a:solidFill>
              <a:latin typeface="Century Gothic" panose="020B0502020202020204" pitchFamily="34" charset="0"/>
            </a:endParaRPr>
          </a:p>
        </p:txBody>
      </p:sp>
      <p:sp>
        <p:nvSpPr>
          <p:cNvPr id="56" name="TextBox 55">
            <a:extLst>
              <a:ext uri="{FF2B5EF4-FFF2-40B4-BE49-F238E27FC236}">
                <a16:creationId xmlns:a16="http://schemas.microsoft.com/office/drawing/2014/main" id="{A6F72B37-8360-4205-9F2A-FA4E8FF00035}"/>
              </a:ext>
            </a:extLst>
          </p:cNvPr>
          <p:cNvSpPr txBox="1"/>
          <p:nvPr/>
        </p:nvSpPr>
        <p:spPr>
          <a:xfrm>
            <a:off x="2323877" y="1933211"/>
            <a:ext cx="2061783" cy="523220"/>
          </a:xfrm>
          <a:prstGeom prst="rect">
            <a:avLst/>
          </a:prstGeom>
          <a:noFill/>
        </p:spPr>
        <p:txBody>
          <a:bodyPr wrap="none" rtlCol="0">
            <a:spAutoFit/>
          </a:bodyPr>
          <a:lstStyle/>
          <a:p>
            <a:r>
              <a:rPr lang="en-GB" sz="2800" b="1" dirty="0">
                <a:latin typeface="Century Gothic" panose="020B0502020202020204" pitchFamily="34" charset="0"/>
              </a:rPr>
              <a:t>A.      7 x 4 </a:t>
            </a:r>
          </a:p>
        </p:txBody>
      </p:sp>
      <p:sp>
        <p:nvSpPr>
          <p:cNvPr id="57" name="TextBox 56">
            <a:extLst>
              <a:ext uri="{FF2B5EF4-FFF2-40B4-BE49-F238E27FC236}">
                <a16:creationId xmlns:a16="http://schemas.microsoft.com/office/drawing/2014/main" id="{F3E02347-E43F-4D67-B5FA-D823CB459BAA}"/>
              </a:ext>
            </a:extLst>
          </p:cNvPr>
          <p:cNvSpPr txBox="1"/>
          <p:nvPr/>
        </p:nvSpPr>
        <p:spPr>
          <a:xfrm>
            <a:off x="2323877" y="3167390"/>
            <a:ext cx="2004075" cy="523220"/>
          </a:xfrm>
          <a:prstGeom prst="rect">
            <a:avLst/>
          </a:prstGeom>
          <a:noFill/>
        </p:spPr>
        <p:txBody>
          <a:bodyPr wrap="none" rtlCol="0">
            <a:spAutoFit/>
          </a:bodyPr>
          <a:lstStyle/>
          <a:p>
            <a:r>
              <a:rPr lang="en-GB" sz="2800" b="1" dirty="0">
                <a:latin typeface="Century Gothic" panose="020B0502020202020204" pitchFamily="34" charset="0"/>
              </a:rPr>
              <a:t>B.      8 x 4 </a:t>
            </a:r>
          </a:p>
        </p:txBody>
      </p:sp>
      <p:sp>
        <p:nvSpPr>
          <p:cNvPr id="58" name="TextBox 57">
            <a:extLst>
              <a:ext uri="{FF2B5EF4-FFF2-40B4-BE49-F238E27FC236}">
                <a16:creationId xmlns:a16="http://schemas.microsoft.com/office/drawing/2014/main" id="{0E8C8BFB-3DE7-46B7-8458-E602B4BEB743}"/>
              </a:ext>
            </a:extLst>
          </p:cNvPr>
          <p:cNvSpPr txBox="1"/>
          <p:nvPr/>
        </p:nvSpPr>
        <p:spPr>
          <a:xfrm>
            <a:off x="2323875" y="4401569"/>
            <a:ext cx="2175596" cy="523220"/>
          </a:xfrm>
          <a:prstGeom prst="rect">
            <a:avLst/>
          </a:prstGeom>
          <a:noFill/>
        </p:spPr>
        <p:txBody>
          <a:bodyPr wrap="none" rtlCol="0">
            <a:spAutoFit/>
          </a:bodyPr>
          <a:lstStyle/>
          <a:p>
            <a:r>
              <a:rPr lang="en-GB" sz="2800" b="1" dirty="0">
                <a:latin typeface="Century Gothic" panose="020B0502020202020204" pitchFamily="34" charset="0"/>
              </a:rPr>
              <a:t>C.     11 x 4 </a:t>
            </a:r>
          </a:p>
        </p:txBody>
      </p:sp>
      <p:graphicFrame>
        <p:nvGraphicFramePr>
          <p:cNvPr id="59" name="Table 9">
            <a:extLst>
              <a:ext uri="{FF2B5EF4-FFF2-40B4-BE49-F238E27FC236}">
                <a16:creationId xmlns:a16="http://schemas.microsoft.com/office/drawing/2014/main" id="{0C708FA0-CAC5-469F-968B-263D68C9EFFC}"/>
              </a:ext>
            </a:extLst>
          </p:cNvPr>
          <p:cNvGraphicFramePr>
            <a:graphicFrameLocks noGrp="1"/>
          </p:cNvGraphicFramePr>
          <p:nvPr/>
        </p:nvGraphicFramePr>
        <p:xfrm>
          <a:off x="6096001" y="2876213"/>
          <a:ext cx="3794399" cy="1108800"/>
        </p:xfrm>
        <a:graphic>
          <a:graphicData uri="http://schemas.openxmlformats.org/drawingml/2006/table">
            <a:tbl>
              <a:tblPr firstRow="1" bandRow="1">
                <a:tableStyleId>{5940675A-B579-460E-94D1-54222C63F5DA}</a:tableStyleId>
              </a:tblPr>
              <a:tblGrid>
                <a:gridCol w="542057">
                  <a:extLst>
                    <a:ext uri="{9D8B030D-6E8A-4147-A177-3AD203B41FA5}">
                      <a16:colId xmlns:a16="http://schemas.microsoft.com/office/drawing/2014/main" val="2346319944"/>
                    </a:ext>
                  </a:extLst>
                </a:gridCol>
                <a:gridCol w="542057">
                  <a:extLst>
                    <a:ext uri="{9D8B030D-6E8A-4147-A177-3AD203B41FA5}">
                      <a16:colId xmlns:a16="http://schemas.microsoft.com/office/drawing/2014/main" val="1347308359"/>
                    </a:ext>
                  </a:extLst>
                </a:gridCol>
                <a:gridCol w="542057">
                  <a:extLst>
                    <a:ext uri="{9D8B030D-6E8A-4147-A177-3AD203B41FA5}">
                      <a16:colId xmlns:a16="http://schemas.microsoft.com/office/drawing/2014/main" val="2141929928"/>
                    </a:ext>
                  </a:extLst>
                </a:gridCol>
                <a:gridCol w="542057">
                  <a:extLst>
                    <a:ext uri="{9D8B030D-6E8A-4147-A177-3AD203B41FA5}">
                      <a16:colId xmlns:a16="http://schemas.microsoft.com/office/drawing/2014/main" val="3552125681"/>
                    </a:ext>
                  </a:extLst>
                </a:gridCol>
                <a:gridCol w="542057">
                  <a:extLst>
                    <a:ext uri="{9D8B030D-6E8A-4147-A177-3AD203B41FA5}">
                      <a16:colId xmlns:a16="http://schemas.microsoft.com/office/drawing/2014/main" val="1080161552"/>
                    </a:ext>
                  </a:extLst>
                </a:gridCol>
                <a:gridCol w="542057">
                  <a:extLst>
                    <a:ext uri="{9D8B030D-6E8A-4147-A177-3AD203B41FA5}">
                      <a16:colId xmlns:a16="http://schemas.microsoft.com/office/drawing/2014/main" val="1881334375"/>
                    </a:ext>
                  </a:extLst>
                </a:gridCol>
                <a:gridCol w="542057">
                  <a:extLst>
                    <a:ext uri="{9D8B030D-6E8A-4147-A177-3AD203B41FA5}">
                      <a16:colId xmlns:a16="http://schemas.microsoft.com/office/drawing/2014/main" val="1385360451"/>
                    </a:ext>
                  </a:extLst>
                </a:gridCol>
              </a:tblGrid>
              <a:tr h="1108800">
                <a:tc>
                  <a:txBody>
                    <a:bodyPr/>
                    <a:lstStyle/>
                    <a:p>
                      <a:pPr algn="ctr"/>
                      <a:r>
                        <a:rPr lang="en-GB" sz="2800" b="1" dirty="0">
                          <a:latin typeface="Century Gothic" panose="020B0502020202020204" pitchFamily="34" charset="0"/>
                        </a:rPr>
                        <a:t>4</a:t>
                      </a:r>
                    </a:p>
                  </a:txBody>
                  <a:tcPr anchor="ctr">
                    <a:solidFill>
                      <a:schemeClr val="bg1"/>
                    </a:solidFill>
                  </a:tcPr>
                </a:tc>
                <a:tc>
                  <a:txBody>
                    <a:bodyPr/>
                    <a:lstStyle/>
                    <a:p>
                      <a:pPr algn="ctr"/>
                      <a:r>
                        <a:rPr lang="en-GB" sz="2800" b="1" dirty="0">
                          <a:latin typeface="Century Gothic" panose="020B0502020202020204" pitchFamily="34" charset="0"/>
                        </a:rPr>
                        <a:t>4</a:t>
                      </a:r>
                    </a:p>
                  </a:txBody>
                  <a:tcPr anchor="ctr">
                    <a:solidFill>
                      <a:schemeClr val="bg1"/>
                    </a:solidFill>
                  </a:tcPr>
                </a:tc>
                <a:tc>
                  <a:txBody>
                    <a:bodyPr/>
                    <a:lstStyle/>
                    <a:p>
                      <a:pPr algn="ctr"/>
                      <a:r>
                        <a:rPr lang="en-GB" sz="2800" b="1" dirty="0">
                          <a:latin typeface="Century Gothic" panose="020B0502020202020204" pitchFamily="34" charset="0"/>
                        </a:rPr>
                        <a:t>4</a:t>
                      </a:r>
                    </a:p>
                  </a:txBody>
                  <a:tcPr anchor="ctr">
                    <a:solidFill>
                      <a:schemeClr val="bg1"/>
                    </a:solidFill>
                  </a:tcPr>
                </a:tc>
                <a:tc>
                  <a:txBody>
                    <a:bodyPr/>
                    <a:lstStyle/>
                    <a:p>
                      <a:pPr algn="ctr"/>
                      <a:r>
                        <a:rPr lang="en-GB" sz="2800" b="1" dirty="0">
                          <a:latin typeface="Century Gothic" panose="020B0502020202020204" pitchFamily="34" charset="0"/>
                        </a:rPr>
                        <a:t>4</a:t>
                      </a:r>
                    </a:p>
                  </a:txBody>
                  <a:tcPr anchor="ctr">
                    <a:solidFill>
                      <a:schemeClr val="bg1"/>
                    </a:solidFill>
                  </a:tcPr>
                </a:tc>
                <a:tc>
                  <a:txBody>
                    <a:bodyPr/>
                    <a:lstStyle/>
                    <a:p>
                      <a:pPr algn="ctr"/>
                      <a:r>
                        <a:rPr lang="en-GB" sz="2800" b="1" dirty="0">
                          <a:latin typeface="Century Gothic" panose="020B0502020202020204" pitchFamily="34" charset="0"/>
                        </a:rPr>
                        <a:t>4</a:t>
                      </a:r>
                    </a:p>
                  </a:txBody>
                  <a:tcPr anchor="ctr">
                    <a:solidFill>
                      <a:schemeClr val="bg1"/>
                    </a:solidFill>
                  </a:tcPr>
                </a:tc>
                <a:tc>
                  <a:txBody>
                    <a:bodyPr/>
                    <a:lstStyle/>
                    <a:p>
                      <a:pPr algn="ctr"/>
                      <a:r>
                        <a:rPr lang="en-GB" sz="2800" b="1" dirty="0">
                          <a:latin typeface="Century Gothic" panose="020B0502020202020204" pitchFamily="34" charset="0"/>
                        </a:rPr>
                        <a:t>4</a:t>
                      </a:r>
                    </a:p>
                  </a:txBody>
                  <a:tcPr anchor="ctr">
                    <a:solidFill>
                      <a:schemeClr val="bg1"/>
                    </a:solidFill>
                  </a:tcPr>
                </a:tc>
                <a:tc>
                  <a:txBody>
                    <a:bodyPr/>
                    <a:lstStyle/>
                    <a:p>
                      <a:pPr algn="ctr"/>
                      <a:r>
                        <a:rPr lang="en-GB" sz="2800" b="1" dirty="0">
                          <a:latin typeface="Century Gothic" panose="020B0502020202020204" pitchFamily="34" charset="0"/>
                        </a:rPr>
                        <a:t>4</a:t>
                      </a:r>
                    </a:p>
                  </a:txBody>
                  <a:tcPr anchor="ctr">
                    <a:solidFill>
                      <a:schemeClr val="bg1"/>
                    </a:solidFill>
                  </a:tcPr>
                </a:tc>
                <a:extLst>
                  <a:ext uri="{0D108BD9-81ED-4DB2-BD59-A6C34878D82A}">
                    <a16:rowId xmlns:a16="http://schemas.microsoft.com/office/drawing/2014/main" val="326083965"/>
                  </a:ext>
                </a:extLst>
              </a:tr>
            </a:tbl>
          </a:graphicData>
        </a:graphic>
      </p:graphicFrame>
      <p:cxnSp>
        <p:nvCxnSpPr>
          <p:cNvPr id="11" name="Straight Arrow Connector 10">
            <a:extLst>
              <a:ext uri="{FF2B5EF4-FFF2-40B4-BE49-F238E27FC236}">
                <a16:creationId xmlns:a16="http://schemas.microsoft.com/office/drawing/2014/main" id="{87BF4F5E-8A41-40CB-AAFA-BDE5A68329AC}"/>
              </a:ext>
            </a:extLst>
          </p:cNvPr>
          <p:cNvCxnSpPr>
            <a:cxnSpLocks/>
          </p:cNvCxnSpPr>
          <p:nvPr/>
        </p:nvCxnSpPr>
        <p:spPr>
          <a:xfrm>
            <a:off x="4429139" y="2218725"/>
            <a:ext cx="1547195" cy="1161333"/>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2" name="Straight Arrow Connector 11">
            <a:extLst>
              <a:ext uri="{FF2B5EF4-FFF2-40B4-BE49-F238E27FC236}">
                <a16:creationId xmlns:a16="http://schemas.microsoft.com/office/drawing/2014/main" id="{EC8CC613-E986-4FF0-8B98-BDF856B2A877}"/>
              </a:ext>
            </a:extLst>
          </p:cNvPr>
          <p:cNvCxnSpPr>
            <a:cxnSpLocks/>
          </p:cNvCxnSpPr>
          <p:nvPr/>
        </p:nvCxnSpPr>
        <p:spPr>
          <a:xfrm>
            <a:off x="4431551" y="3429001"/>
            <a:ext cx="1547195" cy="1161333"/>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3" name="Straight Arrow Connector 12">
            <a:extLst>
              <a:ext uri="{FF2B5EF4-FFF2-40B4-BE49-F238E27FC236}">
                <a16:creationId xmlns:a16="http://schemas.microsoft.com/office/drawing/2014/main" id="{535A9AB0-7202-42F0-93B8-E4080BE3A323}"/>
              </a:ext>
            </a:extLst>
          </p:cNvPr>
          <p:cNvCxnSpPr>
            <a:cxnSpLocks/>
          </p:cNvCxnSpPr>
          <p:nvPr/>
        </p:nvCxnSpPr>
        <p:spPr>
          <a:xfrm flipV="1">
            <a:off x="4428624" y="2024157"/>
            <a:ext cx="1523403" cy="2625818"/>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181735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Comic Sans MS" pitchFamily="66" charset="0"/>
              </a:rPr>
              <a:t>Different ways to divide:</a:t>
            </a:r>
          </a:p>
        </p:txBody>
      </p:sp>
      <p:sp>
        <p:nvSpPr>
          <p:cNvPr id="3" name="Content Placeholder 2"/>
          <p:cNvSpPr>
            <a:spLocks noGrp="1"/>
          </p:cNvSpPr>
          <p:nvPr>
            <p:ph idx="1"/>
          </p:nvPr>
        </p:nvSpPr>
        <p:spPr/>
        <p:txBody>
          <a:bodyPr/>
          <a:lstStyle/>
          <a:p>
            <a:pPr lvl="0"/>
            <a:r>
              <a:rPr lang="en-GB" dirty="0">
                <a:latin typeface="Comic Sans MS" pitchFamily="66" charset="0"/>
              </a:rPr>
              <a:t>Splitting into equal groups</a:t>
            </a:r>
            <a:endParaRPr lang="en-US" dirty="0">
              <a:latin typeface="Comic Sans MS" pitchFamily="66" charset="0"/>
            </a:endParaRPr>
          </a:p>
          <a:p>
            <a:r>
              <a:rPr lang="en-GB" dirty="0">
                <a:latin typeface="Comic Sans MS" pitchFamily="66" charset="0"/>
              </a:rPr>
              <a:t>Counting back</a:t>
            </a:r>
            <a:endParaRPr lang="en-US" dirty="0">
              <a:latin typeface="Comic Sans MS" pitchFamily="66" charset="0"/>
            </a:endParaRPr>
          </a:p>
          <a:p>
            <a:pPr lvl="0"/>
            <a:r>
              <a:rPr lang="en-GB" dirty="0">
                <a:latin typeface="Comic Sans MS" pitchFamily="66" charset="0"/>
              </a:rPr>
              <a:t>Groupings of a number until you reach the total number</a:t>
            </a:r>
            <a:endParaRPr lang="en-US" dirty="0">
              <a:latin typeface="Comic Sans MS" pitchFamily="66" charset="0"/>
            </a:endParaRPr>
          </a:p>
          <a:p>
            <a:endParaRPr lang="en-US" dirty="0">
              <a:latin typeface="Comic Sans MS" pitchFamily="66" charset="0"/>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latin typeface="Comic Sans MS" pitchFamily="66" charset="0"/>
              </a:rPr>
              <a:t>14 ÷</a:t>
            </a:r>
            <a:r>
              <a:rPr lang="en-US" dirty="0">
                <a:solidFill>
                  <a:srgbClr val="FF0000"/>
                </a:solidFill>
                <a:latin typeface="Comic Sans MS" pitchFamily="66" charset="0"/>
              </a:rPr>
              <a:t> 2 </a:t>
            </a:r>
            <a:r>
              <a:rPr lang="en-US" dirty="0">
                <a:latin typeface="Comic Sans MS" pitchFamily="66" charset="0"/>
              </a:rPr>
              <a:t>= 7 </a:t>
            </a:r>
          </a:p>
        </p:txBody>
      </p:sp>
      <p:pic>
        <p:nvPicPr>
          <p:cNvPr id="1026" name="Picture 2"/>
          <p:cNvPicPr>
            <a:picLocks noChangeAspect="1" noChangeArrowheads="1"/>
          </p:cNvPicPr>
          <p:nvPr/>
        </p:nvPicPr>
        <p:blipFill>
          <a:blip r:embed="rId3" cstate="print"/>
          <a:srcRect l="14060" t="10588" r="21794" b="44706"/>
          <a:stretch>
            <a:fillRect/>
          </a:stretch>
        </p:blipFill>
        <p:spPr bwMode="auto">
          <a:xfrm>
            <a:off x="2133600" y="1524000"/>
            <a:ext cx="3366836" cy="1752600"/>
          </a:xfrm>
          <a:prstGeom prst="rect">
            <a:avLst/>
          </a:prstGeom>
          <a:noFill/>
          <a:ln w="9525">
            <a:noFill/>
            <a:miter lim="800000"/>
            <a:headEnd/>
            <a:tailEnd/>
          </a:ln>
          <a:effectLst/>
        </p:spPr>
      </p:pic>
      <p:pic>
        <p:nvPicPr>
          <p:cNvPr id="1027" name="Picture 3"/>
          <p:cNvPicPr>
            <a:picLocks noChangeAspect="1" noChangeArrowheads="1"/>
          </p:cNvPicPr>
          <p:nvPr/>
        </p:nvPicPr>
        <p:blipFill>
          <a:blip r:embed="rId4" cstate="print"/>
          <a:srcRect l="6049" t="7036" r="6925"/>
          <a:stretch>
            <a:fillRect/>
          </a:stretch>
        </p:blipFill>
        <p:spPr bwMode="auto">
          <a:xfrm>
            <a:off x="2209800" y="3962401"/>
            <a:ext cx="3124200" cy="2492741"/>
          </a:xfrm>
          <a:prstGeom prst="rect">
            <a:avLst/>
          </a:prstGeom>
          <a:noFill/>
          <a:ln w="9525">
            <a:noFill/>
            <a:miter lim="800000"/>
            <a:headEnd/>
            <a:tailEnd/>
          </a:ln>
          <a:effectLst/>
        </p:spPr>
      </p:pic>
      <p:pic>
        <p:nvPicPr>
          <p:cNvPr id="1028" name="Picture 4"/>
          <p:cNvPicPr>
            <a:picLocks noChangeAspect="1" noChangeArrowheads="1"/>
          </p:cNvPicPr>
          <p:nvPr/>
        </p:nvPicPr>
        <p:blipFill>
          <a:blip r:embed="rId5" cstate="print"/>
          <a:srcRect l="18050" t="9947" r="10370" b="10475"/>
          <a:stretch>
            <a:fillRect/>
          </a:stretch>
        </p:blipFill>
        <p:spPr bwMode="auto">
          <a:xfrm>
            <a:off x="6589987" y="2133600"/>
            <a:ext cx="3135867" cy="2603938"/>
          </a:xfrm>
          <a:prstGeom prst="rect">
            <a:avLst/>
          </a:prstGeom>
          <a:noFill/>
          <a:ln w="9525">
            <a:noFill/>
            <a:miter lim="800000"/>
            <a:headEnd/>
            <a:tailEnd/>
          </a:ln>
          <a:effectLst/>
        </p:spPr>
      </p:pic>
      <p:sp>
        <p:nvSpPr>
          <p:cNvPr id="8" name="TextBox 7"/>
          <p:cNvSpPr txBox="1"/>
          <p:nvPr/>
        </p:nvSpPr>
        <p:spPr>
          <a:xfrm>
            <a:off x="2133600" y="1143000"/>
            <a:ext cx="1371600" cy="381000"/>
          </a:xfrm>
          <a:prstGeom prst="rect">
            <a:avLst/>
          </a:prstGeom>
          <a:noFill/>
        </p:spPr>
        <p:txBody>
          <a:bodyPr wrap="square" rtlCol="0">
            <a:spAutoFit/>
          </a:bodyPr>
          <a:lstStyle/>
          <a:p>
            <a:r>
              <a:rPr lang="en-US" dirty="0">
                <a:latin typeface="Comic Sans MS" pitchFamily="66" charset="0"/>
              </a:rPr>
              <a:t>Step 1</a:t>
            </a:r>
          </a:p>
        </p:txBody>
      </p:sp>
      <p:sp>
        <p:nvSpPr>
          <p:cNvPr id="9" name="TextBox 8"/>
          <p:cNvSpPr txBox="1"/>
          <p:nvPr/>
        </p:nvSpPr>
        <p:spPr>
          <a:xfrm>
            <a:off x="2209800" y="3581400"/>
            <a:ext cx="1371600" cy="381000"/>
          </a:xfrm>
          <a:prstGeom prst="rect">
            <a:avLst/>
          </a:prstGeom>
          <a:noFill/>
        </p:spPr>
        <p:txBody>
          <a:bodyPr wrap="square" rtlCol="0">
            <a:spAutoFit/>
          </a:bodyPr>
          <a:lstStyle/>
          <a:p>
            <a:r>
              <a:rPr lang="en-US" dirty="0">
                <a:latin typeface="Comic Sans MS" pitchFamily="66" charset="0"/>
              </a:rPr>
              <a:t>Step 2</a:t>
            </a:r>
          </a:p>
        </p:txBody>
      </p:sp>
      <p:sp>
        <p:nvSpPr>
          <p:cNvPr id="10" name="TextBox 9"/>
          <p:cNvSpPr txBox="1"/>
          <p:nvPr/>
        </p:nvSpPr>
        <p:spPr>
          <a:xfrm>
            <a:off x="6553200" y="1752600"/>
            <a:ext cx="1371600" cy="381000"/>
          </a:xfrm>
          <a:prstGeom prst="rect">
            <a:avLst/>
          </a:prstGeom>
          <a:noFill/>
        </p:spPr>
        <p:txBody>
          <a:bodyPr wrap="square" rtlCol="0">
            <a:spAutoFit/>
          </a:bodyPr>
          <a:lstStyle/>
          <a:p>
            <a:r>
              <a:rPr lang="en-US" dirty="0">
                <a:latin typeface="Comic Sans MS" pitchFamily="66" charset="0"/>
              </a:rPr>
              <a:t>Step 3</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B15C545A-A3F7-4C0E-BFF5-673624461050}"/>
              </a:ext>
            </a:extLst>
          </p:cNvPr>
          <p:cNvSpPr>
            <a:spLocks noGrp="1"/>
          </p:cNvSpPr>
          <p:nvPr>
            <p:ph type="title"/>
          </p:nvPr>
        </p:nvSpPr>
        <p:spPr/>
        <p:txBody>
          <a:bodyPr/>
          <a:lstStyle/>
          <a:p>
            <a:r>
              <a:rPr lang="en-GB" dirty="0">
                <a:latin typeface="Comic Sans MS" panose="030F0702030302020204" pitchFamily="66" charset="0"/>
              </a:rPr>
              <a:t>Starter:</a:t>
            </a:r>
          </a:p>
        </p:txBody>
      </p:sp>
      <p:sp>
        <p:nvSpPr>
          <p:cNvPr id="8" name="Content Placeholder 7">
            <a:extLst>
              <a:ext uri="{FF2B5EF4-FFF2-40B4-BE49-F238E27FC236}">
                <a16:creationId xmlns:a16="http://schemas.microsoft.com/office/drawing/2014/main" id="{8779860C-8BDB-4BAB-83B6-D40D03DF6B80}"/>
              </a:ext>
            </a:extLst>
          </p:cNvPr>
          <p:cNvSpPr>
            <a:spLocks noGrp="1"/>
          </p:cNvSpPr>
          <p:nvPr>
            <p:ph idx="1"/>
          </p:nvPr>
        </p:nvSpPr>
        <p:spPr/>
        <p:txBody>
          <a:bodyPr>
            <a:normAutofit lnSpcReduction="10000"/>
          </a:bodyPr>
          <a:lstStyle/>
          <a:p>
            <a:pPr marL="0" indent="0" algn="ctr">
              <a:lnSpc>
                <a:spcPct val="107000"/>
              </a:lnSpc>
              <a:spcAft>
                <a:spcPts val="800"/>
              </a:spcAft>
              <a:buNone/>
            </a:pPr>
            <a:r>
              <a:rPr lang="en-GB" dirty="0">
                <a:effectLst/>
                <a:latin typeface="Comic Sans MS" panose="030F0702030302020204" pitchFamily="66" charset="0"/>
                <a:ea typeface="Calibri" panose="020F0502020204030204" pitchFamily="34" charset="0"/>
                <a:cs typeface="Times New Roman" panose="02020603050405020304" pitchFamily="18" charset="0"/>
              </a:rPr>
              <a:t>With the cubes on  your table, can you share them into a variety of different number of groups. </a:t>
            </a:r>
          </a:p>
          <a:p>
            <a:pPr marL="0" indent="0" algn="ctr">
              <a:lnSpc>
                <a:spcPct val="107000"/>
              </a:lnSpc>
              <a:spcAft>
                <a:spcPts val="800"/>
              </a:spcAft>
              <a:buNone/>
            </a:pPr>
            <a:br>
              <a:rPr lang="en-GB" dirty="0">
                <a:effectLst/>
                <a:latin typeface="Comic Sans MS" panose="030F0702030302020204" pitchFamily="66" charset="0"/>
                <a:ea typeface="Calibri" panose="020F0502020204030204" pitchFamily="34" charset="0"/>
                <a:cs typeface="Times New Roman" panose="02020603050405020304" pitchFamily="18" charset="0"/>
              </a:rPr>
            </a:br>
            <a:r>
              <a:rPr lang="en-GB" dirty="0">
                <a:effectLst/>
                <a:latin typeface="Comic Sans MS" panose="030F0702030302020204" pitchFamily="66" charset="0"/>
                <a:ea typeface="Calibri" panose="020F0502020204030204" pitchFamily="34" charset="0"/>
                <a:cs typeface="Times New Roman" panose="02020603050405020304" pitchFamily="18" charset="0"/>
              </a:rPr>
              <a:t>How many are in each group?</a:t>
            </a:r>
            <a:br>
              <a:rPr lang="en-GB" dirty="0">
                <a:effectLst/>
                <a:latin typeface="Comic Sans MS" panose="030F0702030302020204" pitchFamily="66" charset="0"/>
                <a:ea typeface="Calibri" panose="020F0502020204030204" pitchFamily="34" charset="0"/>
                <a:cs typeface="Times New Roman" panose="02020603050405020304" pitchFamily="18" charset="0"/>
              </a:rPr>
            </a:br>
            <a:r>
              <a:rPr lang="en-GB" dirty="0">
                <a:effectLst/>
                <a:latin typeface="Comic Sans MS" panose="030F0702030302020204" pitchFamily="66" charset="0"/>
                <a:ea typeface="Calibri" panose="020F0502020204030204" pitchFamily="34" charset="0"/>
                <a:cs typeface="Times New Roman" panose="02020603050405020304" pitchFamily="18" charset="0"/>
              </a:rPr>
              <a:t>How did you do this?</a:t>
            </a:r>
            <a:endParaRPr lang="en-GB" dirty="0">
              <a:latin typeface="Comic Sans MS" panose="030F0702030302020204" pitchFamily="66" charset="0"/>
              <a:ea typeface="Calibri" panose="020F0502020204030204" pitchFamily="34" charset="0"/>
              <a:cs typeface="Times New Roman" panose="02020603050405020304" pitchFamily="18" charset="0"/>
            </a:endParaRPr>
          </a:p>
          <a:p>
            <a:pPr marL="0" indent="0" algn="ctr">
              <a:lnSpc>
                <a:spcPct val="107000"/>
              </a:lnSpc>
              <a:spcAft>
                <a:spcPts val="800"/>
              </a:spcAft>
              <a:buNone/>
            </a:pPr>
            <a:r>
              <a:rPr lang="en-GB" dirty="0">
                <a:effectLst/>
                <a:latin typeface="Comic Sans MS" panose="030F0702030302020204" pitchFamily="66" charset="0"/>
                <a:ea typeface="Calibri" panose="020F0502020204030204" pitchFamily="34" charset="0"/>
                <a:cs typeface="Times New Roman" panose="02020603050405020304" pitchFamily="18" charset="0"/>
              </a:rPr>
              <a:t>What was the easiest method?</a:t>
            </a:r>
            <a:br>
              <a:rPr lang="en-GB" dirty="0">
                <a:effectLst/>
                <a:latin typeface="Comic Sans MS" panose="030F0702030302020204" pitchFamily="66" charset="0"/>
                <a:ea typeface="Calibri" panose="020F0502020204030204" pitchFamily="34" charset="0"/>
                <a:cs typeface="Times New Roman" panose="02020603050405020304" pitchFamily="18" charset="0"/>
              </a:rPr>
            </a:br>
            <a:r>
              <a:rPr lang="en-GB" dirty="0">
                <a:effectLst/>
                <a:latin typeface="Comic Sans MS" panose="030F0702030302020204" pitchFamily="66" charset="0"/>
                <a:ea typeface="Calibri" panose="020F0502020204030204" pitchFamily="34" charset="0"/>
                <a:cs typeface="Times New Roman" panose="02020603050405020304" pitchFamily="18" charset="0"/>
              </a:rPr>
              <a:t>Is there another way?</a:t>
            </a:r>
          </a:p>
          <a:p>
            <a:pPr marL="0" indent="0" algn="ctr">
              <a:lnSpc>
                <a:spcPct val="107000"/>
              </a:lnSpc>
              <a:spcAft>
                <a:spcPts val="800"/>
              </a:spcAft>
              <a:buNone/>
            </a:pPr>
            <a:r>
              <a:rPr lang="en-GB" dirty="0">
                <a:effectLst/>
                <a:latin typeface="Comic Sans MS" panose="030F0702030302020204" pitchFamily="66" charset="0"/>
                <a:ea typeface="Calibri" panose="020F0502020204030204" pitchFamily="34" charset="0"/>
                <a:cs typeface="Times New Roman" panose="02020603050405020304" pitchFamily="18" charset="0"/>
              </a:rPr>
              <a:t>How can you check you are correct?</a:t>
            </a:r>
          </a:p>
          <a:p>
            <a:pPr marL="0" indent="0">
              <a:buNone/>
            </a:pPr>
            <a:endParaRPr lang="en-GB" dirty="0"/>
          </a:p>
        </p:txBody>
      </p:sp>
    </p:spTree>
    <p:extLst>
      <p:ext uri="{BB962C8B-B14F-4D97-AF65-F5344CB8AC3E}">
        <p14:creationId xmlns:p14="http://schemas.microsoft.com/office/powerpoint/2010/main" val="40235487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
                                            <p:txEl>
                                              <p:pRg st="1" end="1"/>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8">
                                            <p:txEl>
                                              <p:pRg st="2" end="2"/>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8">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Comic Sans MS" pitchFamily="66" charset="0"/>
              </a:rPr>
              <a:t>48 ÷</a:t>
            </a:r>
            <a:r>
              <a:rPr lang="en-US" dirty="0">
                <a:solidFill>
                  <a:srgbClr val="FF0000"/>
                </a:solidFill>
                <a:latin typeface="Comic Sans MS" pitchFamily="66" charset="0"/>
              </a:rPr>
              <a:t> 8 </a:t>
            </a:r>
            <a:r>
              <a:rPr lang="en-US" dirty="0">
                <a:latin typeface="Comic Sans MS" pitchFamily="66" charset="0"/>
              </a:rPr>
              <a:t>= 6</a:t>
            </a:r>
          </a:p>
        </p:txBody>
      </p:sp>
      <p:pic>
        <p:nvPicPr>
          <p:cNvPr id="2050" name="Picture 2"/>
          <p:cNvPicPr>
            <a:picLocks noChangeAspect="1" noChangeArrowheads="1"/>
          </p:cNvPicPr>
          <p:nvPr/>
        </p:nvPicPr>
        <p:blipFill>
          <a:blip r:embed="rId3" cstate="print"/>
          <a:srcRect l="8714" t="5000" b="15000"/>
          <a:stretch>
            <a:fillRect/>
          </a:stretch>
        </p:blipFill>
        <p:spPr bwMode="auto">
          <a:xfrm>
            <a:off x="2133600" y="1524000"/>
            <a:ext cx="3259544" cy="2133600"/>
          </a:xfrm>
          <a:prstGeom prst="rect">
            <a:avLst/>
          </a:prstGeom>
          <a:noFill/>
          <a:ln w="9525">
            <a:noFill/>
            <a:miter lim="800000"/>
            <a:headEnd/>
            <a:tailEnd/>
          </a:ln>
          <a:effectLst/>
        </p:spPr>
      </p:pic>
      <p:pic>
        <p:nvPicPr>
          <p:cNvPr id="2051" name="Picture 3"/>
          <p:cNvPicPr>
            <a:picLocks noChangeAspect="1" noChangeArrowheads="1"/>
          </p:cNvPicPr>
          <p:nvPr/>
        </p:nvPicPr>
        <p:blipFill>
          <a:blip r:embed="rId4" cstate="print"/>
          <a:srcRect l="4979" t="6667" r="2901" b="21667"/>
          <a:stretch>
            <a:fillRect/>
          </a:stretch>
        </p:blipFill>
        <p:spPr bwMode="auto">
          <a:xfrm>
            <a:off x="1981200" y="4267200"/>
            <a:ext cx="3802912" cy="2209800"/>
          </a:xfrm>
          <a:prstGeom prst="rect">
            <a:avLst/>
          </a:prstGeom>
          <a:noFill/>
          <a:ln w="9525">
            <a:noFill/>
            <a:miter lim="800000"/>
            <a:headEnd/>
            <a:tailEnd/>
          </a:ln>
          <a:effectLst/>
        </p:spPr>
      </p:pic>
      <p:pic>
        <p:nvPicPr>
          <p:cNvPr id="2053" name="Picture 5"/>
          <p:cNvPicPr>
            <a:picLocks noChangeAspect="1" noChangeArrowheads="1"/>
          </p:cNvPicPr>
          <p:nvPr/>
        </p:nvPicPr>
        <p:blipFill>
          <a:blip r:embed="rId5" cstate="print"/>
          <a:srcRect l="7469" t="8333" r="6636" b="25000"/>
          <a:stretch>
            <a:fillRect/>
          </a:stretch>
        </p:blipFill>
        <p:spPr bwMode="auto">
          <a:xfrm>
            <a:off x="6553201" y="2743200"/>
            <a:ext cx="3286125" cy="1905000"/>
          </a:xfrm>
          <a:prstGeom prst="rect">
            <a:avLst/>
          </a:prstGeom>
          <a:noFill/>
          <a:ln w="9525">
            <a:noFill/>
            <a:miter lim="800000"/>
            <a:headEnd/>
            <a:tailEnd/>
          </a:ln>
          <a:effectLst/>
        </p:spPr>
      </p:pic>
      <p:sp>
        <p:nvSpPr>
          <p:cNvPr id="9" name="TextBox 8"/>
          <p:cNvSpPr txBox="1"/>
          <p:nvPr/>
        </p:nvSpPr>
        <p:spPr>
          <a:xfrm>
            <a:off x="2133600" y="1143000"/>
            <a:ext cx="1371600" cy="381000"/>
          </a:xfrm>
          <a:prstGeom prst="rect">
            <a:avLst/>
          </a:prstGeom>
          <a:noFill/>
        </p:spPr>
        <p:txBody>
          <a:bodyPr wrap="square" rtlCol="0">
            <a:spAutoFit/>
          </a:bodyPr>
          <a:lstStyle/>
          <a:p>
            <a:r>
              <a:rPr lang="en-US" dirty="0">
                <a:latin typeface="Comic Sans MS" pitchFamily="66" charset="0"/>
              </a:rPr>
              <a:t>Step 1</a:t>
            </a:r>
          </a:p>
        </p:txBody>
      </p:sp>
      <p:sp>
        <p:nvSpPr>
          <p:cNvPr id="10" name="TextBox 9"/>
          <p:cNvSpPr txBox="1"/>
          <p:nvPr/>
        </p:nvSpPr>
        <p:spPr>
          <a:xfrm>
            <a:off x="1981200" y="3886200"/>
            <a:ext cx="1371600" cy="381000"/>
          </a:xfrm>
          <a:prstGeom prst="rect">
            <a:avLst/>
          </a:prstGeom>
          <a:noFill/>
        </p:spPr>
        <p:txBody>
          <a:bodyPr wrap="square" rtlCol="0">
            <a:spAutoFit/>
          </a:bodyPr>
          <a:lstStyle/>
          <a:p>
            <a:r>
              <a:rPr lang="en-US" dirty="0">
                <a:latin typeface="Comic Sans MS" pitchFamily="66" charset="0"/>
              </a:rPr>
              <a:t>Step 2</a:t>
            </a:r>
          </a:p>
        </p:txBody>
      </p:sp>
      <p:sp>
        <p:nvSpPr>
          <p:cNvPr id="11" name="TextBox 10"/>
          <p:cNvSpPr txBox="1"/>
          <p:nvPr/>
        </p:nvSpPr>
        <p:spPr>
          <a:xfrm>
            <a:off x="6553200" y="2362200"/>
            <a:ext cx="1371600" cy="381000"/>
          </a:xfrm>
          <a:prstGeom prst="rect">
            <a:avLst/>
          </a:prstGeom>
          <a:noFill/>
        </p:spPr>
        <p:txBody>
          <a:bodyPr wrap="square" rtlCol="0">
            <a:spAutoFit/>
          </a:bodyPr>
          <a:lstStyle/>
          <a:p>
            <a:r>
              <a:rPr lang="en-US" dirty="0">
                <a:latin typeface="Comic Sans MS" pitchFamily="66" charset="0"/>
              </a:rPr>
              <a:t>Step 3</a:t>
            </a: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lvl="0"/>
            <a:r>
              <a:rPr lang="en-US" dirty="0">
                <a:latin typeface="Comic Sans MS" pitchFamily="66" charset="0"/>
              </a:rPr>
              <a:t>90 ÷</a:t>
            </a:r>
            <a:r>
              <a:rPr lang="en-US" dirty="0">
                <a:solidFill>
                  <a:srgbClr val="FF0000"/>
                </a:solidFill>
                <a:latin typeface="Comic Sans MS" pitchFamily="66" charset="0"/>
              </a:rPr>
              <a:t> 10 </a:t>
            </a:r>
            <a:r>
              <a:rPr lang="en-US" dirty="0">
                <a:latin typeface="Comic Sans MS" pitchFamily="66" charset="0"/>
              </a:rPr>
              <a:t>= 9</a:t>
            </a:r>
          </a:p>
        </p:txBody>
      </p:sp>
      <p:pic>
        <p:nvPicPr>
          <p:cNvPr id="3075" name="Picture 3"/>
          <p:cNvPicPr>
            <a:picLocks noChangeAspect="1" noChangeArrowheads="1"/>
          </p:cNvPicPr>
          <p:nvPr/>
        </p:nvPicPr>
        <p:blipFill>
          <a:blip r:embed="rId3" cstate="print"/>
          <a:srcRect l="7469" t="11667" r="35268"/>
          <a:stretch>
            <a:fillRect/>
          </a:stretch>
        </p:blipFill>
        <p:spPr bwMode="auto">
          <a:xfrm>
            <a:off x="2209801" y="1524000"/>
            <a:ext cx="2050211" cy="2362200"/>
          </a:xfrm>
          <a:prstGeom prst="rect">
            <a:avLst/>
          </a:prstGeom>
          <a:noFill/>
          <a:ln w="9525">
            <a:noFill/>
            <a:miter lim="800000"/>
            <a:headEnd/>
            <a:tailEnd/>
          </a:ln>
        </p:spPr>
      </p:pic>
      <p:pic>
        <p:nvPicPr>
          <p:cNvPr id="3077" name="Picture 5"/>
          <p:cNvPicPr>
            <a:picLocks noChangeAspect="1" noChangeArrowheads="1"/>
          </p:cNvPicPr>
          <p:nvPr/>
        </p:nvPicPr>
        <p:blipFill>
          <a:blip r:embed="rId4" cstate="print"/>
          <a:srcRect l="11065" t="13333" r="9402"/>
          <a:stretch>
            <a:fillRect/>
          </a:stretch>
        </p:blipFill>
        <p:spPr bwMode="auto">
          <a:xfrm>
            <a:off x="2133600" y="4515281"/>
            <a:ext cx="2590800" cy="2108686"/>
          </a:xfrm>
          <a:prstGeom prst="rect">
            <a:avLst/>
          </a:prstGeom>
          <a:noFill/>
          <a:ln w="9525">
            <a:noFill/>
            <a:miter lim="800000"/>
            <a:headEnd/>
            <a:tailEnd/>
          </a:ln>
        </p:spPr>
      </p:pic>
      <p:pic>
        <p:nvPicPr>
          <p:cNvPr id="3078" name="Picture 6"/>
          <p:cNvPicPr>
            <a:picLocks noChangeAspect="1" noChangeArrowheads="1"/>
          </p:cNvPicPr>
          <p:nvPr/>
        </p:nvPicPr>
        <p:blipFill>
          <a:blip r:embed="rId5" cstate="print"/>
          <a:srcRect l="8714" t="13333" r="10370" b="6667"/>
          <a:stretch>
            <a:fillRect/>
          </a:stretch>
        </p:blipFill>
        <p:spPr bwMode="auto">
          <a:xfrm>
            <a:off x="6324600" y="2590800"/>
            <a:ext cx="2971800" cy="2194560"/>
          </a:xfrm>
          <a:prstGeom prst="rect">
            <a:avLst/>
          </a:prstGeom>
          <a:noFill/>
          <a:ln w="9525">
            <a:noFill/>
            <a:miter lim="800000"/>
            <a:headEnd/>
            <a:tailEnd/>
          </a:ln>
        </p:spPr>
      </p:pic>
      <p:sp>
        <p:nvSpPr>
          <p:cNvPr id="9" name="TextBox 8"/>
          <p:cNvSpPr txBox="1"/>
          <p:nvPr/>
        </p:nvSpPr>
        <p:spPr>
          <a:xfrm>
            <a:off x="2209800" y="1219199"/>
            <a:ext cx="1371600" cy="381000"/>
          </a:xfrm>
          <a:prstGeom prst="rect">
            <a:avLst/>
          </a:prstGeom>
          <a:noFill/>
        </p:spPr>
        <p:txBody>
          <a:bodyPr wrap="square" rtlCol="0">
            <a:spAutoFit/>
          </a:bodyPr>
          <a:lstStyle/>
          <a:p>
            <a:r>
              <a:rPr lang="en-US" dirty="0">
                <a:latin typeface="Comic Sans MS" pitchFamily="66" charset="0"/>
              </a:rPr>
              <a:t>Step 1</a:t>
            </a:r>
          </a:p>
        </p:txBody>
      </p:sp>
      <p:sp>
        <p:nvSpPr>
          <p:cNvPr id="10" name="TextBox 9"/>
          <p:cNvSpPr txBox="1"/>
          <p:nvPr/>
        </p:nvSpPr>
        <p:spPr>
          <a:xfrm>
            <a:off x="6324600" y="2209800"/>
            <a:ext cx="1371600" cy="381000"/>
          </a:xfrm>
          <a:prstGeom prst="rect">
            <a:avLst/>
          </a:prstGeom>
          <a:noFill/>
        </p:spPr>
        <p:txBody>
          <a:bodyPr wrap="square" rtlCol="0">
            <a:spAutoFit/>
          </a:bodyPr>
          <a:lstStyle/>
          <a:p>
            <a:r>
              <a:rPr lang="en-US" dirty="0">
                <a:latin typeface="Comic Sans MS" pitchFamily="66" charset="0"/>
              </a:rPr>
              <a:t>Step 3</a:t>
            </a:r>
          </a:p>
        </p:txBody>
      </p:sp>
      <p:sp>
        <p:nvSpPr>
          <p:cNvPr id="11" name="TextBox 10"/>
          <p:cNvSpPr txBox="1"/>
          <p:nvPr/>
        </p:nvSpPr>
        <p:spPr>
          <a:xfrm>
            <a:off x="2133600" y="4114800"/>
            <a:ext cx="1371600" cy="381000"/>
          </a:xfrm>
          <a:prstGeom prst="rect">
            <a:avLst/>
          </a:prstGeom>
          <a:noFill/>
        </p:spPr>
        <p:txBody>
          <a:bodyPr wrap="square" rtlCol="0">
            <a:spAutoFit/>
          </a:bodyPr>
          <a:lstStyle/>
          <a:p>
            <a:r>
              <a:rPr lang="en-US" dirty="0">
                <a:latin typeface="Comic Sans MS" pitchFamily="66" charset="0"/>
              </a:rPr>
              <a:t>Step 2</a:t>
            </a: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D9426B6B-94AA-4D9B-BC63-8F0BC9ED511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24000" y="0"/>
            <a:ext cx="9144000" cy="6858000"/>
          </a:xfrm>
          <a:prstGeom prst="rect">
            <a:avLst/>
          </a:prstGeom>
        </p:spPr>
      </p:pic>
      <p:pic>
        <p:nvPicPr>
          <p:cNvPr id="18" name="Picture 17" descr="A close up of a sign&#10;&#10;Description generated with high confidence">
            <a:extLst>
              <a:ext uri="{FF2B5EF4-FFF2-40B4-BE49-F238E27FC236}">
                <a16:creationId xmlns:a16="http://schemas.microsoft.com/office/drawing/2014/main" id="{AF62330C-AB9B-43BE-82E4-98A7F5B9D6D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02140" y="6454317"/>
            <a:ext cx="1174025" cy="278902"/>
          </a:xfrm>
          <a:prstGeom prst="rect">
            <a:avLst/>
          </a:prstGeom>
        </p:spPr>
      </p:pic>
      <p:sp>
        <p:nvSpPr>
          <p:cNvPr id="19" name="Rectangle 18">
            <a:extLst>
              <a:ext uri="{FF2B5EF4-FFF2-40B4-BE49-F238E27FC236}">
                <a16:creationId xmlns:a16="http://schemas.microsoft.com/office/drawing/2014/main" id="{5252A847-DE45-4FA3-A1F8-EEBEB845FF8E}"/>
              </a:ext>
            </a:extLst>
          </p:cNvPr>
          <p:cNvSpPr/>
          <p:nvPr/>
        </p:nvSpPr>
        <p:spPr>
          <a:xfrm>
            <a:off x="1799305" y="272388"/>
            <a:ext cx="8593393" cy="6057245"/>
          </a:xfrm>
          <a:prstGeom prst="rect">
            <a:avLst/>
          </a:prstGeom>
          <a:solidFill>
            <a:schemeClr val="bg1">
              <a:alpha val="82000"/>
            </a:schemeClr>
          </a:solidFill>
          <a:ln>
            <a:solidFill>
              <a:schemeClr val="bg1">
                <a:lumMod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1600" b="1" u="sng" dirty="0">
                <a:solidFill>
                  <a:schemeClr val="bg2">
                    <a:lumMod val="50000"/>
                  </a:schemeClr>
                </a:solidFill>
                <a:latin typeface="Century Gothic" panose="020B0502020202020204" pitchFamily="34" charset="0"/>
              </a:rPr>
              <a:t>Varied Fluency 1</a:t>
            </a:r>
          </a:p>
          <a:p>
            <a:pPr lvl="0" algn="ctr"/>
            <a:endParaRPr lang="en-GB" sz="2000" b="1" dirty="0">
              <a:solidFill>
                <a:schemeClr val="tx1"/>
              </a:solidFill>
              <a:latin typeface="Century Gothic" panose="020B0502020202020204" pitchFamily="34" charset="0"/>
            </a:endParaRPr>
          </a:p>
          <a:p>
            <a:pPr lvl="0" algn="ctr"/>
            <a:r>
              <a:rPr lang="en-GB" sz="2000" b="1" dirty="0">
                <a:solidFill>
                  <a:schemeClr val="tx1"/>
                </a:solidFill>
                <a:latin typeface="Century Gothic" panose="020B0502020202020204" pitchFamily="34" charset="0"/>
              </a:rPr>
              <a:t>True or false? The calculation below is correct. </a:t>
            </a: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2400" b="1" dirty="0">
              <a:solidFill>
                <a:srgbClr val="FF0000"/>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p:txBody>
      </p:sp>
      <p:sp>
        <p:nvSpPr>
          <p:cNvPr id="7" name="TextBox 8">
            <a:extLst>
              <a:ext uri="{FF2B5EF4-FFF2-40B4-BE49-F238E27FC236}">
                <a16:creationId xmlns:a16="http://schemas.microsoft.com/office/drawing/2014/main" id="{B632E459-9B27-4467-B89C-78410207B713}"/>
              </a:ext>
            </a:extLst>
          </p:cNvPr>
          <p:cNvSpPr txBox="1"/>
          <p:nvPr/>
        </p:nvSpPr>
        <p:spPr>
          <a:xfrm>
            <a:off x="1551815" y="6688628"/>
            <a:ext cx="1231337" cy="169277"/>
          </a:xfrm>
          <a:prstGeom prst="rect">
            <a:avLst/>
          </a:prstGeom>
          <a:noFill/>
        </p:spPr>
        <p:txBody>
          <a:bodyPr wrap="square" rtlCol="0">
            <a:spAutoFit/>
          </a:bodyPr>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GB" altLang="en-US" sz="500" b="1" dirty="0">
                <a:latin typeface="Century Gothic" panose="020B0502020202020204" pitchFamily="34" charset="0"/>
              </a:rPr>
              <a:t>© Classroom Secrets Limited 2018</a:t>
            </a:r>
          </a:p>
        </p:txBody>
      </p:sp>
      <p:sp>
        <p:nvSpPr>
          <p:cNvPr id="6" name="Rectangle: Rounded Corners 5">
            <a:extLst>
              <a:ext uri="{FF2B5EF4-FFF2-40B4-BE49-F238E27FC236}">
                <a16:creationId xmlns:a16="http://schemas.microsoft.com/office/drawing/2014/main" id="{6389F13A-F670-4604-9658-93FA05F7AD8B}"/>
              </a:ext>
            </a:extLst>
          </p:cNvPr>
          <p:cNvSpPr/>
          <p:nvPr/>
        </p:nvSpPr>
        <p:spPr>
          <a:xfrm>
            <a:off x="4650952" y="1754697"/>
            <a:ext cx="2890096" cy="648304"/>
          </a:xfrm>
          <a:prstGeom prst="roundRect">
            <a:avLst/>
          </a:prstGeom>
          <a:ln w="1905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GB" sz="2400" b="1" dirty="0">
                <a:latin typeface="Century Gothic" panose="020B0502020202020204" pitchFamily="34" charset="0"/>
              </a:rPr>
              <a:t>36   ÷   4   =   9</a:t>
            </a:r>
            <a:endParaRPr lang="en-GB" sz="2400" dirty="0"/>
          </a:p>
        </p:txBody>
      </p:sp>
      <p:graphicFrame>
        <p:nvGraphicFramePr>
          <p:cNvPr id="9" name="Table 8">
            <a:extLst>
              <a:ext uri="{FF2B5EF4-FFF2-40B4-BE49-F238E27FC236}">
                <a16:creationId xmlns:a16="http://schemas.microsoft.com/office/drawing/2014/main" id="{682E353E-7A55-454A-938A-E54F47F730B4}"/>
              </a:ext>
            </a:extLst>
          </p:cNvPr>
          <p:cNvGraphicFramePr>
            <a:graphicFrameLocks noGrp="1"/>
          </p:cNvGraphicFramePr>
          <p:nvPr/>
        </p:nvGraphicFramePr>
        <p:xfrm>
          <a:off x="3849743" y="3117282"/>
          <a:ext cx="4325600" cy="977980"/>
        </p:xfrm>
        <a:graphic>
          <a:graphicData uri="http://schemas.openxmlformats.org/drawingml/2006/table">
            <a:tbl>
              <a:tblPr firstRow="1" bandRow="1">
                <a:tableStyleId>{5940675A-B579-460E-94D1-54222C63F5DA}</a:tableStyleId>
              </a:tblPr>
              <a:tblGrid>
                <a:gridCol w="1081400">
                  <a:extLst>
                    <a:ext uri="{9D8B030D-6E8A-4147-A177-3AD203B41FA5}">
                      <a16:colId xmlns:a16="http://schemas.microsoft.com/office/drawing/2014/main" val="917428895"/>
                    </a:ext>
                  </a:extLst>
                </a:gridCol>
                <a:gridCol w="1081400">
                  <a:extLst>
                    <a:ext uri="{9D8B030D-6E8A-4147-A177-3AD203B41FA5}">
                      <a16:colId xmlns:a16="http://schemas.microsoft.com/office/drawing/2014/main" val="1600526122"/>
                    </a:ext>
                  </a:extLst>
                </a:gridCol>
                <a:gridCol w="1081400">
                  <a:extLst>
                    <a:ext uri="{9D8B030D-6E8A-4147-A177-3AD203B41FA5}">
                      <a16:colId xmlns:a16="http://schemas.microsoft.com/office/drawing/2014/main" val="1595914562"/>
                    </a:ext>
                  </a:extLst>
                </a:gridCol>
                <a:gridCol w="1081400">
                  <a:extLst>
                    <a:ext uri="{9D8B030D-6E8A-4147-A177-3AD203B41FA5}">
                      <a16:colId xmlns:a16="http://schemas.microsoft.com/office/drawing/2014/main" val="3928132986"/>
                    </a:ext>
                  </a:extLst>
                </a:gridCol>
              </a:tblGrid>
              <a:tr h="490514">
                <a:tc gridSpan="4">
                  <a:txBody>
                    <a:bodyPr/>
                    <a:lstStyle/>
                    <a:p>
                      <a:pPr algn="ctr"/>
                      <a:r>
                        <a:rPr lang="en-GB" sz="2400" b="1" dirty="0">
                          <a:latin typeface="Century Gothic" panose="020B0502020202020204" pitchFamily="34" charset="0"/>
                        </a:rPr>
                        <a:t>36</a:t>
                      </a:r>
                    </a:p>
                  </a:txBody>
                  <a:tcPr marL="100584" marR="100584" marT="50292" marB="50292">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hMerge="1">
                  <a:txBody>
                    <a:bodyPr/>
                    <a:lstStyle/>
                    <a:p>
                      <a:endParaRPr lang="en-GB"/>
                    </a:p>
                  </a:txBody>
                  <a:tcPr/>
                </a:tc>
                <a:tc hMerge="1">
                  <a:txBody>
                    <a:bodyPr/>
                    <a:lstStyle/>
                    <a:p>
                      <a:endParaRPr lang="en-GB"/>
                    </a:p>
                  </a:txBody>
                  <a:tcPr/>
                </a:tc>
                <a:tc hMerge="1">
                  <a:txBody>
                    <a:bodyPr/>
                    <a:lstStyle/>
                    <a:p>
                      <a:endParaRPr lang="en-GB"/>
                    </a:p>
                  </a:txBody>
                  <a:tcPr/>
                </a:tc>
                <a:extLst>
                  <a:ext uri="{0D108BD9-81ED-4DB2-BD59-A6C34878D82A}">
                    <a16:rowId xmlns:a16="http://schemas.microsoft.com/office/drawing/2014/main" val="1077727101"/>
                  </a:ext>
                </a:extLst>
              </a:tr>
              <a:tr h="395547">
                <a:tc>
                  <a:txBody>
                    <a:bodyPr/>
                    <a:lstStyle/>
                    <a:p>
                      <a:pPr algn="ctr"/>
                      <a:endParaRPr lang="en-GB" sz="2400" b="1" dirty="0">
                        <a:latin typeface="Century Gothic" panose="020B0502020202020204" pitchFamily="34" charset="0"/>
                      </a:endParaRPr>
                    </a:p>
                  </a:txBody>
                  <a:tcPr marL="133877" marR="133877" marT="60853" marB="60853">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a:txBody>
                    <a:bodyPr/>
                    <a:lstStyle/>
                    <a:p>
                      <a:pPr algn="ctr"/>
                      <a:endParaRPr lang="en-GB" sz="2400" b="1" dirty="0">
                        <a:latin typeface="Century Gothic" panose="020B0502020202020204" pitchFamily="34" charset="0"/>
                      </a:endParaRPr>
                    </a:p>
                  </a:txBody>
                  <a:tcPr marL="133877" marR="133877" marT="60853" marB="60853">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a:txBody>
                    <a:bodyPr/>
                    <a:lstStyle/>
                    <a:p>
                      <a:pPr algn="ctr"/>
                      <a:endParaRPr lang="en-GB" sz="2400" b="1" dirty="0">
                        <a:latin typeface="Century Gothic" panose="020B0502020202020204" pitchFamily="34" charset="0"/>
                      </a:endParaRPr>
                    </a:p>
                  </a:txBody>
                  <a:tcPr marL="133877" marR="133877" marT="60853" marB="60853">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a:txBody>
                    <a:bodyPr/>
                    <a:lstStyle/>
                    <a:p>
                      <a:pPr algn="ctr"/>
                      <a:endParaRPr lang="en-GB" sz="2400" b="1" dirty="0">
                        <a:latin typeface="Century Gothic" panose="020B0502020202020204" pitchFamily="34" charset="0"/>
                      </a:endParaRPr>
                    </a:p>
                  </a:txBody>
                  <a:tcPr marL="133877" marR="133877" marT="60853" marB="60853">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335918118"/>
                  </a:ext>
                </a:extLst>
              </a:tr>
            </a:tbl>
          </a:graphicData>
        </a:graphic>
      </p:graphicFrame>
    </p:spTree>
    <p:extLst>
      <p:ext uri="{BB962C8B-B14F-4D97-AF65-F5344CB8AC3E}">
        <p14:creationId xmlns:p14="http://schemas.microsoft.com/office/powerpoint/2010/main" val="3691702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D9426B6B-94AA-4D9B-BC63-8F0BC9ED511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24000" y="0"/>
            <a:ext cx="9144000" cy="6858000"/>
          </a:xfrm>
          <a:prstGeom prst="rect">
            <a:avLst/>
          </a:prstGeom>
        </p:spPr>
      </p:pic>
      <p:pic>
        <p:nvPicPr>
          <p:cNvPr id="18" name="Picture 17" descr="A close up of a sign&#10;&#10;Description generated with high confidence">
            <a:extLst>
              <a:ext uri="{FF2B5EF4-FFF2-40B4-BE49-F238E27FC236}">
                <a16:creationId xmlns:a16="http://schemas.microsoft.com/office/drawing/2014/main" id="{AF62330C-AB9B-43BE-82E4-98A7F5B9D6D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02140" y="6454317"/>
            <a:ext cx="1174025" cy="278902"/>
          </a:xfrm>
          <a:prstGeom prst="rect">
            <a:avLst/>
          </a:prstGeom>
        </p:spPr>
      </p:pic>
      <p:sp>
        <p:nvSpPr>
          <p:cNvPr id="19" name="Rectangle 18">
            <a:extLst>
              <a:ext uri="{FF2B5EF4-FFF2-40B4-BE49-F238E27FC236}">
                <a16:creationId xmlns:a16="http://schemas.microsoft.com/office/drawing/2014/main" id="{5252A847-DE45-4FA3-A1F8-EEBEB845FF8E}"/>
              </a:ext>
            </a:extLst>
          </p:cNvPr>
          <p:cNvSpPr/>
          <p:nvPr/>
        </p:nvSpPr>
        <p:spPr>
          <a:xfrm>
            <a:off x="1799305" y="272388"/>
            <a:ext cx="8593393" cy="6057245"/>
          </a:xfrm>
          <a:prstGeom prst="rect">
            <a:avLst/>
          </a:prstGeom>
          <a:solidFill>
            <a:schemeClr val="bg1">
              <a:alpha val="82000"/>
            </a:schemeClr>
          </a:solidFill>
          <a:ln>
            <a:solidFill>
              <a:schemeClr val="bg1">
                <a:lumMod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1600" b="1" u="sng" dirty="0">
                <a:solidFill>
                  <a:schemeClr val="bg2">
                    <a:lumMod val="50000"/>
                  </a:schemeClr>
                </a:solidFill>
                <a:latin typeface="Century Gothic" panose="020B0502020202020204" pitchFamily="34" charset="0"/>
              </a:rPr>
              <a:t>Varied Fluency 1</a:t>
            </a:r>
          </a:p>
          <a:p>
            <a:pPr lvl="0" algn="ctr"/>
            <a:endParaRPr lang="en-GB" sz="2000" b="1" dirty="0">
              <a:solidFill>
                <a:schemeClr val="tx1"/>
              </a:solidFill>
              <a:latin typeface="Century Gothic" panose="020B0502020202020204" pitchFamily="34" charset="0"/>
            </a:endParaRPr>
          </a:p>
          <a:p>
            <a:pPr lvl="0" algn="ctr"/>
            <a:r>
              <a:rPr lang="en-GB" sz="2000" b="1" dirty="0">
                <a:solidFill>
                  <a:schemeClr val="tx1"/>
                </a:solidFill>
                <a:latin typeface="Century Gothic" panose="020B0502020202020204" pitchFamily="34" charset="0"/>
              </a:rPr>
              <a:t>True or false? The calculation below is correct. </a:t>
            </a: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r>
              <a:rPr lang="en-GB" sz="2400" b="1" dirty="0">
                <a:solidFill>
                  <a:srgbClr val="FF0000"/>
                </a:solidFill>
                <a:latin typeface="Century Gothic" panose="020B0502020202020204" pitchFamily="34" charset="0"/>
              </a:rPr>
              <a:t>True</a:t>
            </a:r>
          </a:p>
          <a:p>
            <a:pPr lvl="0" algn="ctr"/>
            <a:endParaRPr lang="en-GB" sz="2000" b="1" dirty="0">
              <a:solidFill>
                <a:schemeClr val="tx1"/>
              </a:solidFill>
              <a:latin typeface="Century Gothic" panose="020B0502020202020204" pitchFamily="34" charset="0"/>
            </a:endParaRPr>
          </a:p>
        </p:txBody>
      </p:sp>
      <p:sp>
        <p:nvSpPr>
          <p:cNvPr id="7" name="TextBox 8">
            <a:extLst>
              <a:ext uri="{FF2B5EF4-FFF2-40B4-BE49-F238E27FC236}">
                <a16:creationId xmlns:a16="http://schemas.microsoft.com/office/drawing/2014/main" id="{B632E459-9B27-4467-B89C-78410207B713}"/>
              </a:ext>
            </a:extLst>
          </p:cNvPr>
          <p:cNvSpPr txBox="1"/>
          <p:nvPr/>
        </p:nvSpPr>
        <p:spPr>
          <a:xfrm>
            <a:off x="1551815" y="6688628"/>
            <a:ext cx="1231337" cy="169277"/>
          </a:xfrm>
          <a:prstGeom prst="rect">
            <a:avLst/>
          </a:prstGeom>
          <a:noFill/>
        </p:spPr>
        <p:txBody>
          <a:bodyPr wrap="square" rtlCol="0">
            <a:spAutoFit/>
          </a:bodyPr>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GB" altLang="en-US" sz="500" b="1" dirty="0">
                <a:latin typeface="Century Gothic" panose="020B0502020202020204" pitchFamily="34" charset="0"/>
              </a:rPr>
              <a:t>© Classroom Secrets Limited 2018</a:t>
            </a:r>
          </a:p>
        </p:txBody>
      </p:sp>
      <p:sp>
        <p:nvSpPr>
          <p:cNvPr id="6" name="Rectangle: Rounded Corners 5">
            <a:extLst>
              <a:ext uri="{FF2B5EF4-FFF2-40B4-BE49-F238E27FC236}">
                <a16:creationId xmlns:a16="http://schemas.microsoft.com/office/drawing/2014/main" id="{6389F13A-F670-4604-9658-93FA05F7AD8B}"/>
              </a:ext>
            </a:extLst>
          </p:cNvPr>
          <p:cNvSpPr/>
          <p:nvPr/>
        </p:nvSpPr>
        <p:spPr>
          <a:xfrm>
            <a:off x="4650952" y="1754697"/>
            <a:ext cx="2890096" cy="648304"/>
          </a:xfrm>
          <a:prstGeom prst="roundRect">
            <a:avLst/>
          </a:prstGeom>
          <a:ln w="1905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GB" sz="2400" b="1" dirty="0">
                <a:latin typeface="Century Gothic" panose="020B0502020202020204" pitchFamily="34" charset="0"/>
              </a:rPr>
              <a:t>36   ÷   4   =   9</a:t>
            </a:r>
            <a:endParaRPr lang="en-GB" sz="2400" dirty="0"/>
          </a:p>
        </p:txBody>
      </p:sp>
      <p:graphicFrame>
        <p:nvGraphicFramePr>
          <p:cNvPr id="9" name="Table 8">
            <a:extLst>
              <a:ext uri="{FF2B5EF4-FFF2-40B4-BE49-F238E27FC236}">
                <a16:creationId xmlns:a16="http://schemas.microsoft.com/office/drawing/2014/main" id="{682E353E-7A55-454A-938A-E54F47F730B4}"/>
              </a:ext>
            </a:extLst>
          </p:cNvPr>
          <p:cNvGraphicFramePr>
            <a:graphicFrameLocks noGrp="1"/>
          </p:cNvGraphicFramePr>
          <p:nvPr/>
        </p:nvGraphicFramePr>
        <p:xfrm>
          <a:off x="3849743" y="3117282"/>
          <a:ext cx="4325600" cy="977980"/>
        </p:xfrm>
        <a:graphic>
          <a:graphicData uri="http://schemas.openxmlformats.org/drawingml/2006/table">
            <a:tbl>
              <a:tblPr firstRow="1" bandRow="1">
                <a:tableStyleId>{5940675A-B579-460E-94D1-54222C63F5DA}</a:tableStyleId>
              </a:tblPr>
              <a:tblGrid>
                <a:gridCol w="1081400">
                  <a:extLst>
                    <a:ext uri="{9D8B030D-6E8A-4147-A177-3AD203B41FA5}">
                      <a16:colId xmlns:a16="http://schemas.microsoft.com/office/drawing/2014/main" val="917428895"/>
                    </a:ext>
                  </a:extLst>
                </a:gridCol>
                <a:gridCol w="1081400">
                  <a:extLst>
                    <a:ext uri="{9D8B030D-6E8A-4147-A177-3AD203B41FA5}">
                      <a16:colId xmlns:a16="http://schemas.microsoft.com/office/drawing/2014/main" val="3407920047"/>
                    </a:ext>
                  </a:extLst>
                </a:gridCol>
                <a:gridCol w="1081400">
                  <a:extLst>
                    <a:ext uri="{9D8B030D-6E8A-4147-A177-3AD203B41FA5}">
                      <a16:colId xmlns:a16="http://schemas.microsoft.com/office/drawing/2014/main" val="1802691997"/>
                    </a:ext>
                  </a:extLst>
                </a:gridCol>
                <a:gridCol w="1081400">
                  <a:extLst>
                    <a:ext uri="{9D8B030D-6E8A-4147-A177-3AD203B41FA5}">
                      <a16:colId xmlns:a16="http://schemas.microsoft.com/office/drawing/2014/main" val="2389078524"/>
                    </a:ext>
                  </a:extLst>
                </a:gridCol>
              </a:tblGrid>
              <a:tr h="490514">
                <a:tc gridSpan="4">
                  <a:txBody>
                    <a:bodyPr/>
                    <a:lstStyle/>
                    <a:p>
                      <a:pPr algn="ctr"/>
                      <a:r>
                        <a:rPr lang="en-GB" sz="2400" b="1" dirty="0">
                          <a:latin typeface="Century Gothic" panose="020B0502020202020204" pitchFamily="34" charset="0"/>
                        </a:rPr>
                        <a:t>36</a:t>
                      </a:r>
                    </a:p>
                  </a:txBody>
                  <a:tcPr marL="100584" marR="100584" marT="50292" marB="50292">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hMerge="1">
                  <a:txBody>
                    <a:bodyPr/>
                    <a:lstStyle/>
                    <a:p>
                      <a:endParaRPr lang="en-GB"/>
                    </a:p>
                  </a:txBody>
                  <a:tcPr/>
                </a:tc>
                <a:tc hMerge="1">
                  <a:txBody>
                    <a:bodyPr/>
                    <a:lstStyle/>
                    <a:p>
                      <a:endParaRPr lang="en-GB"/>
                    </a:p>
                  </a:txBody>
                  <a:tcPr/>
                </a:tc>
                <a:tc hMerge="1">
                  <a:txBody>
                    <a:bodyPr/>
                    <a:lstStyle/>
                    <a:p>
                      <a:endParaRPr lang="en-GB"/>
                    </a:p>
                  </a:txBody>
                  <a:tcPr/>
                </a:tc>
                <a:extLst>
                  <a:ext uri="{0D108BD9-81ED-4DB2-BD59-A6C34878D82A}">
                    <a16:rowId xmlns:a16="http://schemas.microsoft.com/office/drawing/2014/main" val="1077727101"/>
                  </a:ext>
                </a:extLst>
              </a:tr>
              <a:tr h="395547">
                <a:tc>
                  <a:txBody>
                    <a:bodyPr/>
                    <a:lstStyle/>
                    <a:p>
                      <a:pPr algn="ctr"/>
                      <a:r>
                        <a:rPr lang="en-GB" sz="2400" b="1" dirty="0">
                          <a:solidFill>
                            <a:srgbClr val="FF0000"/>
                          </a:solidFill>
                          <a:latin typeface="Century Gothic" panose="020B0502020202020204" pitchFamily="34" charset="0"/>
                        </a:rPr>
                        <a:t>9</a:t>
                      </a:r>
                    </a:p>
                  </a:txBody>
                  <a:tcPr marL="133877" marR="133877" marT="60853" marB="60853">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a:txBody>
                    <a:bodyPr/>
                    <a:lstStyle/>
                    <a:p>
                      <a:pPr algn="ctr"/>
                      <a:r>
                        <a:rPr lang="en-GB" sz="2400" b="1" dirty="0">
                          <a:solidFill>
                            <a:srgbClr val="FF0000"/>
                          </a:solidFill>
                          <a:latin typeface="Century Gothic" panose="020B0502020202020204" pitchFamily="34" charset="0"/>
                        </a:rPr>
                        <a:t>9</a:t>
                      </a:r>
                    </a:p>
                  </a:txBody>
                  <a:tcPr marL="133877" marR="133877" marT="60853" marB="60853">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a:txBody>
                    <a:bodyPr/>
                    <a:lstStyle/>
                    <a:p>
                      <a:pPr algn="ctr"/>
                      <a:r>
                        <a:rPr lang="en-GB" sz="2400" b="1" dirty="0">
                          <a:solidFill>
                            <a:srgbClr val="FF0000"/>
                          </a:solidFill>
                          <a:latin typeface="Century Gothic" panose="020B0502020202020204" pitchFamily="34" charset="0"/>
                        </a:rPr>
                        <a:t>9</a:t>
                      </a:r>
                    </a:p>
                  </a:txBody>
                  <a:tcPr marL="133877" marR="133877" marT="60853" marB="60853">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a:txBody>
                    <a:bodyPr/>
                    <a:lstStyle/>
                    <a:p>
                      <a:pPr algn="ctr"/>
                      <a:r>
                        <a:rPr lang="en-GB" sz="2400" b="1" dirty="0">
                          <a:solidFill>
                            <a:srgbClr val="FF0000"/>
                          </a:solidFill>
                          <a:latin typeface="Century Gothic" panose="020B0502020202020204" pitchFamily="34" charset="0"/>
                        </a:rPr>
                        <a:t>9</a:t>
                      </a:r>
                    </a:p>
                  </a:txBody>
                  <a:tcPr marL="133877" marR="133877" marT="60853" marB="60853">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335918118"/>
                  </a:ext>
                </a:extLst>
              </a:tr>
            </a:tbl>
          </a:graphicData>
        </a:graphic>
      </p:graphicFrame>
    </p:spTree>
    <p:extLst>
      <p:ext uri="{BB962C8B-B14F-4D97-AF65-F5344CB8AC3E}">
        <p14:creationId xmlns:p14="http://schemas.microsoft.com/office/powerpoint/2010/main" val="11881458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D9426B6B-94AA-4D9B-BC63-8F0BC9ED511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24000" y="0"/>
            <a:ext cx="9144000" cy="6858000"/>
          </a:xfrm>
          <a:prstGeom prst="rect">
            <a:avLst/>
          </a:prstGeom>
        </p:spPr>
      </p:pic>
      <p:pic>
        <p:nvPicPr>
          <p:cNvPr id="18" name="Picture 17" descr="A close up of a sign&#10;&#10;Description generated with high confidence">
            <a:extLst>
              <a:ext uri="{FF2B5EF4-FFF2-40B4-BE49-F238E27FC236}">
                <a16:creationId xmlns:a16="http://schemas.microsoft.com/office/drawing/2014/main" id="{AF62330C-AB9B-43BE-82E4-98A7F5B9D6D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02140" y="6454317"/>
            <a:ext cx="1174025" cy="278902"/>
          </a:xfrm>
          <a:prstGeom prst="rect">
            <a:avLst/>
          </a:prstGeom>
        </p:spPr>
      </p:pic>
      <p:sp>
        <p:nvSpPr>
          <p:cNvPr id="19" name="Rectangle 18">
            <a:extLst>
              <a:ext uri="{FF2B5EF4-FFF2-40B4-BE49-F238E27FC236}">
                <a16:creationId xmlns:a16="http://schemas.microsoft.com/office/drawing/2014/main" id="{5252A847-DE45-4FA3-A1F8-EEBEB845FF8E}"/>
              </a:ext>
            </a:extLst>
          </p:cNvPr>
          <p:cNvSpPr/>
          <p:nvPr/>
        </p:nvSpPr>
        <p:spPr>
          <a:xfrm>
            <a:off x="1799305" y="272388"/>
            <a:ext cx="8593393" cy="6057245"/>
          </a:xfrm>
          <a:prstGeom prst="rect">
            <a:avLst/>
          </a:prstGeom>
          <a:solidFill>
            <a:schemeClr val="bg1">
              <a:alpha val="82000"/>
            </a:schemeClr>
          </a:solidFill>
          <a:ln>
            <a:solidFill>
              <a:schemeClr val="bg1">
                <a:lumMod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1600" b="1" u="sng" dirty="0">
                <a:solidFill>
                  <a:schemeClr val="bg2">
                    <a:lumMod val="50000"/>
                  </a:schemeClr>
                </a:solidFill>
                <a:latin typeface="Century Gothic" panose="020B0502020202020204" pitchFamily="34" charset="0"/>
              </a:rPr>
              <a:t>Varied Fluency 2</a:t>
            </a:r>
          </a:p>
          <a:p>
            <a:pPr lvl="0" algn="ctr"/>
            <a:endParaRPr lang="en-GB" sz="2000" b="1" dirty="0">
              <a:solidFill>
                <a:schemeClr val="tx1"/>
              </a:solidFill>
              <a:latin typeface="Century Gothic" panose="020B0502020202020204" pitchFamily="34" charset="0"/>
            </a:endParaRPr>
          </a:p>
          <a:p>
            <a:pPr lvl="0" algn="ctr"/>
            <a:r>
              <a:rPr lang="en-GB" sz="2000" b="1" dirty="0">
                <a:solidFill>
                  <a:schemeClr val="tx1"/>
                </a:solidFill>
                <a:latin typeface="Century Gothic" panose="020B0502020202020204" pitchFamily="34" charset="0"/>
              </a:rPr>
              <a:t>Circle the correct answer.</a:t>
            </a: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p:txBody>
      </p:sp>
      <p:sp>
        <p:nvSpPr>
          <p:cNvPr id="7" name="TextBox 8">
            <a:extLst>
              <a:ext uri="{FF2B5EF4-FFF2-40B4-BE49-F238E27FC236}">
                <a16:creationId xmlns:a16="http://schemas.microsoft.com/office/drawing/2014/main" id="{B632E459-9B27-4467-B89C-78410207B713}"/>
              </a:ext>
            </a:extLst>
          </p:cNvPr>
          <p:cNvSpPr txBox="1"/>
          <p:nvPr/>
        </p:nvSpPr>
        <p:spPr>
          <a:xfrm>
            <a:off x="1551815" y="6688628"/>
            <a:ext cx="1231337" cy="169277"/>
          </a:xfrm>
          <a:prstGeom prst="rect">
            <a:avLst/>
          </a:prstGeom>
          <a:noFill/>
        </p:spPr>
        <p:txBody>
          <a:bodyPr wrap="square" rtlCol="0">
            <a:spAutoFit/>
          </a:bodyPr>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GB" altLang="en-US" sz="500" b="1" dirty="0">
                <a:latin typeface="Century Gothic" panose="020B0502020202020204" pitchFamily="34" charset="0"/>
              </a:rPr>
              <a:t>© Classroom Secrets Limited 2018</a:t>
            </a:r>
          </a:p>
        </p:txBody>
      </p:sp>
      <p:grpSp>
        <p:nvGrpSpPr>
          <p:cNvPr id="65" name="Group 64">
            <a:extLst>
              <a:ext uri="{FF2B5EF4-FFF2-40B4-BE49-F238E27FC236}">
                <a16:creationId xmlns:a16="http://schemas.microsoft.com/office/drawing/2014/main" id="{50B93215-DE97-4EE4-A635-BC73A1BF435C}"/>
              </a:ext>
            </a:extLst>
          </p:cNvPr>
          <p:cNvGrpSpPr/>
          <p:nvPr/>
        </p:nvGrpSpPr>
        <p:grpSpPr>
          <a:xfrm>
            <a:off x="4629266" y="4625488"/>
            <a:ext cx="3113047" cy="677468"/>
            <a:chOff x="838347" y="8386769"/>
            <a:chExt cx="2126253" cy="462720"/>
          </a:xfrm>
        </p:grpSpPr>
        <p:sp>
          <p:nvSpPr>
            <p:cNvPr id="66" name="Rectangle: Rounded Corners 65">
              <a:extLst>
                <a:ext uri="{FF2B5EF4-FFF2-40B4-BE49-F238E27FC236}">
                  <a16:creationId xmlns:a16="http://schemas.microsoft.com/office/drawing/2014/main" id="{7C4D2C0C-6A57-4B20-B8D2-619F5581AB29}"/>
                </a:ext>
              </a:extLst>
            </p:cNvPr>
            <p:cNvSpPr/>
            <p:nvPr/>
          </p:nvSpPr>
          <p:spPr>
            <a:xfrm>
              <a:off x="838347" y="8386769"/>
              <a:ext cx="422965" cy="462720"/>
            </a:xfrm>
            <a:prstGeom prst="roundRect">
              <a:avLst/>
            </a:prstGeom>
            <a:ln w="1905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GB" sz="2400" b="1" dirty="0">
                  <a:latin typeface="Century Gothic" panose="020B0502020202020204" pitchFamily="34" charset="0"/>
                </a:rPr>
                <a:t>5</a:t>
              </a:r>
            </a:p>
          </p:txBody>
        </p:sp>
        <p:sp>
          <p:nvSpPr>
            <p:cNvPr id="67" name="Rectangle: Rounded Corners 66">
              <a:extLst>
                <a:ext uri="{FF2B5EF4-FFF2-40B4-BE49-F238E27FC236}">
                  <a16:creationId xmlns:a16="http://schemas.microsoft.com/office/drawing/2014/main" id="{FF8E9291-05B3-42E6-BB7E-45C4370434FA}"/>
                </a:ext>
              </a:extLst>
            </p:cNvPr>
            <p:cNvSpPr/>
            <p:nvPr/>
          </p:nvSpPr>
          <p:spPr>
            <a:xfrm>
              <a:off x="1689991" y="8386769"/>
              <a:ext cx="422965" cy="462720"/>
            </a:xfrm>
            <a:prstGeom prst="roundRect">
              <a:avLst/>
            </a:prstGeom>
            <a:ln w="1905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GB" sz="2400" b="1" dirty="0">
                  <a:latin typeface="Century Gothic" panose="020B0502020202020204" pitchFamily="34" charset="0"/>
                </a:rPr>
                <a:t>6</a:t>
              </a:r>
            </a:p>
          </p:txBody>
        </p:sp>
        <p:sp>
          <p:nvSpPr>
            <p:cNvPr id="68" name="Rectangle: Rounded Corners 67">
              <a:extLst>
                <a:ext uri="{FF2B5EF4-FFF2-40B4-BE49-F238E27FC236}">
                  <a16:creationId xmlns:a16="http://schemas.microsoft.com/office/drawing/2014/main" id="{B3CD12CD-3D62-46F1-9259-D49EDA8BEDEE}"/>
                </a:ext>
              </a:extLst>
            </p:cNvPr>
            <p:cNvSpPr/>
            <p:nvPr/>
          </p:nvSpPr>
          <p:spPr>
            <a:xfrm>
              <a:off x="2541635" y="8386769"/>
              <a:ext cx="422965" cy="462720"/>
            </a:xfrm>
            <a:prstGeom prst="roundRect">
              <a:avLst/>
            </a:prstGeom>
            <a:ln w="1905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GB" sz="2400" b="1" dirty="0">
                  <a:solidFill>
                    <a:schemeClr val="tx1"/>
                  </a:solidFill>
                  <a:latin typeface="Century Gothic" panose="020B0502020202020204" pitchFamily="34" charset="0"/>
                </a:rPr>
                <a:t>7</a:t>
              </a:r>
            </a:p>
          </p:txBody>
        </p:sp>
      </p:grpSp>
      <p:sp>
        <p:nvSpPr>
          <p:cNvPr id="42" name="Oval 41">
            <a:extLst>
              <a:ext uri="{FF2B5EF4-FFF2-40B4-BE49-F238E27FC236}">
                <a16:creationId xmlns:a16="http://schemas.microsoft.com/office/drawing/2014/main" id="{541227FA-01A3-493A-9DD0-B5BEC5497635}"/>
              </a:ext>
            </a:extLst>
          </p:cNvPr>
          <p:cNvSpPr/>
          <p:nvPr/>
        </p:nvSpPr>
        <p:spPr>
          <a:xfrm>
            <a:off x="6991115" y="3504724"/>
            <a:ext cx="191329" cy="191329"/>
          </a:xfrm>
          <a:prstGeom prst="ellipse">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Century Gothic" panose="020B0502020202020204" pitchFamily="34" charset="0"/>
            </a:endParaRPr>
          </a:p>
        </p:txBody>
      </p:sp>
      <p:sp>
        <p:nvSpPr>
          <p:cNvPr id="44" name="Oval 43">
            <a:extLst>
              <a:ext uri="{FF2B5EF4-FFF2-40B4-BE49-F238E27FC236}">
                <a16:creationId xmlns:a16="http://schemas.microsoft.com/office/drawing/2014/main" id="{AAE556B6-B46B-46C8-A4FF-3B75819EA89F}"/>
              </a:ext>
            </a:extLst>
          </p:cNvPr>
          <p:cNvSpPr/>
          <p:nvPr/>
        </p:nvSpPr>
        <p:spPr>
          <a:xfrm>
            <a:off x="5189135" y="3504724"/>
            <a:ext cx="191329" cy="191329"/>
          </a:xfrm>
          <a:prstGeom prst="ellipse">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Century Gothic" panose="020B0502020202020204" pitchFamily="34" charset="0"/>
            </a:endParaRPr>
          </a:p>
        </p:txBody>
      </p:sp>
      <p:sp>
        <p:nvSpPr>
          <p:cNvPr id="45" name="Oval 44">
            <a:extLst>
              <a:ext uri="{FF2B5EF4-FFF2-40B4-BE49-F238E27FC236}">
                <a16:creationId xmlns:a16="http://schemas.microsoft.com/office/drawing/2014/main" id="{7EF0BED3-B50D-4BA5-B124-9EB5A443A9CF}"/>
              </a:ext>
            </a:extLst>
          </p:cNvPr>
          <p:cNvSpPr/>
          <p:nvPr/>
        </p:nvSpPr>
        <p:spPr>
          <a:xfrm>
            <a:off x="5549531" y="3504724"/>
            <a:ext cx="191329" cy="191329"/>
          </a:xfrm>
          <a:prstGeom prst="ellipse">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Century Gothic" panose="020B0502020202020204" pitchFamily="34" charset="0"/>
            </a:endParaRPr>
          </a:p>
        </p:txBody>
      </p:sp>
      <p:sp>
        <p:nvSpPr>
          <p:cNvPr id="46" name="Oval 45">
            <a:extLst>
              <a:ext uri="{FF2B5EF4-FFF2-40B4-BE49-F238E27FC236}">
                <a16:creationId xmlns:a16="http://schemas.microsoft.com/office/drawing/2014/main" id="{ADC16901-DE3E-4E0E-90E7-9CED25501E67}"/>
              </a:ext>
            </a:extLst>
          </p:cNvPr>
          <p:cNvSpPr/>
          <p:nvPr/>
        </p:nvSpPr>
        <p:spPr>
          <a:xfrm>
            <a:off x="5909927" y="3504724"/>
            <a:ext cx="191329" cy="191329"/>
          </a:xfrm>
          <a:prstGeom prst="ellipse">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Century Gothic" panose="020B0502020202020204" pitchFamily="34" charset="0"/>
            </a:endParaRPr>
          </a:p>
        </p:txBody>
      </p:sp>
      <p:sp>
        <p:nvSpPr>
          <p:cNvPr id="47" name="Oval 46">
            <a:extLst>
              <a:ext uri="{FF2B5EF4-FFF2-40B4-BE49-F238E27FC236}">
                <a16:creationId xmlns:a16="http://schemas.microsoft.com/office/drawing/2014/main" id="{10331B80-189F-4FAA-A0C5-0CFC42F515CB}"/>
              </a:ext>
            </a:extLst>
          </p:cNvPr>
          <p:cNvSpPr/>
          <p:nvPr/>
        </p:nvSpPr>
        <p:spPr>
          <a:xfrm>
            <a:off x="6270323" y="3504724"/>
            <a:ext cx="191329" cy="191329"/>
          </a:xfrm>
          <a:prstGeom prst="ellipse">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Century Gothic" panose="020B0502020202020204" pitchFamily="34" charset="0"/>
            </a:endParaRPr>
          </a:p>
        </p:txBody>
      </p:sp>
      <p:sp>
        <p:nvSpPr>
          <p:cNvPr id="48" name="Oval 47">
            <a:extLst>
              <a:ext uri="{FF2B5EF4-FFF2-40B4-BE49-F238E27FC236}">
                <a16:creationId xmlns:a16="http://schemas.microsoft.com/office/drawing/2014/main" id="{F8D4DB41-F295-43DA-9062-E60EAF968DB3}"/>
              </a:ext>
            </a:extLst>
          </p:cNvPr>
          <p:cNvSpPr/>
          <p:nvPr/>
        </p:nvSpPr>
        <p:spPr>
          <a:xfrm>
            <a:off x="6630719" y="3504724"/>
            <a:ext cx="191329" cy="191329"/>
          </a:xfrm>
          <a:prstGeom prst="ellipse">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Century Gothic" panose="020B0502020202020204" pitchFamily="34" charset="0"/>
            </a:endParaRPr>
          </a:p>
        </p:txBody>
      </p:sp>
      <p:sp>
        <p:nvSpPr>
          <p:cNvPr id="49" name="Oval 48">
            <a:extLst>
              <a:ext uri="{FF2B5EF4-FFF2-40B4-BE49-F238E27FC236}">
                <a16:creationId xmlns:a16="http://schemas.microsoft.com/office/drawing/2014/main" id="{31E97CF6-966D-4752-A7F5-E040873F6BB3}"/>
              </a:ext>
            </a:extLst>
          </p:cNvPr>
          <p:cNvSpPr/>
          <p:nvPr/>
        </p:nvSpPr>
        <p:spPr>
          <a:xfrm>
            <a:off x="7351511" y="3504724"/>
            <a:ext cx="191329" cy="191329"/>
          </a:xfrm>
          <a:prstGeom prst="ellipse">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Century Gothic" panose="020B0502020202020204" pitchFamily="34" charset="0"/>
            </a:endParaRPr>
          </a:p>
        </p:txBody>
      </p:sp>
      <p:sp>
        <p:nvSpPr>
          <p:cNvPr id="50" name="Oval 49">
            <a:extLst>
              <a:ext uri="{FF2B5EF4-FFF2-40B4-BE49-F238E27FC236}">
                <a16:creationId xmlns:a16="http://schemas.microsoft.com/office/drawing/2014/main" id="{925B4C0B-E2D9-43EC-8F99-2E9F092B9C6D}"/>
              </a:ext>
            </a:extLst>
          </p:cNvPr>
          <p:cNvSpPr/>
          <p:nvPr/>
        </p:nvSpPr>
        <p:spPr>
          <a:xfrm>
            <a:off x="7711907" y="3504724"/>
            <a:ext cx="191329" cy="191329"/>
          </a:xfrm>
          <a:prstGeom prst="ellipse">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Century Gothic" panose="020B0502020202020204" pitchFamily="34" charset="0"/>
            </a:endParaRPr>
          </a:p>
        </p:txBody>
      </p:sp>
      <p:sp>
        <p:nvSpPr>
          <p:cNvPr id="51" name="Oval 50">
            <a:extLst>
              <a:ext uri="{FF2B5EF4-FFF2-40B4-BE49-F238E27FC236}">
                <a16:creationId xmlns:a16="http://schemas.microsoft.com/office/drawing/2014/main" id="{36DE17C2-B06F-43E9-87B7-7DC75DBF1A7F}"/>
              </a:ext>
            </a:extLst>
          </p:cNvPr>
          <p:cNvSpPr/>
          <p:nvPr/>
        </p:nvSpPr>
        <p:spPr>
          <a:xfrm>
            <a:off x="8072303" y="3504724"/>
            <a:ext cx="191329" cy="191329"/>
          </a:xfrm>
          <a:prstGeom prst="ellipse">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Century Gothic" panose="020B0502020202020204" pitchFamily="34" charset="0"/>
            </a:endParaRPr>
          </a:p>
        </p:txBody>
      </p:sp>
      <p:sp>
        <p:nvSpPr>
          <p:cNvPr id="52" name="Oval 51">
            <a:extLst>
              <a:ext uri="{FF2B5EF4-FFF2-40B4-BE49-F238E27FC236}">
                <a16:creationId xmlns:a16="http://schemas.microsoft.com/office/drawing/2014/main" id="{B65B18A9-03E6-4FBE-BEBC-DDAD622F5C5A}"/>
              </a:ext>
            </a:extLst>
          </p:cNvPr>
          <p:cNvSpPr/>
          <p:nvPr/>
        </p:nvSpPr>
        <p:spPr>
          <a:xfrm>
            <a:off x="8432699" y="3504724"/>
            <a:ext cx="191329" cy="191329"/>
          </a:xfrm>
          <a:prstGeom prst="ellipse">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Century Gothic" panose="020B0502020202020204" pitchFamily="34" charset="0"/>
            </a:endParaRPr>
          </a:p>
        </p:txBody>
      </p:sp>
      <p:sp>
        <p:nvSpPr>
          <p:cNvPr id="41" name="Oval 40">
            <a:extLst>
              <a:ext uri="{FF2B5EF4-FFF2-40B4-BE49-F238E27FC236}">
                <a16:creationId xmlns:a16="http://schemas.microsoft.com/office/drawing/2014/main" id="{87E0DFC7-D0BF-4832-8177-DE9A1AC53408}"/>
              </a:ext>
            </a:extLst>
          </p:cNvPr>
          <p:cNvSpPr/>
          <p:nvPr/>
        </p:nvSpPr>
        <p:spPr>
          <a:xfrm>
            <a:off x="4468343" y="3507546"/>
            <a:ext cx="191329" cy="191329"/>
          </a:xfrm>
          <a:prstGeom prst="ellipse">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Century Gothic" panose="020B0502020202020204" pitchFamily="34" charset="0"/>
            </a:endParaRPr>
          </a:p>
        </p:txBody>
      </p:sp>
      <p:sp>
        <p:nvSpPr>
          <p:cNvPr id="43" name="Oval 42">
            <a:extLst>
              <a:ext uri="{FF2B5EF4-FFF2-40B4-BE49-F238E27FC236}">
                <a16:creationId xmlns:a16="http://schemas.microsoft.com/office/drawing/2014/main" id="{798C6137-58CA-429D-B1FE-E0B2D18F449B}"/>
              </a:ext>
            </a:extLst>
          </p:cNvPr>
          <p:cNvSpPr/>
          <p:nvPr/>
        </p:nvSpPr>
        <p:spPr>
          <a:xfrm>
            <a:off x="4828739" y="3507546"/>
            <a:ext cx="191329" cy="191329"/>
          </a:xfrm>
          <a:prstGeom prst="ellipse">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Century Gothic" panose="020B0502020202020204" pitchFamily="34" charset="0"/>
            </a:endParaRPr>
          </a:p>
        </p:txBody>
      </p:sp>
      <p:sp>
        <p:nvSpPr>
          <p:cNvPr id="70" name="Oval 69">
            <a:extLst>
              <a:ext uri="{FF2B5EF4-FFF2-40B4-BE49-F238E27FC236}">
                <a16:creationId xmlns:a16="http://schemas.microsoft.com/office/drawing/2014/main" id="{D6AD7250-139B-41C2-8AB7-BD5CD8F8D16A}"/>
              </a:ext>
            </a:extLst>
          </p:cNvPr>
          <p:cNvSpPr/>
          <p:nvPr/>
        </p:nvSpPr>
        <p:spPr>
          <a:xfrm>
            <a:off x="3747551" y="3507546"/>
            <a:ext cx="191329" cy="191329"/>
          </a:xfrm>
          <a:prstGeom prst="ellipse">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Century Gothic" panose="020B0502020202020204" pitchFamily="34" charset="0"/>
            </a:endParaRPr>
          </a:p>
        </p:txBody>
      </p:sp>
      <p:sp>
        <p:nvSpPr>
          <p:cNvPr id="71" name="Oval 70">
            <a:extLst>
              <a:ext uri="{FF2B5EF4-FFF2-40B4-BE49-F238E27FC236}">
                <a16:creationId xmlns:a16="http://schemas.microsoft.com/office/drawing/2014/main" id="{C8632A4C-A5E2-4497-BB21-7F8AE4EB306D}"/>
              </a:ext>
            </a:extLst>
          </p:cNvPr>
          <p:cNvSpPr/>
          <p:nvPr/>
        </p:nvSpPr>
        <p:spPr>
          <a:xfrm>
            <a:off x="4107947" y="3507546"/>
            <a:ext cx="191329" cy="191329"/>
          </a:xfrm>
          <a:prstGeom prst="ellipse">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Century Gothic" panose="020B0502020202020204" pitchFamily="34" charset="0"/>
            </a:endParaRPr>
          </a:p>
        </p:txBody>
      </p:sp>
      <p:sp>
        <p:nvSpPr>
          <p:cNvPr id="54" name="Oval 53">
            <a:extLst>
              <a:ext uri="{FF2B5EF4-FFF2-40B4-BE49-F238E27FC236}">
                <a16:creationId xmlns:a16="http://schemas.microsoft.com/office/drawing/2014/main" id="{C3E80987-ED97-4EC2-A136-E4D546951739}"/>
              </a:ext>
            </a:extLst>
          </p:cNvPr>
          <p:cNvSpPr/>
          <p:nvPr/>
        </p:nvSpPr>
        <p:spPr>
          <a:xfrm>
            <a:off x="6991121" y="3148384"/>
            <a:ext cx="191329" cy="191329"/>
          </a:xfrm>
          <a:prstGeom prst="ellipse">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Century Gothic" panose="020B0502020202020204" pitchFamily="34" charset="0"/>
            </a:endParaRPr>
          </a:p>
        </p:txBody>
      </p:sp>
      <p:sp>
        <p:nvSpPr>
          <p:cNvPr id="53" name="Oval 52">
            <a:extLst>
              <a:ext uri="{FF2B5EF4-FFF2-40B4-BE49-F238E27FC236}">
                <a16:creationId xmlns:a16="http://schemas.microsoft.com/office/drawing/2014/main" id="{835C1001-1FD0-48AC-8E81-F6911BB0B967}"/>
              </a:ext>
            </a:extLst>
          </p:cNvPr>
          <p:cNvSpPr/>
          <p:nvPr/>
        </p:nvSpPr>
        <p:spPr>
          <a:xfrm>
            <a:off x="4468349" y="3151206"/>
            <a:ext cx="191329" cy="191329"/>
          </a:xfrm>
          <a:prstGeom prst="ellipse">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Century Gothic" panose="020B0502020202020204" pitchFamily="34" charset="0"/>
            </a:endParaRPr>
          </a:p>
        </p:txBody>
      </p:sp>
      <p:sp>
        <p:nvSpPr>
          <p:cNvPr id="55" name="Oval 54">
            <a:extLst>
              <a:ext uri="{FF2B5EF4-FFF2-40B4-BE49-F238E27FC236}">
                <a16:creationId xmlns:a16="http://schemas.microsoft.com/office/drawing/2014/main" id="{B3001A48-80C4-4835-82BB-517926C6D14F}"/>
              </a:ext>
            </a:extLst>
          </p:cNvPr>
          <p:cNvSpPr/>
          <p:nvPr/>
        </p:nvSpPr>
        <p:spPr>
          <a:xfrm>
            <a:off x="4828745" y="3151206"/>
            <a:ext cx="191329" cy="191329"/>
          </a:xfrm>
          <a:prstGeom prst="ellipse">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latin typeface="Century Gothic" panose="020B0502020202020204" pitchFamily="34" charset="0"/>
            </a:endParaRPr>
          </a:p>
        </p:txBody>
      </p:sp>
      <p:sp>
        <p:nvSpPr>
          <p:cNvPr id="56" name="Oval 55">
            <a:extLst>
              <a:ext uri="{FF2B5EF4-FFF2-40B4-BE49-F238E27FC236}">
                <a16:creationId xmlns:a16="http://schemas.microsoft.com/office/drawing/2014/main" id="{E09DD525-CE4E-47A5-A26D-03466BA3668D}"/>
              </a:ext>
            </a:extLst>
          </p:cNvPr>
          <p:cNvSpPr/>
          <p:nvPr/>
        </p:nvSpPr>
        <p:spPr>
          <a:xfrm>
            <a:off x="5189141" y="3148384"/>
            <a:ext cx="191329" cy="191329"/>
          </a:xfrm>
          <a:prstGeom prst="ellipse">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Century Gothic" panose="020B0502020202020204" pitchFamily="34" charset="0"/>
            </a:endParaRPr>
          </a:p>
        </p:txBody>
      </p:sp>
      <p:sp>
        <p:nvSpPr>
          <p:cNvPr id="57" name="Oval 56">
            <a:extLst>
              <a:ext uri="{FF2B5EF4-FFF2-40B4-BE49-F238E27FC236}">
                <a16:creationId xmlns:a16="http://schemas.microsoft.com/office/drawing/2014/main" id="{6F5A0357-BD4E-443B-8996-D5BAF4DE3A19}"/>
              </a:ext>
            </a:extLst>
          </p:cNvPr>
          <p:cNvSpPr/>
          <p:nvPr/>
        </p:nvSpPr>
        <p:spPr>
          <a:xfrm>
            <a:off x="5549537" y="3148384"/>
            <a:ext cx="191329" cy="191329"/>
          </a:xfrm>
          <a:prstGeom prst="ellipse">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Century Gothic" panose="020B0502020202020204" pitchFamily="34" charset="0"/>
            </a:endParaRPr>
          </a:p>
        </p:txBody>
      </p:sp>
      <p:sp>
        <p:nvSpPr>
          <p:cNvPr id="58" name="Oval 57">
            <a:extLst>
              <a:ext uri="{FF2B5EF4-FFF2-40B4-BE49-F238E27FC236}">
                <a16:creationId xmlns:a16="http://schemas.microsoft.com/office/drawing/2014/main" id="{42AABBE6-BB81-4D07-A337-5C3DDC1899BF}"/>
              </a:ext>
            </a:extLst>
          </p:cNvPr>
          <p:cNvSpPr/>
          <p:nvPr/>
        </p:nvSpPr>
        <p:spPr>
          <a:xfrm>
            <a:off x="5909933" y="3148384"/>
            <a:ext cx="191329" cy="191329"/>
          </a:xfrm>
          <a:prstGeom prst="ellipse">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Century Gothic" panose="020B0502020202020204" pitchFamily="34" charset="0"/>
            </a:endParaRPr>
          </a:p>
        </p:txBody>
      </p:sp>
      <p:sp>
        <p:nvSpPr>
          <p:cNvPr id="59" name="Oval 58">
            <a:extLst>
              <a:ext uri="{FF2B5EF4-FFF2-40B4-BE49-F238E27FC236}">
                <a16:creationId xmlns:a16="http://schemas.microsoft.com/office/drawing/2014/main" id="{B56BAA26-701F-4E04-9F6B-063E57BE6730}"/>
              </a:ext>
            </a:extLst>
          </p:cNvPr>
          <p:cNvSpPr/>
          <p:nvPr/>
        </p:nvSpPr>
        <p:spPr>
          <a:xfrm>
            <a:off x="6270329" y="3148384"/>
            <a:ext cx="191329" cy="191329"/>
          </a:xfrm>
          <a:prstGeom prst="ellipse">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Century Gothic" panose="020B0502020202020204" pitchFamily="34" charset="0"/>
            </a:endParaRPr>
          </a:p>
        </p:txBody>
      </p:sp>
      <p:sp>
        <p:nvSpPr>
          <p:cNvPr id="60" name="Oval 59">
            <a:extLst>
              <a:ext uri="{FF2B5EF4-FFF2-40B4-BE49-F238E27FC236}">
                <a16:creationId xmlns:a16="http://schemas.microsoft.com/office/drawing/2014/main" id="{544CF618-7502-4ED5-B653-A9E11023E704}"/>
              </a:ext>
            </a:extLst>
          </p:cNvPr>
          <p:cNvSpPr/>
          <p:nvPr/>
        </p:nvSpPr>
        <p:spPr>
          <a:xfrm>
            <a:off x="6630725" y="3148384"/>
            <a:ext cx="191329" cy="191329"/>
          </a:xfrm>
          <a:prstGeom prst="ellipse">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Century Gothic" panose="020B0502020202020204" pitchFamily="34" charset="0"/>
            </a:endParaRPr>
          </a:p>
        </p:txBody>
      </p:sp>
      <p:sp>
        <p:nvSpPr>
          <p:cNvPr id="61" name="Oval 60">
            <a:extLst>
              <a:ext uri="{FF2B5EF4-FFF2-40B4-BE49-F238E27FC236}">
                <a16:creationId xmlns:a16="http://schemas.microsoft.com/office/drawing/2014/main" id="{54B63F6E-470E-455C-895A-8DE7E8D8648F}"/>
              </a:ext>
            </a:extLst>
          </p:cNvPr>
          <p:cNvSpPr/>
          <p:nvPr/>
        </p:nvSpPr>
        <p:spPr>
          <a:xfrm>
            <a:off x="7351517" y="3148384"/>
            <a:ext cx="191329" cy="191329"/>
          </a:xfrm>
          <a:prstGeom prst="ellipse">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Century Gothic" panose="020B0502020202020204" pitchFamily="34" charset="0"/>
            </a:endParaRPr>
          </a:p>
        </p:txBody>
      </p:sp>
      <p:sp>
        <p:nvSpPr>
          <p:cNvPr id="62" name="Oval 61">
            <a:extLst>
              <a:ext uri="{FF2B5EF4-FFF2-40B4-BE49-F238E27FC236}">
                <a16:creationId xmlns:a16="http://schemas.microsoft.com/office/drawing/2014/main" id="{D6573E12-E75E-4F41-8965-8F7F480103FE}"/>
              </a:ext>
            </a:extLst>
          </p:cNvPr>
          <p:cNvSpPr/>
          <p:nvPr/>
        </p:nvSpPr>
        <p:spPr>
          <a:xfrm>
            <a:off x="7711913" y="3148384"/>
            <a:ext cx="191329" cy="191329"/>
          </a:xfrm>
          <a:prstGeom prst="ellipse">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Century Gothic" panose="020B0502020202020204" pitchFamily="34" charset="0"/>
            </a:endParaRPr>
          </a:p>
        </p:txBody>
      </p:sp>
      <p:sp>
        <p:nvSpPr>
          <p:cNvPr id="63" name="Oval 62">
            <a:extLst>
              <a:ext uri="{FF2B5EF4-FFF2-40B4-BE49-F238E27FC236}">
                <a16:creationId xmlns:a16="http://schemas.microsoft.com/office/drawing/2014/main" id="{FA668C9B-276D-40EB-8769-E5177199B6A5}"/>
              </a:ext>
            </a:extLst>
          </p:cNvPr>
          <p:cNvSpPr/>
          <p:nvPr/>
        </p:nvSpPr>
        <p:spPr>
          <a:xfrm>
            <a:off x="8072309" y="3148384"/>
            <a:ext cx="191329" cy="191329"/>
          </a:xfrm>
          <a:prstGeom prst="ellipse">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Century Gothic" panose="020B0502020202020204" pitchFamily="34" charset="0"/>
            </a:endParaRPr>
          </a:p>
        </p:txBody>
      </p:sp>
      <p:sp>
        <p:nvSpPr>
          <p:cNvPr id="64" name="Oval 63">
            <a:extLst>
              <a:ext uri="{FF2B5EF4-FFF2-40B4-BE49-F238E27FC236}">
                <a16:creationId xmlns:a16="http://schemas.microsoft.com/office/drawing/2014/main" id="{212E8CE8-C8F5-4881-8188-4C26013D30FB}"/>
              </a:ext>
            </a:extLst>
          </p:cNvPr>
          <p:cNvSpPr/>
          <p:nvPr/>
        </p:nvSpPr>
        <p:spPr>
          <a:xfrm>
            <a:off x="8432693" y="3148384"/>
            <a:ext cx="191329" cy="191329"/>
          </a:xfrm>
          <a:prstGeom prst="ellipse">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Century Gothic" panose="020B0502020202020204" pitchFamily="34" charset="0"/>
            </a:endParaRPr>
          </a:p>
        </p:txBody>
      </p:sp>
      <p:sp>
        <p:nvSpPr>
          <p:cNvPr id="72" name="Oval 71">
            <a:extLst>
              <a:ext uri="{FF2B5EF4-FFF2-40B4-BE49-F238E27FC236}">
                <a16:creationId xmlns:a16="http://schemas.microsoft.com/office/drawing/2014/main" id="{A8725F2B-50C1-4F4A-903E-A39885318237}"/>
              </a:ext>
            </a:extLst>
          </p:cNvPr>
          <p:cNvSpPr/>
          <p:nvPr/>
        </p:nvSpPr>
        <p:spPr>
          <a:xfrm>
            <a:off x="3747557" y="3151206"/>
            <a:ext cx="191329" cy="191329"/>
          </a:xfrm>
          <a:prstGeom prst="ellipse">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Century Gothic" panose="020B0502020202020204" pitchFamily="34" charset="0"/>
            </a:endParaRPr>
          </a:p>
        </p:txBody>
      </p:sp>
      <p:sp>
        <p:nvSpPr>
          <p:cNvPr id="73" name="Oval 72">
            <a:extLst>
              <a:ext uri="{FF2B5EF4-FFF2-40B4-BE49-F238E27FC236}">
                <a16:creationId xmlns:a16="http://schemas.microsoft.com/office/drawing/2014/main" id="{1479A9C1-70ED-4924-BDCA-77417230DF65}"/>
              </a:ext>
            </a:extLst>
          </p:cNvPr>
          <p:cNvSpPr/>
          <p:nvPr/>
        </p:nvSpPr>
        <p:spPr>
          <a:xfrm>
            <a:off x="4107953" y="3151206"/>
            <a:ext cx="191329" cy="191329"/>
          </a:xfrm>
          <a:prstGeom prst="ellipse">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latin typeface="Century Gothic" panose="020B0502020202020204" pitchFamily="34" charset="0"/>
            </a:endParaRPr>
          </a:p>
        </p:txBody>
      </p:sp>
      <p:sp>
        <p:nvSpPr>
          <p:cNvPr id="69" name="Rectangle: Rounded Corners 68">
            <a:extLst>
              <a:ext uri="{FF2B5EF4-FFF2-40B4-BE49-F238E27FC236}">
                <a16:creationId xmlns:a16="http://schemas.microsoft.com/office/drawing/2014/main" id="{6CE7D951-4807-4F13-BE5F-8ACE7FB43C86}"/>
              </a:ext>
            </a:extLst>
          </p:cNvPr>
          <p:cNvSpPr/>
          <p:nvPr/>
        </p:nvSpPr>
        <p:spPr>
          <a:xfrm>
            <a:off x="4650952" y="1754697"/>
            <a:ext cx="2890096" cy="648304"/>
          </a:xfrm>
          <a:prstGeom prst="roundRect">
            <a:avLst/>
          </a:prstGeom>
          <a:ln w="1905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GB" sz="2400" b="1" dirty="0">
                <a:latin typeface="Century Gothic" panose="020B0502020202020204" pitchFamily="34" charset="0"/>
              </a:rPr>
              <a:t>28   ÷   4   =   ?</a:t>
            </a:r>
            <a:endParaRPr lang="en-GB" sz="2400" dirty="0"/>
          </a:p>
        </p:txBody>
      </p:sp>
    </p:spTree>
    <p:extLst>
      <p:ext uri="{BB962C8B-B14F-4D97-AF65-F5344CB8AC3E}">
        <p14:creationId xmlns:p14="http://schemas.microsoft.com/office/powerpoint/2010/main" val="9960989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D9426B6B-94AA-4D9B-BC63-8F0BC9ED511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24000" y="0"/>
            <a:ext cx="9144000" cy="6858000"/>
          </a:xfrm>
          <a:prstGeom prst="rect">
            <a:avLst/>
          </a:prstGeom>
        </p:spPr>
      </p:pic>
      <p:pic>
        <p:nvPicPr>
          <p:cNvPr id="18" name="Picture 17" descr="A close up of a sign&#10;&#10;Description generated with high confidence">
            <a:extLst>
              <a:ext uri="{FF2B5EF4-FFF2-40B4-BE49-F238E27FC236}">
                <a16:creationId xmlns:a16="http://schemas.microsoft.com/office/drawing/2014/main" id="{AF62330C-AB9B-43BE-82E4-98A7F5B9D6D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02140" y="6454317"/>
            <a:ext cx="1174025" cy="278902"/>
          </a:xfrm>
          <a:prstGeom prst="rect">
            <a:avLst/>
          </a:prstGeom>
        </p:spPr>
      </p:pic>
      <p:sp>
        <p:nvSpPr>
          <p:cNvPr id="19" name="Rectangle 18">
            <a:extLst>
              <a:ext uri="{FF2B5EF4-FFF2-40B4-BE49-F238E27FC236}">
                <a16:creationId xmlns:a16="http://schemas.microsoft.com/office/drawing/2014/main" id="{5252A847-DE45-4FA3-A1F8-EEBEB845FF8E}"/>
              </a:ext>
            </a:extLst>
          </p:cNvPr>
          <p:cNvSpPr/>
          <p:nvPr/>
        </p:nvSpPr>
        <p:spPr>
          <a:xfrm>
            <a:off x="1799305" y="272388"/>
            <a:ext cx="8593393" cy="6057245"/>
          </a:xfrm>
          <a:prstGeom prst="rect">
            <a:avLst/>
          </a:prstGeom>
          <a:solidFill>
            <a:schemeClr val="bg1">
              <a:alpha val="82000"/>
            </a:schemeClr>
          </a:solidFill>
          <a:ln>
            <a:solidFill>
              <a:schemeClr val="bg1">
                <a:lumMod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1600" b="1" u="sng" dirty="0">
                <a:solidFill>
                  <a:schemeClr val="bg2">
                    <a:lumMod val="50000"/>
                  </a:schemeClr>
                </a:solidFill>
                <a:latin typeface="Century Gothic" panose="020B0502020202020204" pitchFamily="34" charset="0"/>
              </a:rPr>
              <a:t>Varied Fluency 2</a:t>
            </a:r>
          </a:p>
          <a:p>
            <a:pPr lvl="0" algn="ctr"/>
            <a:endParaRPr lang="en-GB" sz="2000" b="1" dirty="0">
              <a:solidFill>
                <a:schemeClr val="tx1"/>
              </a:solidFill>
              <a:latin typeface="Century Gothic" panose="020B0502020202020204" pitchFamily="34" charset="0"/>
            </a:endParaRPr>
          </a:p>
          <a:p>
            <a:pPr lvl="0" algn="ctr"/>
            <a:r>
              <a:rPr lang="en-GB" sz="2000" b="1" dirty="0">
                <a:solidFill>
                  <a:schemeClr val="tx1"/>
                </a:solidFill>
                <a:latin typeface="Century Gothic" panose="020B0502020202020204" pitchFamily="34" charset="0"/>
              </a:rPr>
              <a:t>Circle the correct answer.</a:t>
            </a: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p:txBody>
      </p:sp>
      <p:sp>
        <p:nvSpPr>
          <p:cNvPr id="7" name="TextBox 8">
            <a:extLst>
              <a:ext uri="{FF2B5EF4-FFF2-40B4-BE49-F238E27FC236}">
                <a16:creationId xmlns:a16="http://schemas.microsoft.com/office/drawing/2014/main" id="{B632E459-9B27-4467-B89C-78410207B713}"/>
              </a:ext>
            </a:extLst>
          </p:cNvPr>
          <p:cNvSpPr txBox="1"/>
          <p:nvPr/>
        </p:nvSpPr>
        <p:spPr>
          <a:xfrm>
            <a:off x="1551815" y="6688628"/>
            <a:ext cx="1231337" cy="169277"/>
          </a:xfrm>
          <a:prstGeom prst="rect">
            <a:avLst/>
          </a:prstGeom>
          <a:noFill/>
        </p:spPr>
        <p:txBody>
          <a:bodyPr wrap="square" rtlCol="0">
            <a:spAutoFit/>
          </a:bodyPr>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GB" altLang="en-US" sz="500" b="1" dirty="0">
                <a:latin typeface="Century Gothic" panose="020B0502020202020204" pitchFamily="34" charset="0"/>
              </a:rPr>
              <a:t>© Classroom Secrets Limited 2018</a:t>
            </a:r>
          </a:p>
        </p:txBody>
      </p:sp>
      <p:grpSp>
        <p:nvGrpSpPr>
          <p:cNvPr id="65" name="Group 64">
            <a:extLst>
              <a:ext uri="{FF2B5EF4-FFF2-40B4-BE49-F238E27FC236}">
                <a16:creationId xmlns:a16="http://schemas.microsoft.com/office/drawing/2014/main" id="{50B93215-DE97-4EE4-A635-BC73A1BF435C}"/>
              </a:ext>
            </a:extLst>
          </p:cNvPr>
          <p:cNvGrpSpPr/>
          <p:nvPr/>
        </p:nvGrpSpPr>
        <p:grpSpPr>
          <a:xfrm>
            <a:off x="4629266" y="4625488"/>
            <a:ext cx="3113047" cy="677468"/>
            <a:chOff x="838347" y="8386769"/>
            <a:chExt cx="2126253" cy="462720"/>
          </a:xfrm>
        </p:grpSpPr>
        <p:sp>
          <p:nvSpPr>
            <p:cNvPr id="66" name="Rectangle: Rounded Corners 65">
              <a:extLst>
                <a:ext uri="{FF2B5EF4-FFF2-40B4-BE49-F238E27FC236}">
                  <a16:creationId xmlns:a16="http://schemas.microsoft.com/office/drawing/2014/main" id="{7C4D2C0C-6A57-4B20-B8D2-619F5581AB29}"/>
                </a:ext>
              </a:extLst>
            </p:cNvPr>
            <p:cNvSpPr/>
            <p:nvPr/>
          </p:nvSpPr>
          <p:spPr>
            <a:xfrm>
              <a:off x="838347" y="8386769"/>
              <a:ext cx="422965" cy="462720"/>
            </a:xfrm>
            <a:prstGeom prst="roundRect">
              <a:avLst/>
            </a:prstGeom>
            <a:ln w="1905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GB" sz="2400" b="1" dirty="0">
                  <a:solidFill>
                    <a:schemeClr val="bg1">
                      <a:lumMod val="65000"/>
                    </a:schemeClr>
                  </a:solidFill>
                  <a:latin typeface="Century Gothic" panose="020B0502020202020204" pitchFamily="34" charset="0"/>
                </a:rPr>
                <a:t>5</a:t>
              </a:r>
            </a:p>
          </p:txBody>
        </p:sp>
        <p:sp>
          <p:nvSpPr>
            <p:cNvPr id="67" name="Rectangle: Rounded Corners 66">
              <a:extLst>
                <a:ext uri="{FF2B5EF4-FFF2-40B4-BE49-F238E27FC236}">
                  <a16:creationId xmlns:a16="http://schemas.microsoft.com/office/drawing/2014/main" id="{FF8E9291-05B3-42E6-BB7E-45C4370434FA}"/>
                </a:ext>
              </a:extLst>
            </p:cNvPr>
            <p:cNvSpPr/>
            <p:nvPr/>
          </p:nvSpPr>
          <p:spPr>
            <a:xfrm>
              <a:off x="1689991" y="8386769"/>
              <a:ext cx="422965" cy="462720"/>
            </a:xfrm>
            <a:prstGeom prst="roundRect">
              <a:avLst/>
            </a:prstGeom>
            <a:ln w="1905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GB" sz="2400" b="1" dirty="0">
                  <a:solidFill>
                    <a:schemeClr val="bg1">
                      <a:lumMod val="65000"/>
                    </a:schemeClr>
                  </a:solidFill>
                  <a:latin typeface="Century Gothic" panose="020B0502020202020204" pitchFamily="34" charset="0"/>
                </a:rPr>
                <a:t>6</a:t>
              </a:r>
            </a:p>
          </p:txBody>
        </p:sp>
        <p:sp>
          <p:nvSpPr>
            <p:cNvPr id="68" name="Rectangle: Rounded Corners 67">
              <a:extLst>
                <a:ext uri="{FF2B5EF4-FFF2-40B4-BE49-F238E27FC236}">
                  <a16:creationId xmlns:a16="http://schemas.microsoft.com/office/drawing/2014/main" id="{B3CD12CD-3D62-46F1-9259-D49EDA8BEDEE}"/>
                </a:ext>
              </a:extLst>
            </p:cNvPr>
            <p:cNvSpPr/>
            <p:nvPr/>
          </p:nvSpPr>
          <p:spPr>
            <a:xfrm>
              <a:off x="2541635" y="8386769"/>
              <a:ext cx="422965" cy="462720"/>
            </a:xfrm>
            <a:prstGeom prst="roundRect">
              <a:avLst/>
            </a:prstGeom>
            <a:ln w="1905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GB" sz="2400" b="1" dirty="0">
                  <a:solidFill>
                    <a:srgbClr val="FF0000"/>
                  </a:solidFill>
                  <a:latin typeface="Century Gothic" panose="020B0502020202020204" pitchFamily="34" charset="0"/>
                </a:rPr>
                <a:t>7</a:t>
              </a:r>
            </a:p>
          </p:txBody>
        </p:sp>
      </p:grpSp>
      <p:sp>
        <p:nvSpPr>
          <p:cNvPr id="42" name="Oval 41">
            <a:extLst>
              <a:ext uri="{FF2B5EF4-FFF2-40B4-BE49-F238E27FC236}">
                <a16:creationId xmlns:a16="http://schemas.microsoft.com/office/drawing/2014/main" id="{541227FA-01A3-493A-9DD0-B5BEC5497635}"/>
              </a:ext>
            </a:extLst>
          </p:cNvPr>
          <p:cNvSpPr/>
          <p:nvPr/>
        </p:nvSpPr>
        <p:spPr>
          <a:xfrm>
            <a:off x="6991115" y="3504724"/>
            <a:ext cx="191329" cy="191329"/>
          </a:xfrm>
          <a:prstGeom prst="ellipse">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Century Gothic" panose="020B0502020202020204" pitchFamily="34" charset="0"/>
            </a:endParaRPr>
          </a:p>
        </p:txBody>
      </p:sp>
      <p:sp>
        <p:nvSpPr>
          <p:cNvPr id="44" name="Oval 43">
            <a:extLst>
              <a:ext uri="{FF2B5EF4-FFF2-40B4-BE49-F238E27FC236}">
                <a16:creationId xmlns:a16="http://schemas.microsoft.com/office/drawing/2014/main" id="{AAE556B6-B46B-46C8-A4FF-3B75819EA89F}"/>
              </a:ext>
            </a:extLst>
          </p:cNvPr>
          <p:cNvSpPr/>
          <p:nvPr/>
        </p:nvSpPr>
        <p:spPr>
          <a:xfrm>
            <a:off x="5189135" y="3504724"/>
            <a:ext cx="191329" cy="191329"/>
          </a:xfrm>
          <a:prstGeom prst="ellipse">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Century Gothic" panose="020B0502020202020204" pitchFamily="34" charset="0"/>
            </a:endParaRPr>
          </a:p>
        </p:txBody>
      </p:sp>
      <p:sp>
        <p:nvSpPr>
          <p:cNvPr id="45" name="Oval 44">
            <a:extLst>
              <a:ext uri="{FF2B5EF4-FFF2-40B4-BE49-F238E27FC236}">
                <a16:creationId xmlns:a16="http://schemas.microsoft.com/office/drawing/2014/main" id="{7EF0BED3-B50D-4BA5-B124-9EB5A443A9CF}"/>
              </a:ext>
            </a:extLst>
          </p:cNvPr>
          <p:cNvSpPr/>
          <p:nvPr/>
        </p:nvSpPr>
        <p:spPr>
          <a:xfrm>
            <a:off x="5549531" y="3504724"/>
            <a:ext cx="191329" cy="191329"/>
          </a:xfrm>
          <a:prstGeom prst="ellipse">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Century Gothic" panose="020B0502020202020204" pitchFamily="34" charset="0"/>
            </a:endParaRPr>
          </a:p>
        </p:txBody>
      </p:sp>
      <p:sp>
        <p:nvSpPr>
          <p:cNvPr id="46" name="Oval 45">
            <a:extLst>
              <a:ext uri="{FF2B5EF4-FFF2-40B4-BE49-F238E27FC236}">
                <a16:creationId xmlns:a16="http://schemas.microsoft.com/office/drawing/2014/main" id="{ADC16901-DE3E-4E0E-90E7-9CED25501E67}"/>
              </a:ext>
            </a:extLst>
          </p:cNvPr>
          <p:cNvSpPr/>
          <p:nvPr/>
        </p:nvSpPr>
        <p:spPr>
          <a:xfrm>
            <a:off x="5909927" y="3504724"/>
            <a:ext cx="191329" cy="191329"/>
          </a:xfrm>
          <a:prstGeom prst="ellipse">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Century Gothic" panose="020B0502020202020204" pitchFamily="34" charset="0"/>
            </a:endParaRPr>
          </a:p>
        </p:txBody>
      </p:sp>
      <p:sp>
        <p:nvSpPr>
          <p:cNvPr id="47" name="Oval 46">
            <a:extLst>
              <a:ext uri="{FF2B5EF4-FFF2-40B4-BE49-F238E27FC236}">
                <a16:creationId xmlns:a16="http://schemas.microsoft.com/office/drawing/2014/main" id="{10331B80-189F-4FAA-A0C5-0CFC42F515CB}"/>
              </a:ext>
            </a:extLst>
          </p:cNvPr>
          <p:cNvSpPr/>
          <p:nvPr/>
        </p:nvSpPr>
        <p:spPr>
          <a:xfrm>
            <a:off x="6270323" y="3504724"/>
            <a:ext cx="191329" cy="191329"/>
          </a:xfrm>
          <a:prstGeom prst="ellipse">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Century Gothic" panose="020B0502020202020204" pitchFamily="34" charset="0"/>
            </a:endParaRPr>
          </a:p>
        </p:txBody>
      </p:sp>
      <p:sp>
        <p:nvSpPr>
          <p:cNvPr id="48" name="Oval 47">
            <a:extLst>
              <a:ext uri="{FF2B5EF4-FFF2-40B4-BE49-F238E27FC236}">
                <a16:creationId xmlns:a16="http://schemas.microsoft.com/office/drawing/2014/main" id="{F8D4DB41-F295-43DA-9062-E60EAF968DB3}"/>
              </a:ext>
            </a:extLst>
          </p:cNvPr>
          <p:cNvSpPr/>
          <p:nvPr/>
        </p:nvSpPr>
        <p:spPr>
          <a:xfrm>
            <a:off x="6630719" y="3504724"/>
            <a:ext cx="191329" cy="191329"/>
          </a:xfrm>
          <a:prstGeom prst="ellipse">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Century Gothic" panose="020B0502020202020204" pitchFamily="34" charset="0"/>
            </a:endParaRPr>
          </a:p>
        </p:txBody>
      </p:sp>
      <p:sp>
        <p:nvSpPr>
          <p:cNvPr id="49" name="Oval 48">
            <a:extLst>
              <a:ext uri="{FF2B5EF4-FFF2-40B4-BE49-F238E27FC236}">
                <a16:creationId xmlns:a16="http://schemas.microsoft.com/office/drawing/2014/main" id="{31E97CF6-966D-4752-A7F5-E040873F6BB3}"/>
              </a:ext>
            </a:extLst>
          </p:cNvPr>
          <p:cNvSpPr/>
          <p:nvPr/>
        </p:nvSpPr>
        <p:spPr>
          <a:xfrm>
            <a:off x="7351511" y="3504724"/>
            <a:ext cx="191329" cy="191329"/>
          </a:xfrm>
          <a:prstGeom prst="ellipse">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Century Gothic" panose="020B0502020202020204" pitchFamily="34" charset="0"/>
            </a:endParaRPr>
          </a:p>
        </p:txBody>
      </p:sp>
      <p:sp>
        <p:nvSpPr>
          <p:cNvPr id="50" name="Oval 49">
            <a:extLst>
              <a:ext uri="{FF2B5EF4-FFF2-40B4-BE49-F238E27FC236}">
                <a16:creationId xmlns:a16="http://schemas.microsoft.com/office/drawing/2014/main" id="{925B4C0B-E2D9-43EC-8F99-2E9F092B9C6D}"/>
              </a:ext>
            </a:extLst>
          </p:cNvPr>
          <p:cNvSpPr/>
          <p:nvPr/>
        </p:nvSpPr>
        <p:spPr>
          <a:xfrm>
            <a:off x="7711907" y="3504724"/>
            <a:ext cx="191329" cy="191329"/>
          </a:xfrm>
          <a:prstGeom prst="ellipse">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Century Gothic" panose="020B0502020202020204" pitchFamily="34" charset="0"/>
            </a:endParaRPr>
          </a:p>
        </p:txBody>
      </p:sp>
      <p:sp>
        <p:nvSpPr>
          <p:cNvPr id="51" name="Oval 50">
            <a:extLst>
              <a:ext uri="{FF2B5EF4-FFF2-40B4-BE49-F238E27FC236}">
                <a16:creationId xmlns:a16="http://schemas.microsoft.com/office/drawing/2014/main" id="{36DE17C2-B06F-43E9-87B7-7DC75DBF1A7F}"/>
              </a:ext>
            </a:extLst>
          </p:cNvPr>
          <p:cNvSpPr/>
          <p:nvPr/>
        </p:nvSpPr>
        <p:spPr>
          <a:xfrm>
            <a:off x="8072303" y="3504724"/>
            <a:ext cx="191329" cy="191329"/>
          </a:xfrm>
          <a:prstGeom prst="ellipse">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Century Gothic" panose="020B0502020202020204" pitchFamily="34" charset="0"/>
            </a:endParaRPr>
          </a:p>
        </p:txBody>
      </p:sp>
      <p:sp>
        <p:nvSpPr>
          <p:cNvPr id="52" name="Oval 51">
            <a:extLst>
              <a:ext uri="{FF2B5EF4-FFF2-40B4-BE49-F238E27FC236}">
                <a16:creationId xmlns:a16="http://schemas.microsoft.com/office/drawing/2014/main" id="{B65B18A9-03E6-4FBE-BEBC-DDAD622F5C5A}"/>
              </a:ext>
            </a:extLst>
          </p:cNvPr>
          <p:cNvSpPr/>
          <p:nvPr/>
        </p:nvSpPr>
        <p:spPr>
          <a:xfrm>
            <a:off x="8432699" y="3504724"/>
            <a:ext cx="191329" cy="191329"/>
          </a:xfrm>
          <a:prstGeom prst="ellipse">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Century Gothic" panose="020B0502020202020204" pitchFamily="34" charset="0"/>
            </a:endParaRPr>
          </a:p>
        </p:txBody>
      </p:sp>
      <p:sp>
        <p:nvSpPr>
          <p:cNvPr id="41" name="Oval 40">
            <a:extLst>
              <a:ext uri="{FF2B5EF4-FFF2-40B4-BE49-F238E27FC236}">
                <a16:creationId xmlns:a16="http://schemas.microsoft.com/office/drawing/2014/main" id="{87E0DFC7-D0BF-4832-8177-DE9A1AC53408}"/>
              </a:ext>
            </a:extLst>
          </p:cNvPr>
          <p:cNvSpPr/>
          <p:nvPr/>
        </p:nvSpPr>
        <p:spPr>
          <a:xfrm>
            <a:off x="4468343" y="3507546"/>
            <a:ext cx="191329" cy="191329"/>
          </a:xfrm>
          <a:prstGeom prst="ellipse">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Century Gothic" panose="020B0502020202020204" pitchFamily="34" charset="0"/>
            </a:endParaRPr>
          </a:p>
        </p:txBody>
      </p:sp>
      <p:sp>
        <p:nvSpPr>
          <p:cNvPr id="43" name="Oval 42">
            <a:extLst>
              <a:ext uri="{FF2B5EF4-FFF2-40B4-BE49-F238E27FC236}">
                <a16:creationId xmlns:a16="http://schemas.microsoft.com/office/drawing/2014/main" id="{798C6137-58CA-429D-B1FE-E0B2D18F449B}"/>
              </a:ext>
            </a:extLst>
          </p:cNvPr>
          <p:cNvSpPr/>
          <p:nvPr/>
        </p:nvSpPr>
        <p:spPr>
          <a:xfrm>
            <a:off x="4828739" y="3507546"/>
            <a:ext cx="191329" cy="191329"/>
          </a:xfrm>
          <a:prstGeom prst="ellipse">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Century Gothic" panose="020B0502020202020204" pitchFamily="34" charset="0"/>
            </a:endParaRPr>
          </a:p>
        </p:txBody>
      </p:sp>
      <p:sp>
        <p:nvSpPr>
          <p:cNvPr id="70" name="Oval 69">
            <a:extLst>
              <a:ext uri="{FF2B5EF4-FFF2-40B4-BE49-F238E27FC236}">
                <a16:creationId xmlns:a16="http://schemas.microsoft.com/office/drawing/2014/main" id="{D6AD7250-139B-41C2-8AB7-BD5CD8F8D16A}"/>
              </a:ext>
            </a:extLst>
          </p:cNvPr>
          <p:cNvSpPr/>
          <p:nvPr/>
        </p:nvSpPr>
        <p:spPr>
          <a:xfrm>
            <a:off x="3747551" y="3507546"/>
            <a:ext cx="191329" cy="191329"/>
          </a:xfrm>
          <a:prstGeom prst="ellipse">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Century Gothic" panose="020B0502020202020204" pitchFamily="34" charset="0"/>
            </a:endParaRPr>
          </a:p>
        </p:txBody>
      </p:sp>
      <p:sp>
        <p:nvSpPr>
          <p:cNvPr id="71" name="Oval 70">
            <a:extLst>
              <a:ext uri="{FF2B5EF4-FFF2-40B4-BE49-F238E27FC236}">
                <a16:creationId xmlns:a16="http://schemas.microsoft.com/office/drawing/2014/main" id="{C8632A4C-A5E2-4497-BB21-7F8AE4EB306D}"/>
              </a:ext>
            </a:extLst>
          </p:cNvPr>
          <p:cNvSpPr/>
          <p:nvPr/>
        </p:nvSpPr>
        <p:spPr>
          <a:xfrm>
            <a:off x="4107947" y="3507546"/>
            <a:ext cx="191329" cy="191329"/>
          </a:xfrm>
          <a:prstGeom prst="ellipse">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Century Gothic" panose="020B0502020202020204" pitchFamily="34" charset="0"/>
            </a:endParaRPr>
          </a:p>
        </p:txBody>
      </p:sp>
      <p:sp>
        <p:nvSpPr>
          <p:cNvPr id="54" name="Oval 53">
            <a:extLst>
              <a:ext uri="{FF2B5EF4-FFF2-40B4-BE49-F238E27FC236}">
                <a16:creationId xmlns:a16="http://schemas.microsoft.com/office/drawing/2014/main" id="{C3E80987-ED97-4EC2-A136-E4D546951739}"/>
              </a:ext>
            </a:extLst>
          </p:cNvPr>
          <p:cNvSpPr/>
          <p:nvPr/>
        </p:nvSpPr>
        <p:spPr>
          <a:xfrm>
            <a:off x="6991121" y="3148384"/>
            <a:ext cx="191329" cy="191329"/>
          </a:xfrm>
          <a:prstGeom prst="ellipse">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Century Gothic" panose="020B0502020202020204" pitchFamily="34" charset="0"/>
            </a:endParaRPr>
          </a:p>
        </p:txBody>
      </p:sp>
      <p:sp>
        <p:nvSpPr>
          <p:cNvPr id="53" name="Oval 52">
            <a:extLst>
              <a:ext uri="{FF2B5EF4-FFF2-40B4-BE49-F238E27FC236}">
                <a16:creationId xmlns:a16="http://schemas.microsoft.com/office/drawing/2014/main" id="{835C1001-1FD0-48AC-8E81-F6911BB0B967}"/>
              </a:ext>
            </a:extLst>
          </p:cNvPr>
          <p:cNvSpPr/>
          <p:nvPr/>
        </p:nvSpPr>
        <p:spPr>
          <a:xfrm>
            <a:off x="4468349" y="3151206"/>
            <a:ext cx="191329" cy="191329"/>
          </a:xfrm>
          <a:prstGeom prst="ellipse">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Century Gothic" panose="020B0502020202020204" pitchFamily="34" charset="0"/>
            </a:endParaRPr>
          </a:p>
        </p:txBody>
      </p:sp>
      <p:sp>
        <p:nvSpPr>
          <p:cNvPr id="55" name="Oval 54">
            <a:extLst>
              <a:ext uri="{FF2B5EF4-FFF2-40B4-BE49-F238E27FC236}">
                <a16:creationId xmlns:a16="http://schemas.microsoft.com/office/drawing/2014/main" id="{B3001A48-80C4-4835-82BB-517926C6D14F}"/>
              </a:ext>
            </a:extLst>
          </p:cNvPr>
          <p:cNvSpPr/>
          <p:nvPr/>
        </p:nvSpPr>
        <p:spPr>
          <a:xfrm>
            <a:off x="4828745" y="3151206"/>
            <a:ext cx="191329" cy="191329"/>
          </a:xfrm>
          <a:prstGeom prst="ellipse">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latin typeface="Century Gothic" panose="020B0502020202020204" pitchFamily="34" charset="0"/>
            </a:endParaRPr>
          </a:p>
        </p:txBody>
      </p:sp>
      <p:sp>
        <p:nvSpPr>
          <p:cNvPr id="56" name="Oval 55">
            <a:extLst>
              <a:ext uri="{FF2B5EF4-FFF2-40B4-BE49-F238E27FC236}">
                <a16:creationId xmlns:a16="http://schemas.microsoft.com/office/drawing/2014/main" id="{E09DD525-CE4E-47A5-A26D-03466BA3668D}"/>
              </a:ext>
            </a:extLst>
          </p:cNvPr>
          <p:cNvSpPr/>
          <p:nvPr/>
        </p:nvSpPr>
        <p:spPr>
          <a:xfrm>
            <a:off x="5189141" y="3148384"/>
            <a:ext cx="191329" cy="191329"/>
          </a:xfrm>
          <a:prstGeom prst="ellipse">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Century Gothic" panose="020B0502020202020204" pitchFamily="34" charset="0"/>
            </a:endParaRPr>
          </a:p>
        </p:txBody>
      </p:sp>
      <p:sp>
        <p:nvSpPr>
          <p:cNvPr id="57" name="Oval 56">
            <a:extLst>
              <a:ext uri="{FF2B5EF4-FFF2-40B4-BE49-F238E27FC236}">
                <a16:creationId xmlns:a16="http://schemas.microsoft.com/office/drawing/2014/main" id="{6F5A0357-BD4E-443B-8996-D5BAF4DE3A19}"/>
              </a:ext>
            </a:extLst>
          </p:cNvPr>
          <p:cNvSpPr/>
          <p:nvPr/>
        </p:nvSpPr>
        <p:spPr>
          <a:xfrm>
            <a:off x="5549537" y="3148384"/>
            <a:ext cx="191329" cy="191329"/>
          </a:xfrm>
          <a:prstGeom prst="ellipse">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Century Gothic" panose="020B0502020202020204" pitchFamily="34" charset="0"/>
            </a:endParaRPr>
          </a:p>
        </p:txBody>
      </p:sp>
      <p:sp>
        <p:nvSpPr>
          <p:cNvPr id="58" name="Oval 57">
            <a:extLst>
              <a:ext uri="{FF2B5EF4-FFF2-40B4-BE49-F238E27FC236}">
                <a16:creationId xmlns:a16="http://schemas.microsoft.com/office/drawing/2014/main" id="{42AABBE6-BB81-4D07-A337-5C3DDC1899BF}"/>
              </a:ext>
            </a:extLst>
          </p:cNvPr>
          <p:cNvSpPr/>
          <p:nvPr/>
        </p:nvSpPr>
        <p:spPr>
          <a:xfrm>
            <a:off x="5909933" y="3148384"/>
            <a:ext cx="191329" cy="191329"/>
          </a:xfrm>
          <a:prstGeom prst="ellipse">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Century Gothic" panose="020B0502020202020204" pitchFamily="34" charset="0"/>
            </a:endParaRPr>
          </a:p>
        </p:txBody>
      </p:sp>
      <p:sp>
        <p:nvSpPr>
          <p:cNvPr id="59" name="Oval 58">
            <a:extLst>
              <a:ext uri="{FF2B5EF4-FFF2-40B4-BE49-F238E27FC236}">
                <a16:creationId xmlns:a16="http://schemas.microsoft.com/office/drawing/2014/main" id="{B56BAA26-701F-4E04-9F6B-063E57BE6730}"/>
              </a:ext>
            </a:extLst>
          </p:cNvPr>
          <p:cNvSpPr/>
          <p:nvPr/>
        </p:nvSpPr>
        <p:spPr>
          <a:xfrm>
            <a:off x="6270329" y="3148384"/>
            <a:ext cx="191329" cy="191329"/>
          </a:xfrm>
          <a:prstGeom prst="ellipse">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Century Gothic" panose="020B0502020202020204" pitchFamily="34" charset="0"/>
            </a:endParaRPr>
          </a:p>
        </p:txBody>
      </p:sp>
      <p:sp>
        <p:nvSpPr>
          <p:cNvPr id="60" name="Oval 59">
            <a:extLst>
              <a:ext uri="{FF2B5EF4-FFF2-40B4-BE49-F238E27FC236}">
                <a16:creationId xmlns:a16="http://schemas.microsoft.com/office/drawing/2014/main" id="{544CF618-7502-4ED5-B653-A9E11023E704}"/>
              </a:ext>
            </a:extLst>
          </p:cNvPr>
          <p:cNvSpPr/>
          <p:nvPr/>
        </p:nvSpPr>
        <p:spPr>
          <a:xfrm>
            <a:off x="6630725" y="3148384"/>
            <a:ext cx="191329" cy="191329"/>
          </a:xfrm>
          <a:prstGeom prst="ellipse">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Century Gothic" panose="020B0502020202020204" pitchFamily="34" charset="0"/>
            </a:endParaRPr>
          </a:p>
        </p:txBody>
      </p:sp>
      <p:sp>
        <p:nvSpPr>
          <p:cNvPr id="61" name="Oval 60">
            <a:extLst>
              <a:ext uri="{FF2B5EF4-FFF2-40B4-BE49-F238E27FC236}">
                <a16:creationId xmlns:a16="http://schemas.microsoft.com/office/drawing/2014/main" id="{54B63F6E-470E-455C-895A-8DE7E8D8648F}"/>
              </a:ext>
            </a:extLst>
          </p:cNvPr>
          <p:cNvSpPr/>
          <p:nvPr/>
        </p:nvSpPr>
        <p:spPr>
          <a:xfrm>
            <a:off x="7351517" y="3148384"/>
            <a:ext cx="191329" cy="191329"/>
          </a:xfrm>
          <a:prstGeom prst="ellipse">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Century Gothic" panose="020B0502020202020204" pitchFamily="34" charset="0"/>
            </a:endParaRPr>
          </a:p>
        </p:txBody>
      </p:sp>
      <p:sp>
        <p:nvSpPr>
          <p:cNvPr id="62" name="Oval 61">
            <a:extLst>
              <a:ext uri="{FF2B5EF4-FFF2-40B4-BE49-F238E27FC236}">
                <a16:creationId xmlns:a16="http://schemas.microsoft.com/office/drawing/2014/main" id="{D6573E12-E75E-4F41-8965-8F7F480103FE}"/>
              </a:ext>
            </a:extLst>
          </p:cNvPr>
          <p:cNvSpPr/>
          <p:nvPr/>
        </p:nvSpPr>
        <p:spPr>
          <a:xfrm>
            <a:off x="7711913" y="3148384"/>
            <a:ext cx="191329" cy="191329"/>
          </a:xfrm>
          <a:prstGeom prst="ellipse">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Century Gothic" panose="020B0502020202020204" pitchFamily="34" charset="0"/>
            </a:endParaRPr>
          </a:p>
        </p:txBody>
      </p:sp>
      <p:sp>
        <p:nvSpPr>
          <p:cNvPr id="63" name="Oval 62">
            <a:extLst>
              <a:ext uri="{FF2B5EF4-FFF2-40B4-BE49-F238E27FC236}">
                <a16:creationId xmlns:a16="http://schemas.microsoft.com/office/drawing/2014/main" id="{FA668C9B-276D-40EB-8769-E5177199B6A5}"/>
              </a:ext>
            </a:extLst>
          </p:cNvPr>
          <p:cNvSpPr/>
          <p:nvPr/>
        </p:nvSpPr>
        <p:spPr>
          <a:xfrm>
            <a:off x="8072309" y="3148384"/>
            <a:ext cx="191329" cy="191329"/>
          </a:xfrm>
          <a:prstGeom prst="ellipse">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Century Gothic" panose="020B0502020202020204" pitchFamily="34" charset="0"/>
            </a:endParaRPr>
          </a:p>
        </p:txBody>
      </p:sp>
      <p:sp>
        <p:nvSpPr>
          <p:cNvPr id="64" name="Oval 63">
            <a:extLst>
              <a:ext uri="{FF2B5EF4-FFF2-40B4-BE49-F238E27FC236}">
                <a16:creationId xmlns:a16="http://schemas.microsoft.com/office/drawing/2014/main" id="{212E8CE8-C8F5-4881-8188-4C26013D30FB}"/>
              </a:ext>
            </a:extLst>
          </p:cNvPr>
          <p:cNvSpPr/>
          <p:nvPr/>
        </p:nvSpPr>
        <p:spPr>
          <a:xfrm>
            <a:off x="8432693" y="3148384"/>
            <a:ext cx="191329" cy="191329"/>
          </a:xfrm>
          <a:prstGeom prst="ellipse">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Century Gothic" panose="020B0502020202020204" pitchFamily="34" charset="0"/>
            </a:endParaRPr>
          </a:p>
        </p:txBody>
      </p:sp>
      <p:sp>
        <p:nvSpPr>
          <p:cNvPr id="72" name="Oval 71">
            <a:extLst>
              <a:ext uri="{FF2B5EF4-FFF2-40B4-BE49-F238E27FC236}">
                <a16:creationId xmlns:a16="http://schemas.microsoft.com/office/drawing/2014/main" id="{A8725F2B-50C1-4F4A-903E-A39885318237}"/>
              </a:ext>
            </a:extLst>
          </p:cNvPr>
          <p:cNvSpPr/>
          <p:nvPr/>
        </p:nvSpPr>
        <p:spPr>
          <a:xfrm>
            <a:off x="3747557" y="3151206"/>
            <a:ext cx="191329" cy="191329"/>
          </a:xfrm>
          <a:prstGeom prst="ellipse">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Century Gothic" panose="020B0502020202020204" pitchFamily="34" charset="0"/>
            </a:endParaRPr>
          </a:p>
        </p:txBody>
      </p:sp>
      <p:sp>
        <p:nvSpPr>
          <p:cNvPr id="73" name="Oval 72">
            <a:extLst>
              <a:ext uri="{FF2B5EF4-FFF2-40B4-BE49-F238E27FC236}">
                <a16:creationId xmlns:a16="http://schemas.microsoft.com/office/drawing/2014/main" id="{1479A9C1-70ED-4924-BDCA-77417230DF65}"/>
              </a:ext>
            </a:extLst>
          </p:cNvPr>
          <p:cNvSpPr/>
          <p:nvPr/>
        </p:nvSpPr>
        <p:spPr>
          <a:xfrm>
            <a:off x="4107953" y="3151206"/>
            <a:ext cx="191329" cy="191329"/>
          </a:xfrm>
          <a:prstGeom prst="ellipse">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latin typeface="Century Gothic" panose="020B0502020202020204" pitchFamily="34" charset="0"/>
            </a:endParaRPr>
          </a:p>
        </p:txBody>
      </p:sp>
      <p:sp>
        <p:nvSpPr>
          <p:cNvPr id="74" name="Oval 73">
            <a:extLst>
              <a:ext uri="{FF2B5EF4-FFF2-40B4-BE49-F238E27FC236}">
                <a16:creationId xmlns:a16="http://schemas.microsoft.com/office/drawing/2014/main" id="{F9D106B3-396E-4DA3-9B40-B38976922AA3}"/>
              </a:ext>
            </a:extLst>
          </p:cNvPr>
          <p:cNvSpPr/>
          <p:nvPr/>
        </p:nvSpPr>
        <p:spPr>
          <a:xfrm>
            <a:off x="3671340" y="2971736"/>
            <a:ext cx="704149" cy="914360"/>
          </a:xfrm>
          <a:prstGeom prst="ellipse">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5" name="Oval 74">
            <a:extLst>
              <a:ext uri="{FF2B5EF4-FFF2-40B4-BE49-F238E27FC236}">
                <a16:creationId xmlns:a16="http://schemas.microsoft.com/office/drawing/2014/main" id="{5542E9A3-025E-4176-B91A-C60C595B45E3}"/>
              </a:ext>
            </a:extLst>
          </p:cNvPr>
          <p:cNvSpPr/>
          <p:nvPr/>
        </p:nvSpPr>
        <p:spPr>
          <a:xfrm>
            <a:off x="5112476" y="2971736"/>
            <a:ext cx="704149" cy="914360"/>
          </a:xfrm>
          <a:prstGeom prst="ellipse">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6" name="Oval 75">
            <a:extLst>
              <a:ext uri="{FF2B5EF4-FFF2-40B4-BE49-F238E27FC236}">
                <a16:creationId xmlns:a16="http://schemas.microsoft.com/office/drawing/2014/main" id="{00E7C233-DA88-49B5-95CF-F98EEF5FD1B6}"/>
              </a:ext>
            </a:extLst>
          </p:cNvPr>
          <p:cNvSpPr/>
          <p:nvPr/>
        </p:nvSpPr>
        <p:spPr>
          <a:xfrm>
            <a:off x="4391908" y="2971736"/>
            <a:ext cx="704149" cy="914360"/>
          </a:xfrm>
          <a:prstGeom prst="ellipse">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8" name="Oval 77">
            <a:extLst>
              <a:ext uri="{FF2B5EF4-FFF2-40B4-BE49-F238E27FC236}">
                <a16:creationId xmlns:a16="http://schemas.microsoft.com/office/drawing/2014/main" id="{FE8D4171-B365-4669-A67A-6DC02694A444}"/>
              </a:ext>
            </a:extLst>
          </p:cNvPr>
          <p:cNvSpPr/>
          <p:nvPr/>
        </p:nvSpPr>
        <p:spPr>
          <a:xfrm>
            <a:off x="6553612" y="2971736"/>
            <a:ext cx="704149" cy="914360"/>
          </a:xfrm>
          <a:prstGeom prst="ellipse">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9" name="Oval 78">
            <a:extLst>
              <a:ext uri="{FF2B5EF4-FFF2-40B4-BE49-F238E27FC236}">
                <a16:creationId xmlns:a16="http://schemas.microsoft.com/office/drawing/2014/main" id="{99648B32-CFA6-4957-B818-E3C38D1199CC}"/>
              </a:ext>
            </a:extLst>
          </p:cNvPr>
          <p:cNvSpPr/>
          <p:nvPr/>
        </p:nvSpPr>
        <p:spPr>
          <a:xfrm>
            <a:off x="7274180" y="2971736"/>
            <a:ext cx="704149" cy="914360"/>
          </a:xfrm>
          <a:prstGeom prst="ellipse">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0" name="Oval 79">
            <a:extLst>
              <a:ext uri="{FF2B5EF4-FFF2-40B4-BE49-F238E27FC236}">
                <a16:creationId xmlns:a16="http://schemas.microsoft.com/office/drawing/2014/main" id="{5F218962-796B-49F3-B08F-4BCA4E23EA72}"/>
              </a:ext>
            </a:extLst>
          </p:cNvPr>
          <p:cNvSpPr/>
          <p:nvPr/>
        </p:nvSpPr>
        <p:spPr>
          <a:xfrm>
            <a:off x="5833044" y="2971736"/>
            <a:ext cx="704149" cy="914360"/>
          </a:xfrm>
          <a:prstGeom prst="ellipse">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1" name="Oval 100">
            <a:extLst>
              <a:ext uri="{FF2B5EF4-FFF2-40B4-BE49-F238E27FC236}">
                <a16:creationId xmlns:a16="http://schemas.microsoft.com/office/drawing/2014/main" id="{AB5FC038-E470-4832-B423-064D708E77D1}"/>
              </a:ext>
            </a:extLst>
          </p:cNvPr>
          <p:cNvSpPr/>
          <p:nvPr/>
        </p:nvSpPr>
        <p:spPr>
          <a:xfrm>
            <a:off x="7994746" y="2971736"/>
            <a:ext cx="704149" cy="914360"/>
          </a:xfrm>
          <a:prstGeom prst="ellipse">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2" name="Oval 101">
            <a:extLst>
              <a:ext uri="{FF2B5EF4-FFF2-40B4-BE49-F238E27FC236}">
                <a16:creationId xmlns:a16="http://schemas.microsoft.com/office/drawing/2014/main" id="{275B5C3C-4113-4DA2-9798-B9D1CB131BB7}"/>
              </a:ext>
            </a:extLst>
          </p:cNvPr>
          <p:cNvSpPr/>
          <p:nvPr/>
        </p:nvSpPr>
        <p:spPr>
          <a:xfrm>
            <a:off x="6934669" y="4411034"/>
            <a:ext cx="1030944" cy="1106376"/>
          </a:xfrm>
          <a:prstGeom prst="ellipse">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7" name="Rectangle: Rounded Corners 76">
            <a:extLst>
              <a:ext uri="{FF2B5EF4-FFF2-40B4-BE49-F238E27FC236}">
                <a16:creationId xmlns:a16="http://schemas.microsoft.com/office/drawing/2014/main" id="{270C35CF-198A-4C7E-84D5-D234D8E00994}"/>
              </a:ext>
            </a:extLst>
          </p:cNvPr>
          <p:cNvSpPr/>
          <p:nvPr/>
        </p:nvSpPr>
        <p:spPr>
          <a:xfrm>
            <a:off x="4650952" y="1754697"/>
            <a:ext cx="2890096" cy="648304"/>
          </a:xfrm>
          <a:prstGeom prst="roundRect">
            <a:avLst/>
          </a:prstGeom>
          <a:ln w="1905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GB" sz="2400" b="1" dirty="0">
                <a:latin typeface="Century Gothic" panose="020B0502020202020204" pitchFamily="34" charset="0"/>
              </a:rPr>
              <a:t>28   ÷   4   =   </a:t>
            </a:r>
            <a:r>
              <a:rPr lang="en-GB" sz="2400" b="1" dirty="0">
                <a:solidFill>
                  <a:srgbClr val="FF0000"/>
                </a:solidFill>
                <a:latin typeface="Century Gothic" panose="020B0502020202020204" pitchFamily="34" charset="0"/>
              </a:rPr>
              <a:t>7</a:t>
            </a:r>
            <a:endParaRPr lang="en-GB" sz="2400" dirty="0">
              <a:solidFill>
                <a:srgbClr val="FF0000"/>
              </a:solidFill>
            </a:endParaRPr>
          </a:p>
        </p:txBody>
      </p:sp>
    </p:spTree>
    <p:extLst>
      <p:ext uri="{BB962C8B-B14F-4D97-AF65-F5344CB8AC3E}">
        <p14:creationId xmlns:p14="http://schemas.microsoft.com/office/powerpoint/2010/main" val="177095123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D9426B6B-94AA-4D9B-BC63-8F0BC9ED511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24000" y="0"/>
            <a:ext cx="9144000" cy="6858000"/>
          </a:xfrm>
          <a:prstGeom prst="rect">
            <a:avLst/>
          </a:prstGeom>
        </p:spPr>
      </p:pic>
      <p:pic>
        <p:nvPicPr>
          <p:cNvPr id="18" name="Picture 17" descr="A close up of a sign&#10;&#10;Description generated with high confidence">
            <a:extLst>
              <a:ext uri="{FF2B5EF4-FFF2-40B4-BE49-F238E27FC236}">
                <a16:creationId xmlns:a16="http://schemas.microsoft.com/office/drawing/2014/main" id="{AF62330C-AB9B-43BE-82E4-98A7F5B9D6D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02140" y="6454317"/>
            <a:ext cx="1174025" cy="278902"/>
          </a:xfrm>
          <a:prstGeom prst="rect">
            <a:avLst/>
          </a:prstGeom>
        </p:spPr>
      </p:pic>
      <p:sp>
        <p:nvSpPr>
          <p:cNvPr id="19" name="Rectangle 18">
            <a:extLst>
              <a:ext uri="{FF2B5EF4-FFF2-40B4-BE49-F238E27FC236}">
                <a16:creationId xmlns:a16="http://schemas.microsoft.com/office/drawing/2014/main" id="{5252A847-DE45-4FA3-A1F8-EEBEB845FF8E}"/>
              </a:ext>
            </a:extLst>
          </p:cNvPr>
          <p:cNvSpPr/>
          <p:nvPr/>
        </p:nvSpPr>
        <p:spPr>
          <a:xfrm>
            <a:off x="1799305" y="272388"/>
            <a:ext cx="8593393" cy="6057245"/>
          </a:xfrm>
          <a:prstGeom prst="rect">
            <a:avLst/>
          </a:prstGeom>
          <a:solidFill>
            <a:schemeClr val="bg1">
              <a:alpha val="82000"/>
            </a:schemeClr>
          </a:solidFill>
          <a:ln>
            <a:solidFill>
              <a:schemeClr val="bg1">
                <a:lumMod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1600" b="1" u="sng" dirty="0">
                <a:solidFill>
                  <a:schemeClr val="bg2">
                    <a:lumMod val="50000"/>
                  </a:schemeClr>
                </a:solidFill>
                <a:latin typeface="Century Gothic" panose="020B0502020202020204" pitchFamily="34" charset="0"/>
              </a:rPr>
              <a:t>Varied Fluency 3</a:t>
            </a:r>
          </a:p>
          <a:p>
            <a:pPr lvl="0" algn="ctr"/>
            <a:endParaRPr lang="en-GB" sz="2400" b="1" dirty="0">
              <a:solidFill>
                <a:schemeClr val="tx1"/>
              </a:solidFill>
              <a:latin typeface="Century Gothic" panose="020B0502020202020204" pitchFamily="34" charset="0"/>
            </a:endParaRPr>
          </a:p>
          <a:p>
            <a:pPr lvl="0" algn="ctr"/>
            <a:r>
              <a:rPr lang="en-GB" sz="2000" b="1" dirty="0">
                <a:solidFill>
                  <a:schemeClr val="tx1"/>
                </a:solidFill>
                <a:latin typeface="Century Gothic" panose="020B0502020202020204" pitchFamily="34" charset="0"/>
              </a:rPr>
              <a:t>Use the number line to solve the calculation.</a:t>
            </a: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p:txBody>
      </p:sp>
      <p:sp>
        <p:nvSpPr>
          <p:cNvPr id="7" name="TextBox 8">
            <a:extLst>
              <a:ext uri="{FF2B5EF4-FFF2-40B4-BE49-F238E27FC236}">
                <a16:creationId xmlns:a16="http://schemas.microsoft.com/office/drawing/2014/main" id="{B632E459-9B27-4467-B89C-78410207B713}"/>
              </a:ext>
            </a:extLst>
          </p:cNvPr>
          <p:cNvSpPr txBox="1"/>
          <p:nvPr/>
        </p:nvSpPr>
        <p:spPr>
          <a:xfrm>
            <a:off x="1551815" y="6688628"/>
            <a:ext cx="1231337" cy="169277"/>
          </a:xfrm>
          <a:prstGeom prst="rect">
            <a:avLst/>
          </a:prstGeom>
          <a:noFill/>
        </p:spPr>
        <p:txBody>
          <a:bodyPr wrap="square" rtlCol="0">
            <a:spAutoFit/>
          </a:bodyPr>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GB" altLang="en-US" sz="500" b="1" dirty="0">
                <a:latin typeface="Century Gothic" panose="020B0502020202020204" pitchFamily="34" charset="0"/>
              </a:rPr>
              <a:t>© Classroom Secrets Limited 2018</a:t>
            </a:r>
          </a:p>
        </p:txBody>
      </p:sp>
      <p:graphicFrame>
        <p:nvGraphicFramePr>
          <p:cNvPr id="77" name="Table 13">
            <a:extLst>
              <a:ext uri="{FF2B5EF4-FFF2-40B4-BE49-F238E27FC236}">
                <a16:creationId xmlns:a16="http://schemas.microsoft.com/office/drawing/2014/main" id="{F1DC7916-53B7-4FF1-8585-B3FAADB5AF09}"/>
              </a:ext>
            </a:extLst>
          </p:cNvPr>
          <p:cNvGraphicFramePr>
            <a:graphicFrameLocks noGrp="1"/>
          </p:cNvGraphicFramePr>
          <p:nvPr/>
        </p:nvGraphicFramePr>
        <p:xfrm>
          <a:off x="3234702" y="3895726"/>
          <a:ext cx="5722600" cy="178503"/>
        </p:xfrm>
        <a:graphic>
          <a:graphicData uri="http://schemas.openxmlformats.org/drawingml/2006/table">
            <a:tbl>
              <a:tblPr firstRow="1" bandRow="1">
                <a:tableStyleId>{5940675A-B579-460E-94D1-54222C63F5DA}</a:tableStyleId>
              </a:tblPr>
              <a:tblGrid>
                <a:gridCol w="715325">
                  <a:extLst>
                    <a:ext uri="{9D8B030D-6E8A-4147-A177-3AD203B41FA5}">
                      <a16:colId xmlns:a16="http://schemas.microsoft.com/office/drawing/2014/main" val="1699198753"/>
                    </a:ext>
                  </a:extLst>
                </a:gridCol>
                <a:gridCol w="715325">
                  <a:extLst>
                    <a:ext uri="{9D8B030D-6E8A-4147-A177-3AD203B41FA5}">
                      <a16:colId xmlns:a16="http://schemas.microsoft.com/office/drawing/2014/main" val="67004152"/>
                    </a:ext>
                  </a:extLst>
                </a:gridCol>
                <a:gridCol w="715325">
                  <a:extLst>
                    <a:ext uri="{9D8B030D-6E8A-4147-A177-3AD203B41FA5}">
                      <a16:colId xmlns:a16="http://schemas.microsoft.com/office/drawing/2014/main" val="391775786"/>
                    </a:ext>
                  </a:extLst>
                </a:gridCol>
                <a:gridCol w="715325">
                  <a:extLst>
                    <a:ext uri="{9D8B030D-6E8A-4147-A177-3AD203B41FA5}">
                      <a16:colId xmlns:a16="http://schemas.microsoft.com/office/drawing/2014/main" val="640162881"/>
                    </a:ext>
                  </a:extLst>
                </a:gridCol>
                <a:gridCol w="715325">
                  <a:extLst>
                    <a:ext uri="{9D8B030D-6E8A-4147-A177-3AD203B41FA5}">
                      <a16:colId xmlns:a16="http://schemas.microsoft.com/office/drawing/2014/main" val="1721326139"/>
                    </a:ext>
                  </a:extLst>
                </a:gridCol>
                <a:gridCol w="715325">
                  <a:extLst>
                    <a:ext uri="{9D8B030D-6E8A-4147-A177-3AD203B41FA5}">
                      <a16:colId xmlns:a16="http://schemas.microsoft.com/office/drawing/2014/main" val="4165079739"/>
                    </a:ext>
                  </a:extLst>
                </a:gridCol>
                <a:gridCol w="715325">
                  <a:extLst>
                    <a:ext uri="{9D8B030D-6E8A-4147-A177-3AD203B41FA5}">
                      <a16:colId xmlns:a16="http://schemas.microsoft.com/office/drawing/2014/main" val="2176322918"/>
                    </a:ext>
                  </a:extLst>
                </a:gridCol>
                <a:gridCol w="715325">
                  <a:extLst>
                    <a:ext uri="{9D8B030D-6E8A-4147-A177-3AD203B41FA5}">
                      <a16:colId xmlns:a16="http://schemas.microsoft.com/office/drawing/2014/main" val="1701053802"/>
                    </a:ext>
                  </a:extLst>
                </a:gridCol>
              </a:tblGrid>
              <a:tr h="178503">
                <a:tc>
                  <a:txBody>
                    <a:bodyPr/>
                    <a:lstStyle/>
                    <a:p>
                      <a:endParaRPr lang="en-GB" sz="200" dirty="0"/>
                    </a:p>
                  </a:txBody>
                  <a:tcPr marL="196010" marR="196010" marT="66938" marB="6693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tcPr>
                </a:tc>
                <a:tc>
                  <a:txBody>
                    <a:bodyPr/>
                    <a:lstStyle/>
                    <a:p>
                      <a:endParaRPr lang="en-GB" sz="200" dirty="0"/>
                    </a:p>
                  </a:txBody>
                  <a:tcPr marL="196010" marR="196010" marT="66938" marB="6693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tcPr>
                </a:tc>
                <a:tc>
                  <a:txBody>
                    <a:bodyPr/>
                    <a:lstStyle/>
                    <a:p>
                      <a:endParaRPr lang="en-GB" sz="200" dirty="0"/>
                    </a:p>
                  </a:txBody>
                  <a:tcPr marL="196010" marR="196010" marT="66938" marB="6693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tcPr>
                </a:tc>
                <a:tc>
                  <a:txBody>
                    <a:bodyPr/>
                    <a:lstStyle/>
                    <a:p>
                      <a:endParaRPr lang="en-GB" sz="200" dirty="0"/>
                    </a:p>
                  </a:txBody>
                  <a:tcPr marL="196010" marR="196010" marT="66938" marB="6693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tcPr>
                </a:tc>
                <a:tc>
                  <a:txBody>
                    <a:bodyPr/>
                    <a:lstStyle/>
                    <a:p>
                      <a:endParaRPr lang="en-GB" sz="200" dirty="0"/>
                    </a:p>
                  </a:txBody>
                  <a:tcPr marL="196010" marR="196010" marT="66938" marB="6693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tcPr>
                </a:tc>
                <a:tc>
                  <a:txBody>
                    <a:bodyPr/>
                    <a:lstStyle/>
                    <a:p>
                      <a:endParaRPr lang="en-GB" sz="200" dirty="0"/>
                    </a:p>
                  </a:txBody>
                  <a:tcPr marL="196010" marR="196010" marT="66938" marB="6693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tcPr>
                </a:tc>
                <a:tc>
                  <a:txBody>
                    <a:bodyPr/>
                    <a:lstStyle/>
                    <a:p>
                      <a:endParaRPr lang="en-GB" sz="200" dirty="0"/>
                    </a:p>
                  </a:txBody>
                  <a:tcPr marL="196010" marR="196010" marT="66938" marB="6693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tcPr>
                </a:tc>
                <a:tc>
                  <a:txBody>
                    <a:bodyPr/>
                    <a:lstStyle/>
                    <a:p>
                      <a:endParaRPr lang="en-GB" sz="200" dirty="0"/>
                    </a:p>
                  </a:txBody>
                  <a:tcPr marL="196010" marR="196010" marT="66938" marB="6693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772410459"/>
                  </a:ext>
                </a:extLst>
              </a:tr>
            </a:tbl>
          </a:graphicData>
        </a:graphic>
      </p:graphicFrame>
      <p:graphicFrame>
        <p:nvGraphicFramePr>
          <p:cNvPr id="81" name="Table 15">
            <a:extLst>
              <a:ext uri="{FF2B5EF4-FFF2-40B4-BE49-F238E27FC236}">
                <a16:creationId xmlns:a16="http://schemas.microsoft.com/office/drawing/2014/main" id="{5E8F5AE2-3631-4BAA-8F82-E50B5B1EDE11}"/>
              </a:ext>
            </a:extLst>
          </p:cNvPr>
          <p:cNvGraphicFramePr>
            <a:graphicFrameLocks noGrp="1"/>
          </p:cNvGraphicFramePr>
          <p:nvPr/>
        </p:nvGraphicFramePr>
        <p:xfrm>
          <a:off x="2861368" y="4101325"/>
          <a:ext cx="6447600" cy="304800"/>
        </p:xfrm>
        <a:graphic>
          <a:graphicData uri="http://schemas.openxmlformats.org/drawingml/2006/table">
            <a:tbl>
              <a:tblPr firstRow="1" bandRow="1"/>
              <a:tblGrid>
                <a:gridCol w="716400">
                  <a:extLst>
                    <a:ext uri="{9D8B030D-6E8A-4147-A177-3AD203B41FA5}">
                      <a16:colId xmlns:a16="http://schemas.microsoft.com/office/drawing/2014/main" val="573956719"/>
                    </a:ext>
                  </a:extLst>
                </a:gridCol>
                <a:gridCol w="716400">
                  <a:extLst>
                    <a:ext uri="{9D8B030D-6E8A-4147-A177-3AD203B41FA5}">
                      <a16:colId xmlns:a16="http://schemas.microsoft.com/office/drawing/2014/main" val="842194069"/>
                    </a:ext>
                  </a:extLst>
                </a:gridCol>
                <a:gridCol w="716400">
                  <a:extLst>
                    <a:ext uri="{9D8B030D-6E8A-4147-A177-3AD203B41FA5}">
                      <a16:colId xmlns:a16="http://schemas.microsoft.com/office/drawing/2014/main" val="996922855"/>
                    </a:ext>
                  </a:extLst>
                </a:gridCol>
                <a:gridCol w="716400">
                  <a:extLst>
                    <a:ext uri="{9D8B030D-6E8A-4147-A177-3AD203B41FA5}">
                      <a16:colId xmlns:a16="http://schemas.microsoft.com/office/drawing/2014/main" val="2601147372"/>
                    </a:ext>
                  </a:extLst>
                </a:gridCol>
                <a:gridCol w="716400">
                  <a:extLst>
                    <a:ext uri="{9D8B030D-6E8A-4147-A177-3AD203B41FA5}">
                      <a16:colId xmlns:a16="http://schemas.microsoft.com/office/drawing/2014/main" val="2378799645"/>
                    </a:ext>
                  </a:extLst>
                </a:gridCol>
                <a:gridCol w="716400">
                  <a:extLst>
                    <a:ext uri="{9D8B030D-6E8A-4147-A177-3AD203B41FA5}">
                      <a16:colId xmlns:a16="http://schemas.microsoft.com/office/drawing/2014/main" val="431487069"/>
                    </a:ext>
                  </a:extLst>
                </a:gridCol>
                <a:gridCol w="716400">
                  <a:extLst>
                    <a:ext uri="{9D8B030D-6E8A-4147-A177-3AD203B41FA5}">
                      <a16:colId xmlns:a16="http://schemas.microsoft.com/office/drawing/2014/main" val="1407342836"/>
                    </a:ext>
                  </a:extLst>
                </a:gridCol>
                <a:gridCol w="716400">
                  <a:extLst>
                    <a:ext uri="{9D8B030D-6E8A-4147-A177-3AD203B41FA5}">
                      <a16:colId xmlns:a16="http://schemas.microsoft.com/office/drawing/2014/main" val="665619565"/>
                    </a:ext>
                  </a:extLst>
                </a:gridCol>
                <a:gridCol w="716400">
                  <a:extLst>
                    <a:ext uri="{9D8B030D-6E8A-4147-A177-3AD203B41FA5}">
                      <a16:colId xmlns:a16="http://schemas.microsoft.com/office/drawing/2014/main" val="441303274"/>
                    </a:ext>
                  </a:extLst>
                </a:gridCol>
              </a:tblGrid>
              <a:tr h="200900">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a:r>
                        <a:rPr lang="en-GB" sz="2000" b="1" dirty="0">
                          <a:latin typeface="Century Gothic" panose="020B0502020202020204" pitchFamily="34" charset="0"/>
                        </a:rPr>
                        <a:t>0</a:t>
                      </a:r>
                    </a:p>
                  </a:txBody>
                  <a:tcPr marL="0" marR="0" marT="0" marB="0">
                    <a:lnL w="1905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2000" b="1" dirty="0">
                        <a:solidFill>
                          <a:srgbClr val="FF0000"/>
                        </a:solidFill>
                        <a:latin typeface="Century Gothic" panose="020B0502020202020204" pitchFamily="34" charset="0"/>
                      </a:endParaRPr>
                    </a:p>
                  </a:txBody>
                  <a:tcPr marL="0" marR="0" marT="0" marB="0">
                    <a:lnL w="1905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2000" b="1" dirty="0">
                        <a:solidFill>
                          <a:srgbClr val="FF0000"/>
                        </a:solidFill>
                        <a:latin typeface="Century Gothic" panose="020B0502020202020204" pitchFamily="34" charset="0"/>
                      </a:endParaRPr>
                    </a:p>
                  </a:txBody>
                  <a:tcPr marL="0" marR="0" marT="0" marB="0">
                    <a:lnL w="1905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2000" b="1" dirty="0">
                        <a:solidFill>
                          <a:srgbClr val="FF0000"/>
                        </a:solidFill>
                        <a:latin typeface="Century Gothic" panose="020B0502020202020204" pitchFamily="34" charset="0"/>
                      </a:endParaRPr>
                    </a:p>
                  </a:txBody>
                  <a:tcPr marL="0" marR="0" marT="0" marB="0">
                    <a:lnL w="1905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2000" b="1" dirty="0">
                        <a:solidFill>
                          <a:srgbClr val="FF0000"/>
                        </a:solidFill>
                        <a:latin typeface="Century Gothic" panose="020B0502020202020204" pitchFamily="34" charset="0"/>
                      </a:endParaRPr>
                    </a:p>
                  </a:txBody>
                  <a:tcPr marL="0" marR="0" marT="0" marB="0">
                    <a:lnL w="1905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2000" b="1" dirty="0">
                        <a:solidFill>
                          <a:srgbClr val="FF0000"/>
                        </a:solidFill>
                        <a:latin typeface="Century Gothic" panose="020B0502020202020204" pitchFamily="34" charset="0"/>
                      </a:endParaRPr>
                    </a:p>
                  </a:txBody>
                  <a:tcPr marL="0" marR="0" marT="0" marB="0">
                    <a:lnL w="1905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2000" b="1" dirty="0">
                        <a:solidFill>
                          <a:srgbClr val="FF0000"/>
                        </a:solidFill>
                        <a:latin typeface="Century Gothic" panose="020B0502020202020204" pitchFamily="34" charset="0"/>
                      </a:endParaRPr>
                    </a:p>
                  </a:txBody>
                  <a:tcPr marL="0" marR="0" marT="0" marB="0">
                    <a:lnL w="1905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2000" b="1" dirty="0">
                        <a:solidFill>
                          <a:srgbClr val="FF0000"/>
                        </a:solidFill>
                        <a:latin typeface="Century Gothic" panose="020B0502020202020204" pitchFamily="34" charset="0"/>
                      </a:endParaRPr>
                    </a:p>
                  </a:txBody>
                  <a:tcPr marL="0" marR="0" marT="0" marB="0">
                    <a:lnL w="1905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2000" b="1" dirty="0">
                          <a:latin typeface="Century Gothic" panose="020B0502020202020204" pitchFamily="34" charset="0"/>
                        </a:rPr>
                        <a:t>32</a:t>
                      </a:r>
                    </a:p>
                  </a:txBody>
                  <a:tcPr marL="0" marR="0" marT="0" marB="0">
                    <a:lnL w="1905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938261018"/>
                  </a:ext>
                </a:extLst>
              </a:tr>
            </a:tbl>
          </a:graphicData>
        </a:graphic>
      </p:graphicFrame>
      <p:sp>
        <p:nvSpPr>
          <p:cNvPr id="9" name="Rectangle: Rounded Corners 8">
            <a:extLst>
              <a:ext uri="{FF2B5EF4-FFF2-40B4-BE49-F238E27FC236}">
                <a16:creationId xmlns:a16="http://schemas.microsoft.com/office/drawing/2014/main" id="{09D01AA4-F118-4DB4-AC8C-B6811E2E9EA3}"/>
              </a:ext>
            </a:extLst>
          </p:cNvPr>
          <p:cNvSpPr/>
          <p:nvPr/>
        </p:nvSpPr>
        <p:spPr>
          <a:xfrm>
            <a:off x="4650952" y="1754697"/>
            <a:ext cx="2890096" cy="648304"/>
          </a:xfrm>
          <a:prstGeom prst="roundRect">
            <a:avLst/>
          </a:prstGeom>
          <a:ln w="1905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GB" sz="2400" b="1" dirty="0">
                <a:latin typeface="Century Gothic" panose="020B0502020202020204" pitchFamily="34" charset="0"/>
              </a:rPr>
              <a:t>32   ÷   4   =   ?</a:t>
            </a:r>
            <a:endParaRPr lang="en-GB" sz="2400" dirty="0"/>
          </a:p>
        </p:txBody>
      </p:sp>
    </p:spTree>
    <p:extLst>
      <p:ext uri="{BB962C8B-B14F-4D97-AF65-F5344CB8AC3E}">
        <p14:creationId xmlns:p14="http://schemas.microsoft.com/office/powerpoint/2010/main" val="417489166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D9426B6B-94AA-4D9B-BC63-8F0BC9ED511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24000" y="0"/>
            <a:ext cx="9144000" cy="6858000"/>
          </a:xfrm>
          <a:prstGeom prst="rect">
            <a:avLst/>
          </a:prstGeom>
        </p:spPr>
      </p:pic>
      <p:pic>
        <p:nvPicPr>
          <p:cNvPr id="18" name="Picture 17" descr="A close up of a sign&#10;&#10;Description generated with high confidence">
            <a:extLst>
              <a:ext uri="{FF2B5EF4-FFF2-40B4-BE49-F238E27FC236}">
                <a16:creationId xmlns:a16="http://schemas.microsoft.com/office/drawing/2014/main" id="{AF62330C-AB9B-43BE-82E4-98A7F5B9D6D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02140" y="6454317"/>
            <a:ext cx="1174025" cy="278902"/>
          </a:xfrm>
          <a:prstGeom prst="rect">
            <a:avLst/>
          </a:prstGeom>
        </p:spPr>
      </p:pic>
      <p:sp>
        <p:nvSpPr>
          <p:cNvPr id="19" name="Rectangle 18">
            <a:extLst>
              <a:ext uri="{FF2B5EF4-FFF2-40B4-BE49-F238E27FC236}">
                <a16:creationId xmlns:a16="http://schemas.microsoft.com/office/drawing/2014/main" id="{5252A847-DE45-4FA3-A1F8-EEBEB845FF8E}"/>
              </a:ext>
            </a:extLst>
          </p:cNvPr>
          <p:cNvSpPr/>
          <p:nvPr/>
        </p:nvSpPr>
        <p:spPr>
          <a:xfrm>
            <a:off x="1799305" y="272388"/>
            <a:ext cx="8593393" cy="6057245"/>
          </a:xfrm>
          <a:prstGeom prst="rect">
            <a:avLst/>
          </a:prstGeom>
          <a:solidFill>
            <a:schemeClr val="bg1">
              <a:alpha val="82000"/>
            </a:schemeClr>
          </a:solidFill>
          <a:ln>
            <a:solidFill>
              <a:schemeClr val="bg1">
                <a:lumMod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1600" b="1" u="sng" dirty="0">
                <a:solidFill>
                  <a:schemeClr val="bg2">
                    <a:lumMod val="50000"/>
                  </a:schemeClr>
                </a:solidFill>
                <a:latin typeface="Century Gothic" panose="020B0502020202020204" pitchFamily="34" charset="0"/>
              </a:rPr>
              <a:t>Varied Fluency 3</a:t>
            </a:r>
          </a:p>
          <a:p>
            <a:pPr lvl="0" algn="ctr"/>
            <a:endParaRPr lang="en-GB" sz="2400" b="1" dirty="0">
              <a:solidFill>
                <a:schemeClr val="tx1"/>
              </a:solidFill>
              <a:latin typeface="Century Gothic" panose="020B0502020202020204" pitchFamily="34" charset="0"/>
            </a:endParaRPr>
          </a:p>
          <a:p>
            <a:pPr lvl="0" algn="ctr"/>
            <a:r>
              <a:rPr lang="en-GB" sz="2000" b="1" dirty="0">
                <a:solidFill>
                  <a:schemeClr val="tx1"/>
                </a:solidFill>
                <a:latin typeface="Century Gothic" panose="020B0502020202020204" pitchFamily="34" charset="0"/>
              </a:rPr>
              <a:t>Use the number line to solve the calculation.</a:t>
            </a: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p:txBody>
      </p:sp>
      <p:sp>
        <p:nvSpPr>
          <p:cNvPr id="7" name="TextBox 8">
            <a:extLst>
              <a:ext uri="{FF2B5EF4-FFF2-40B4-BE49-F238E27FC236}">
                <a16:creationId xmlns:a16="http://schemas.microsoft.com/office/drawing/2014/main" id="{B632E459-9B27-4467-B89C-78410207B713}"/>
              </a:ext>
            </a:extLst>
          </p:cNvPr>
          <p:cNvSpPr txBox="1"/>
          <p:nvPr/>
        </p:nvSpPr>
        <p:spPr>
          <a:xfrm>
            <a:off x="1551815" y="6688628"/>
            <a:ext cx="1231337" cy="169277"/>
          </a:xfrm>
          <a:prstGeom prst="rect">
            <a:avLst/>
          </a:prstGeom>
          <a:noFill/>
        </p:spPr>
        <p:txBody>
          <a:bodyPr wrap="square" rtlCol="0">
            <a:spAutoFit/>
          </a:bodyPr>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GB" altLang="en-US" sz="500" b="1" dirty="0">
                <a:latin typeface="Century Gothic" panose="020B0502020202020204" pitchFamily="34" charset="0"/>
              </a:rPr>
              <a:t>© Classroom Secrets Limited 2018</a:t>
            </a:r>
          </a:p>
        </p:txBody>
      </p:sp>
      <p:graphicFrame>
        <p:nvGraphicFramePr>
          <p:cNvPr id="11" name="Table 15">
            <a:extLst>
              <a:ext uri="{FF2B5EF4-FFF2-40B4-BE49-F238E27FC236}">
                <a16:creationId xmlns:a16="http://schemas.microsoft.com/office/drawing/2014/main" id="{815207F9-DDB1-4089-9F7D-CBA50E2D18BF}"/>
              </a:ext>
            </a:extLst>
          </p:cNvPr>
          <p:cNvGraphicFramePr>
            <a:graphicFrameLocks noGrp="1"/>
          </p:cNvGraphicFramePr>
          <p:nvPr/>
        </p:nvGraphicFramePr>
        <p:xfrm>
          <a:off x="2861368" y="4101325"/>
          <a:ext cx="6447600" cy="304800"/>
        </p:xfrm>
        <a:graphic>
          <a:graphicData uri="http://schemas.openxmlformats.org/drawingml/2006/table">
            <a:tbl>
              <a:tblPr firstRow="1" bandRow="1"/>
              <a:tblGrid>
                <a:gridCol w="716400">
                  <a:extLst>
                    <a:ext uri="{9D8B030D-6E8A-4147-A177-3AD203B41FA5}">
                      <a16:colId xmlns:a16="http://schemas.microsoft.com/office/drawing/2014/main" val="573956719"/>
                    </a:ext>
                  </a:extLst>
                </a:gridCol>
                <a:gridCol w="716400">
                  <a:extLst>
                    <a:ext uri="{9D8B030D-6E8A-4147-A177-3AD203B41FA5}">
                      <a16:colId xmlns:a16="http://schemas.microsoft.com/office/drawing/2014/main" val="842194069"/>
                    </a:ext>
                  </a:extLst>
                </a:gridCol>
                <a:gridCol w="716400">
                  <a:extLst>
                    <a:ext uri="{9D8B030D-6E8A-4147-A177-3AD203B41FA5}">
                      <a16:colId xmlns:a16="http://schemas.microsoft.com/office/drawing/2014/main" val="996922855"/>
                    </a:ext>
                  </a:extLst>
                </a:gridCol>
                <a:gridCol w="716400">
                  <a:extLst>
                    <a:ext uri="{9D8B030D-6E8A-4147-A177-3AD203B41FA5}">
                      <a16:colId xmlns:a16="http://schemas.microsoft.com/office/drawing/2014/main" val="2601147372"/>
                    </a:ext>
                  </a:extLst>
                </a:gridCol>
                <a:gridCol w="716400">
                  <a:extLst>
                    <a:ext uri="{9D8B030D-6E8A-4147-A177-3AD203B41FA5}">
                      <a16:colId xmlns:a16="http://schemas.microsoft.com/office/drawing/2014/main" val="2378799645"/>
                    </a:ext>
                  </a:extLst>
                </a:gridCol>
                <a:gridCol w="716400">
                  <a:extLst>
                    <a:ext uri="{9D8B030D-6E8A-4147-A177-3AD203B41FA5}">
                      <a16:colId xmlns:a16="http://schemas.microsoft.com/office/drawing/2014/main" val="431487069"/>
                    </a:ext>
                  </a:extLst>
                </a:gridCol>
                <a:gridCol w="716400">
                  <a:extLst>
                    <a:ext uri="{9D8B030D-6E8A-4147-A177-3AD203B41FA5}">
                      <a16:colId xmlns:a16="http://schemas.microsoft.com/office/drawing/2014/main" val="1407342836"/>
                    </a:ext>
                  </a:extLst>
                </a:gridCol>
                <a:gridCol w="716400">
                  <a:extLst>
                    <a:ext uri="{9D8B030D-6E8A-4147-A177-3AD203B41FA5}">
                      <a16:colId xmlns:a16="http://schemas.microsoft.com/office/drawing/2014/main" val="665619565"/>
                    </a:ext>
                  </a:extLst>
                </a:gridCol>
                <a:gridCol w="716400">
                  <a:extLst>
                    <a:ext uri="{9D8B030D-6E8A-4147-A177-3AD203B41FA5}">
                      <a16:colId xmlns:a16="http://schemas.microsoft.com/office/drawing/2014/main" val="441303274"/>
                    </a:ext>
                  </a:extLst>
                </a:gridCol>
              </a:tblGrid>
              <a:tr h="200900">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a:r>
                        <a:rPr lang="en-GB" sz="2000" b="1" dirty="0">
                          <a:latin typeface="Century Gothic" panose="020B0502020202020204" pitchFamily="34" charset="0"/>
                        </a:rPr>
                        <a:t>0</a:t>
                      </a:r>
                    </a:p>
                  </a:txBody>
                  <a:tcPr marL="0" marR="0" marT="0" marB="0">
                    <a:lnL w="1905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2000" b="1" dirty="0">
                          <a:solidFill>
                            <a:srgbClr val="FF0000"/>
                          </a:solidFill>
                          <a:latin typeface="Century Gothic" panose="020B0502020202020204" pitchFamily="34" charset="0"/>
                        </a:rPr>
                        <a:t>4</a:t>
                      </a:r>
                    </a:p>
                  </a:txBody>
                  <a:tcPr marL="0" marR="0" marT="0" marB="0">
                    <a:lnL w="1905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2000" b="1" dirty="0">
                          <a:solidFill>
                            <a:srgbClr val="FF0000"/>
                          </a:solidFill>
                          <a:latin typeface="Century Gothic" panose="020B0502020202020204" pitchFamily="34" charset="0"/>
                        </a:rPr>
                        <a:t>8</a:t>
                      </a:r>
                    </a:p>
                  </a:txBody>
                  <a:tcPr marL="0" marR="0" marT="0" marB="0">
                    <a:lnL w="1905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2000" b="1" dirty="0">
                          <a:solidFill>
                            <a:srgbClr val="FF0000"/>
                          </a:solidFill>
                          <a:latin typeface="Century Gothic" panose="020B0502020202020204" pitchFamily="34" charset="0"/>
                        </a:rPr>
                        <a:t>12</a:t>
                      </a:r>
                    </a:p>
                  </a:txBody>
                  <a:tcPr marL="0" marR="0" marT="0" marB="0">
                    <a:lnL w="1905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2000" b="1" dirty="0">
                          <a:solidFill>
                            <a:srgbClr val="FF0000"/>
                          </a:solidFill>
                          <a:latin typeface="Century Gothic" panose="020B0502020202020204" pitchFamily="34" charset="0"/>
                        </a:rPr>
                        <a:t>16</a:t>
                      </a:r>
                    </a:p>
                  </a:txBody>
                  <a:tcPr marL="0" marR="0" marT="0" marB="0">
                    <a:lnL w="1905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2000" b="1" dirty="0">
                          <a:solidFill>
                            <a:srgbClr val="FF0000"/>
                          </a:solidFill>
                          <a:latin typeface="Century Gothic" panose="020B0502020202020204" pitchFamily="34" charset="0"/>
                        </a:rPr>
                        <a:t>20</a:t>
                      </a:r>
                    </a:p>
                  </a:txBody>
                  <a:tcPr marL="0" marR="0" marT="0" marB="0">
                    <a:lnL w="1905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2000" b="1" dirty="0">
                          <a:solidFill>
                            <a:srgbClr val="FF0000"/>
                          </a:solidFill>
                          <a:latin typeface="Century Gothic" panose="020B0502020202020204" pitchFamily="34" charset="0"/>
                        </a:rPr>
                        <a:t>24</a:t>
                      </a:r>
                    </a:p>
                  </a:txBody>
                  <a:tcPr marL="0" marR="0" marT="0" marB="0">
                    <a:lnL w="1905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2000" b="1" dirty="0">
                          <a:solidFill>
                            <a:srgbClr val="FF0000"/>
                          </a:solidFill>
                          <a:latin typeface="Century Gothic" panose="020B0502020202020204" pitchFamily="34" charset="0"/>
                        </a:rPr>
                        <a:t>28</a:t>
                      </a:r>
                    </a:p>
                  </a:txBody>
                  <a:tcPr marL="0" marR="0" marT="0" marB="0">
                    <a:lnL w="1905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2000" b="1" dirty="0">
                          <a:latin typeface="Century Gothic" panose="020B0502020202020204" pitchFamily="34" charset="0"/>
                        </a:rPr>
                        <a:t>32</a:t>
                      </a:r>
                    </a:p>
                  </a:txBody>
                  <a:tcPr marL="0" marR="0" marT="0" marB="0">
                    <a:lnL w="1905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938261018"/>
                  </a:ext>
                </a:extLst>
              </a:tr>
            </a:tbl>
          </a:graphicData>
        </a:graphic>
      </p:graphicFrame>
      <p:sp>
        <p:nvSpPr>
          <p:cNvPr id="38" name="Arc 37">
            <a:extLst>
              <a:ext uri="{FF2B5EF4-FFF2-40B4-BE49-F238E27FC236}">
                <a16:creationId xmlns:a16="http://schemas.microsoft.com/office/drawing/2014/main" id="{ADE709C9-31C8-42AF-A4D0-6B01F0138809}"/>
              </a:ext>
            </a:extLst>
          </p:cNvPr>
          <p:cNvSpPr/>
          <p:nvPr/>
        </p:nvSpPr>
        <p:spPr>
          <a:xfrm>
            <a:off x="3235208" y="3650101"/>
            <a:ext cx="715287" cy="467447"/>
          </a:xfrm>
          <a:prstGeom prst="arc">
            <a:avLst>
              <a:gd name="adj1" fmla="val 10731992"/>
              <a:gd name="adj2" fmla="val 84634"/>
            </a:avLst>
          </a:pr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dirty="0">
              <a:solidFill>
                <a:srgbClr val="FF0000"/>
              </a:solidFill>
            </a:endParaRPr>
          </a:p>
        </p:txBody>
      </p:sp>
      <p:sp>
        <p:nvSpPr>
          <p:cNvPr id="39" name="Arc 38">
            <a:extLst>
              <a:ext uri="{FF2B5EF4-FFF2-40B4-BE49-F238E27FC236}">
                <a16:creationId xmlns:a16="http://schemas.microsoft.com/office/drawing/2014/main" id="{038BACCF-C5B0-4D30-A02A-0D9F47B6FBE8}"/>
              </a:ext>
            </a:extLst>
          </p:cNvPr>
          <p:cNvSpPr/>
          <p:nvPr/>
        </p:nvSpPr>
        <p:spPr>
          <a:xfrm>
            <a:off x="3950495" y="3650101"/>
            <a:ext cx="715287" cy="467447"/>
          </a:xfrm>
          <a:prstGeom prst="arc">
            <a:avLst>
              <a:gd name="adj1" fmla="val 10731992"/>
              <a:gd name="adj2" fmla="val 84634"/>
            </a:avLst>
          </a:pr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dirty="0">
              <a:solidFill>
                <a:srgbClr val="FF0000"/>
              </a:solidFill>
            </a:endParaRPr>
          </a:p>
        </p:txBody>
      </p:sp>
      <p:sp>
        <p:nvSpPr>
          <p:cNvPr id="40" name="Arc 39">
            <a:extLst>
              <a:ext uri="{FF2B5EF4-FFF2-40B4-BE49-F238E27FC236}">
                <a16:creationId xmlns:a16="http://schemas.microsoft.com/office/drawing/2014/main" id="{4D9B7073-09DC-439C-AFCD-5ADE7423F066}"/>
              </a:ext>
            </a:extLst>
          </p:cNvPr>
          <p:cNvSpPr/>
          <p:nvPr/>
        </p:nvSpPr>
        <p:spPr>
          <a:xfrm>
            <a:off x="4668058" y="3650101"/>
            <a:ext cx="715287" cy="467447"/>
          </a:xfrm>
          <a:prstGeom prst="arc">
            <a:avLst>
              <a:gd name="adj1" fmla="val 10731992"/>
              <a:gd name="adj2" fmla="val 84634"/>
            </a:avLst>
          </a:pr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dirty="0">
              <a:solidFill>
                <a:srgbClr val="FF0000"/>
              </a:solidFill>
            </a:endParaRPr>
          </a:p>
        </p:txBody>
      </p:sp>
      <p:sp>
        <p:nvSpPr>
          <p:cNvPr id="41" name="Arc 40">
            <a:extLst>
              <a:ext uri="{FF2B5EF4-FFF2-40B4-BE49-F238E27FC236}">
                <a16:creationId xmlns:a16="http://schemas.microsoft.com/office/drawing/2014/main" id="{A18E1F62-B792-4630-B8A1-80E12C7BA520}"/>
              </a:ext>
            </a:extLst>
          </p:cNvPr>
          <p:cNvSpPr/>
          <p:nvPr/>
        </p:nvSpPr>
        <p:spPr>
          <a:xfrm>
            <a:off x="5380165" y="3650101"/>
            <a:ext cx="715287" cy="467447"/>
          </a:xfrm>
          <a:prstGeom prst="arc">
            <a:avLst>
              <a:gd name="adj1" fmla="val 10731992"/>
              <a:gd name="adj2" fmla="val 84634"/>
            </a:avLst>
          </a:pr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dirty="0">
              <a:solidFill>
                <a:srgbClr val="FF0000"/>
              </a:solidFill>
            </a:endParaRPr>
          </a:p>
        </p:txBody>
      </p:sp>
      <p:sp>
        <p:nvSpPr>
          <p:cNvPr id="42" name="Arc 41">
            <a:extLst>
              <a:ext uri="{FF2B5EF4-FFF2-40B4-BE49-F238E27FC236}">
                <a16:creationId xmlns:a16="http://schemas.microsoft.com/office/drawing/2014/main" id="{5E95F8D5-61DB-4A35-B825-D5DD1F02A20B}"/>
              </a:ext>
            </a:extLst>
          </p:cNvPr>
          <p:cNvSpPr/>
          <p:nvPr/>
        </p:nvSpPr>
        <p:spPr>
          <a:xfrm>
            <a:off x="6095452" y="3650101"/>
            <a:ext cx="715287" cy="467447"/>
          </a:xfrm>
          <a:prstGeom prst="arc">
            <a:avLst>
              <a:gd name="adj1" fmla="val 10731992"/>
              <a:gd name="adj2" fmla="val 84634"/>
            </a:avLst>
          </a:pr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dirty="0">
              <a:solidFill>
                <a:srgbClr val="FF0000"/>
              </a:solidFill>
            </a:endParaRPr>
          </a:p>
        </p:txBody>
      </p:sp>
      <p:sp>
        <p:nvSpPr>
          <p:cNvPr id="43" name="Arc 42">
            <a:extLst>
              <a:ext uri="{FF2B5EF4-FFF2-40B4-BE49-F238E27FC236}">
                <a16:creationId xmlns:a16="http://schemas.microsoft.com/office/drawing/2014/main" id="{FD1CD2C1-8719-4408-878E-EE9C89F861B2}"/>
              </a:ext>
            </a:extLst>
          </p:cNvPr>
          <p:cNvSpPr/>
          <p:nvPr/>
        </p:nvSpPr>
        <p:spPr>
          <a:xfrm>
            <a:off x="6807559" y="3650101"/>
            <a:ext cx="715287" cy="467447"/>
          </a:xfrm>
          <a:prstGeom prst="arc">
            <a:avLst>
              <a:gd name="adj1" fmla="val 10731992"/>
              <a:gd name="adj2" fmla="val 84634"/>
            </a:avLst>
          </a:pr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dirty="0">
              <a:solidFill>
                <a:srgbClr val="FF0000"/>
              </a:solidFill>
            </a:endParaRPr>
          </a:p>
        </p:txBody>
      </p:sp>
      <p:sp>
        <p:nvSpPr>
          <p:cNvPr id="44" name="Arc 43">
            <a:extLst>
              <a:ext uri="{FF2B5EF4-FFF2-40B4-BE49-F238E27FC236}">
                <a16:creationId xmlns:a16="http://schemas.microsoft.com/office/drawing/2014/main" id="{A99F1B72-B551-4847-AA68-A16EBBA10A9B}"/>
              </a:ext>
            </a:extLst>
          </p:cNvPr>
          <p:cNvSpPr/>
          <p:nvPr/>
        </p:nvSpPr>
        <p:spPr>
          <a:xfrm>
            <a:off x="7528788" y="3650101"/>
            <a:ext cx="715287" cy="467447"/>
          </a:xfrm>
          <a:prstGeom prst="arc">
            <a:avLst>
              <a:gd name="adj1" fmla="val 10731992"/>
              <a:gd name="adj2" fmla="val 84634"/>
            </a:avLst>
          </a:pr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dirty="0">
              <a:solidFill>
                <a:srgbClr val="FF0000"/>
              </a:solidFill>
            </a:endParaRPr>
          </a:p>
        </p:txBody>
      </p:sp>
      <p:sp>
        <p:nvSpPr>
          <p:cNvPr id="45" name="Arc 44">
            <a:extLst>
              <a:ext uri="{FF2B5EF4-FFF2-40B4-BE49-F238E27FC236}">
                <a16:creationId xmlns:a16="http://schemas.microsoft.com/office/drawing/2014/main" id="{316CFBB0-372A-4C19-A0E5-85483A3EB38D}"/>
              </a:ext>
            </a:extLst>
          </p:cNvPr>
          <p:cNvSpPr/>
          <p:nvPr/>
        </p:nvSpPr>
        <p:spPr>
          <a:xfrm>
            <a:off x="8245456" y="3650101"/>
            <a:ext cx="715287" cy="467447"/>
          </a:xfrm>
          <a:prstGeom prst="arc">
            <a:avLst>
              <a:gd name="adj1" fmla="val 10731992"/>
              <a:gd name="adj2" fmla="val 84634"/>
            </a:avLst>
          </a:pr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dirty="0">
              <a:solidFill>
                <a:srgbClr val="FF0000"/>
              </a:solidFill>
            </a:endParaRPr>
          </a:p>
        </p:txBody>
      </p:sp>
      <p:graphicFrame>
        <p:nvGraphicFramePr>
          <p:cNvPr id="10" name="Table 13">
            <a:extLst>
              <a:ext uri="{FF2B5EF4-FFF2-40B4-BE49-F238E27FC236}">
                <a16:creationId xmlns:a16="http://schemas.microsoft.com/office/drawing/2014/main" id="{754126C5-0F71-4D47-AAAF-76DA41AEB626}"/>
              </a:ext>
            </a:extLst>
          </p:cNvPr>
          <p:cNvGraphicFramePr>
            <a:graphicFrameLocks noGrp="1"/>
          </p:cNvGraphicFramePr>
          <p:nvPr/>
        </p:nvGraphicFramePr>
        <p:xfrm>
          <a:off x="3234702" y="3895726"/>
          <a:ext cx="5722600" cy="178503"/>
        </p:xfrm>
        <a:graphic>
          <a:graphicData uri="http://schemas.openxmlformats.org/drawingml/2006/table">
            <a:tbl>
              <a:tblPr firstRow="1" bandRow="1">
                <a:tableStyleId>{5940675A-B579-460E-94D1-54222C63F5DA}</a:tableStyleId>
              </a:tblPr>
              <a:tblGrid>
                <a:gridCol w="715325">
                  <a:extLst>
                    <a:ext uri="{9D8B030D-6E8A-4147-A177-3AD203B41FA5}">
                      <a16:colId xmlns:a16="http://schemas.microsoft.com/office/drawing/2014/main" val="1699198753"/>
                    </a:ext>
                  </a:extLst>
                </a:gridCol>
                <a:gridCol w="715325">
                  <a:extLst>
                    <a:ext uri="{9D8B030D-6E8A-4147-A177-3AD203B41FA5}">
                      <a16:colId xmlns:a16="http://schemas.microsoft.com/office/drawing/2014/main" val="67004152"/>
                    </a:ext>
                  </a:extLst>
                </a:gridCol>
                <a:gridCol w="715325">
                  <a:extLst>
                    <a:ext uri="{9D8B030D-6E8A-4147-A177-3AD203B41FA5}">
                      <a16:colId xmlns:a16="http://schemas.microsoft.com/office/drawing/2014/main" val="391775786"/>
                    </a:ext>
                  </a:extLst>
                </a:gridCol>
                <a:gridCol w="715325">
                  <a:extLst>
                    <a:ext uri="{9D8B030D-6E8A-4147-A177-3AD203B41FA5}">
                      <a16:colId xmlns:a16="http://schemas.microsoft.com/office/drawing/2014/main" val="640162881"/>
                    </a:ext>
                  </a:extLst>
                </a:gridCol>
                <a:gridCol w="715325">
                  <a:extLst>
                    <a:ext uri="{9D8B030D-6E8A-4147-A177-3AD203B41FA5}">
                      <a16:colId xmlns:a16="http://schemas.microsoft.com/office/drawing/2014/main" val="1721326139"/>
                    </a:ext>
                  </a:extLst>
                </a:gridCol>
                <a:gridCol w="715325">
                  <a:extLst>
                    <a:ext uri="{9D8B030D-6E8A-4147-A177-3AD203B41FA5}">
                      <a16:colId xmlns:a16="http://schemas.microsoft.com/office/drawing/2014/main" val="4165079739"/>
                    </a:ext>
                  </a:extLst>
                </a:gridCol>
                <a:gridCol w="715325">
                  <a:extLst>
                    <a:ext uri="{9D8B030D-6E8A-4147-A177-3AD203B41FA5}">
                      <a16:colId xmlns:a16="http://schemas.microsoft.com/office/drawing/2014/main" val="2176322918"/>
                    </a:ext>
                  </a:extLst>
                </a:gridCol>
                <a:gridCol w="715325">
                  <a:extLst>
                    <a:ext uri="{9D8B030D-6E8A-4147-A177-3AD203B41FA5}">
                      <a16:colId xmlns:a16="http://schemas.microsoft.com/office/drawing/2014/main" val="1701053802"/>
                    </a:ext>
                  </a:extLst>
                </a:gridCol>
              </a:tblGrid>
              <a:tr h="178503">
                <a:tc>
                  <a:txBody>
                    <a:bodyPr/>
                    <a:lstStyle/>
                    <a:p>
                      <a:endParaRPr lang="en-GB" sz="200" dirty="0"/>
                    </a:p>
                  </a:txBody>
                  <a:tcPr marL="196010" marR="196010" marT="66938" marB="6693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tcPr>
                </a:tc>
                <a:tc>
                  <a:txBody>
                    <a:bodyPr/>
                    <a:lstStyle/>
                    <a:p>
                      <a:endParaRPr lang="en-GB" sz="200" dirty="0"/>
                    </a:p>
                  </a:txBody>
                  <a:tcPr marL="196010" marR="196010" marT="66938" marB="6693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tcPr>
                </a:tc>
                <a:tc>
                  <a:txBody>
                    <a:bodyPr/>
                    <a:lstStyle/>
                    <a:p>
                      <a:endParaRPr lang="en-GB" sz="200" dirty="0"/>
                    </a:p>
                  </a:txBody>
                  <a:tcPr marL="196010" marR="196010" marT="66938" marB="6693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tcPr>
                </a:tc>
                <a:tc>
                  <a:txBody>
                    <a:bodyPr/>
                    <a:lstStyle/>
                    <a:p>
                      <a:endParaRPr lang="en-GB" sz="200" dirty="0"/>
                    </a:p>
                  </a:txBody>
                  <a:tcPr marL="196010" marR="196010" marT="66938" marB="6693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tcPr>
                </a:tc>
                <a:tc>
                  <a:txBody>
                    <a:bodyPr/>
                    <a:lstStyle/>
                    <a:p>
                      <a:endParaRPr lang="en-GB" sz="200" dirty="0"/>
                    </a:p>
                  </a:txBody>
                  <a:tcPr marL="196010" marR="196010" marT="66938" marB="6693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tcPr>
                </a:tc>
                <a:tc>
                  <a:txBody>
                    <a:bodyPr/>
                    <a:lstStyle/>
                    <a:p>
                      <a:endParaRPr lang="en-GB" sz="200" dirty="0"/>
                    </a:p>
                  </a:txBody>
                  <a:tcPr marL="196010" marR="196010" marT="66938" marB="6693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tcPr>
                </a:tc>
                <a:tc>
                  <a:txBody>
                    <a:bodyPr/>
                    <a:lstStyle/>
                    <a:p>
                      <a:endParaRPr lang="en-GB" sz="200" dirty="0"/>
                    </a:p>
                  </a:txBody>
                  <a:tcPr marL="196010" marR="196010" marT="66938" marB="6693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tcPr>
                </a:tc>
                <a:tc>
                  <a:txBody>
                    <a:bodyPr/>
                    <a:lstStyle/>
                    <a:p>
                      <a:endParaRPr lang="en-GB" sz="200" dirty="0"/>
                    </a:p>
                  </a:txBody>
                  <a:tcPr marL="196010" marR="196010" marT="66938" marB="6693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772410459"/>
                  </a:ext>
                </a:extLst>
              </a:tr>
            </a:tbl>
          </a:graphicData>
        </a:graphic>
      </p:graphicFrame>
      <p:sp>
        <p:nvSpPr>
          <p:cNvPr id="46" name="Rectangle: Rounded Corners 45">
            <a:extLst>
              <a:ext uri="{FF2B5EF4-FFF2-40B4-BE49-F238E27FC236}">
                <a16:creationId xmlns:a16="http://schemas.microsoft.com/office/drawing/2014/main" id="{66D519A5-137A-4B1C-852E-4BB18530A022}"/>
              </a:ext>
            </a:extLst>
          </p:cNvPr>
          <p:cNvSpPr/>
          <p:nvPr/>
        </p:nvSpPr>
        <p:spPr>
          <a:xfrm>
            <a:off x="4650952" y="1754697"/>
            <a:ext cx="2890096" cy="648304"/>
          </a:xfrm>
          <a:prstGeom prst="roundRect">
            <a:avLst/>
          </a:prstGeom>
          <a:ln w="1905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GB" sz="2400" b="1" dirty="0">
                <a:latin typeface="Century Gothic" panose="020B0502020202020204" pitchFamily="34" charset="0"/>
              </a:rPr>
              <a:t>32   ÷   4   =   </a:t>
            </a:r>
            <a:r>
              <a:rPr lang="en-GB" sz="2400" b="1" dirty="0">
                <a:solidFill>
                  <a:srgbClr val="FF0000"/>
                </a:solidFill>
                <a:latin typeface="Century Gothic" panose="020B0502020202020204" pitchFamily="34" charset="0"/>
              </a:rPr>
              <a:t>8</a:t>
            </a:r>
            <a:endParaRPr lang="en-GB" sz="2400" dirty="0">
              <a:solidFill>
                <a:srgbClr val="FF0000"/>
              </a:solidFill>
            </a:endParaRPr>
          </a:p>
        </p:txBody>
      </p:sp>
    </p:spTree>
    <p:extLst>
      <p:ext uri="{BB962C8B-B14F-4D97-AF65-F5344CB8AC3E}">
        <p14:creationId xmlns:p14="http://schemas.microsoft.com/office/powerpoint/2010/main" val="333553319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Comic Sans MS" pitchFamily="66" charset="0"/>
              </a:rPr>
              <a:t>Year 3 Activity:</a:t>
            </a:r>
          </a:p>
        </p:txBody>
      </p:sp>
      <p:sp>
        <p:nvSpPr>
          <p:cNvPr id="3" name="Content Placeholder 2"/>
          <p:cNvSpPr>
            <a:spLocks noGrp="1"/>
          </p:cNvSpPr>
          <p:nvPr>
            <p:ph idx="1"/>
          </p:nvPr>
        </p:nvSpPr>
        <p:spPr/>
        <p:txBody>
          <a:bodyPr/>
          <a:lstStyle/>
          <a:p>
            <a:pPr algn="ctr">
              <a:buNone/>
            </a:pPr>
            <a:r>
              <a:rPr lang="en-US" dirty="0">
                <a:latin typeface="Comic Sans MS" pitchFamily="66" charset="0"/>
              </a:rPr>
              <a:t>Choose your sheet of questions and complete in your book. Unless it tells you which method to use, you can choose a method we have looked at today to complete the question. </a:t>
            </a:r>
          </a:p>
          <a:p>
            <a:pPr algn="ctr">
              <a:buNone/>
            </a:pPr>
            <a:r>
              <a:rPr lang="en-US" dirty="0">
                <a:latin typeface="Comic Sans MS" pitchFamily="66" charset="0"/>
              </a:rPr>
              <a:t>Don’t forget to use cubes or counters to help you as well.</a:t>
            </a:r>
          </a:p>
          <a:p>
            <a:pPr algn="ctr">
              <a:buNone/>
            </a:pPr>
            <a:endParaRPr lang="en-US" dirty="0">
              <a:latin typeface="Comic Sans MS" pitchFamily="66" charset="0"/>
            </a:endParaRPr>
          </a:p>
          <a:p>
            <a:pPr algn="ctr">
              <a:buNone/>
            </a:pPr>
            <a:r>
              <a:rPr lang="en-US" dirty="0">
                <a:latin typeface="Comic Sans MS" pitchFamily="66" charset="0"/>
              </a:rPr>
              <a:t>Today we are focusing on the four times table.</a:t>
            </a: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4CD619-0104-4DBC-8B77-B6D7CBD08471}"/>
              </a:ext>
            </a:extLst>
          </p:cNvPr>
          <p:cNvSpPr>
            <a:spLocks noGrp="1"/>
          </p:cNvSpPr>
          <p:nvPr>
            <p:ph type="title"/>
          </p:nvPr>
        </p:nvSpPr>
        <p:spPr/>
        <p:txBody>
          <a:bodyPr/>
          <a:lstStyle/>
          <a:p>
            <a:endParaRPr lang="en-GB"/>
          </a:p>
        </p:txBody>
      </p:sp>
      <p:pic>
        <p:nvPicPr>
          <p:cNvPr id="1026" name="Picture 2" descr="A3 folded to A4 Exercise Paper Plain Unpunched - Clyde Paper and Print">
            <a:extLst>
              <a:ext uri="{FF2B5EF4-FFF2-40B4-BE49-F238E27FC236}">
                <a16:creationId xmlns:a16="http://schemas.microsoft.com/office/drawing/2014/main" id="{8E39E7C1-A24A-4FE7-9BD5-2DF1E2E78209}"/>
              </a:ext>
            </a:extLst>
          </p:cNvPr>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0" y="0"/>
            <a:ext cx="12334672" cy="1233467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8093205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Comic Sans MS" pitchFamily="66" charset="0"/>
              </a:rPr>
              <a:t>What is division?</a:t>
            </a:r>
          </a:p>
        </p:txBody>
      </p:sp>
      <p:sp>
        <p:nvSpPr>
          <p:cNvPr id="3" name="Content Placeholder 2"/>
          <p:cNvSpPr>
            <a:spLocks noGrp="1"/>
          </p:cNvSpPr>
          <p:nvPr>
            <p:ph idx="1"/>
          </p:nvPr>
        </p:nvSpPr>
        <p:spPr/>
        <p:txBody>
          <a:bodyPr/>
          <a:lstStyle/>
          <a:p>
            <a:pPr>
              <a:buNone/>
            </a:pPr>
            <a:r>
              <a:rPr lang="en-US" dirty="0">
                <a:latin typeface="Comic Sans MS" pitchFamily="66" charset="0"/>
              </a:rPr>
              <a:t>Dividing is sharing into equal groups. You might see it written differently in questions e.g.</a:t>
            </a:r>
          </a:p>
          <a:p>
            <a:r>
              <a:rPr lang="en-US" dirty="0">
                <a:latin typeface="Comic Sans MS" pitchFamily="66" charset="0"/>
              </a:rPr>
              <a:t>divided by</a:t>
            </a:r>
          </a:p>
          <a:p>
            <a:r>
              <a:rPr lang="en-US" dirty="0">
                <a:latin typeface="Comic Sans MS" pitchFamily="66" charset="0"/>
              </a:rPr>
              <a:t>share equally</a:t>
            </a:r>
          </a:p>
          <a:p>
            <a:r>
              <a:rPr lang="en-US" dirty="0">
                <a:latin typeface="Comic Sans MS" pitchFamily="66" charset="0"/>
              </a:rPr>
              <a:t>equal groups of</a:t>
            </a:r>
          </a:p>
          <a:p>
            <a:r>
              <a:rPr lang="en-US" dirty="0">
                <a:latin typeface="Comic Sans MS" pitchFamily="66" charset="0"/>
              </a:rPr>
              <a:t>divided into</a:t>
            </a:r>
          </a:p>
          <a:p>
            <a:r>
              <a:rPr lang="en-US" dirty="0">
                <a:latin typeface="Comic Sans MS" pitchFamily="66" charset="0"/>
              </a:rPr>
              <a:t>share</a:t>
            </a: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88645F-B96D-46ED-B2C0-6700BBD1CCAC}"/>
              </a:ext>
            </a:extLst>
          </p:cNvPr>
          <p:cNvSpPr>
            <a:spLocks noGrp="1"/>
          </p:cNvSpPr>
          <p:nvPr>
            <p:ph type="title"/>
          </p:nvPr>
        </p:nvSpPr>
        <p:spPr/>
        <p:txBody>
          <a:bodyPr/>
          <a:lstStyle/>
          <a:p>
            <a:r>
              <a:rPr lang="en-GB" dirty="0">
                <a:latin typeface="Comic Sans MS" panose="030F0702030302020204" pitchFamily="66" charset="0"/>
              </a:rPr>
              <a:t>Plenary </a:t>
            </a:r>
          </a:p>
        </p:txBody>
      </p:sp>
      <p:sp>
        <p:nvSpPr>
          <p:cNvPr id="3" name="Content Placeholder 2">
            <a:extLst>
              <a:ext uri="{FF2B5EF4-FFF2-40B4-BE49-F238E27FC236}">
                <a16:creationId xmlns:a16="http://schemas.microsoft.com/office/drawing/2014/main" id="{76E7E68F-ECEA-4B39-B8D5-9535EF7F39E4}"/>
              </a:ext>
            </a:extLst>
          </p:cNvPr>
          <p:cNvSpPr>
            <a:spLocks noGrp="1"/>
          </p:cNvSpPr>
          <p:nvPr>
            <p:ph idx="1"/>
          </p:nvPr>
        </p:nvSpPr>
        <p:spPr/>
        <p:txBody>
          <a:bodyPr/>
          <a:lstStyle/>
          <a:p>
            <a:endParaRPr lang="en-GB"/>
          </a:p>
        </p:txBody>
      </p:sp>
      <p:pic>
        <p:nvPicPr>
          <p:cNvPr id="6" name="Picture 5">
            <a:extLst>
              <a:ext uri="{FF2B5EF4-FFF2-40B4-BE49-F238E27FC236}">
                <a16:creationId xmlns:a16="http://schemas.microsoft.com/office/drawing/2014/main" id="{37FA4294-B7CE-43D7-8184-DBB1E943544E}"/>
              </a:ext>
            </a:extLst>
          </p:cNvPr>
          <p:cNvPicPr>
            <a:picLocks noChangeAspect="1"/>
          </p:cNvPicPr>
          <p:nvPr/>
        </p:nvPicPr>
        <p:blipFill rotWithShape="1">
          <a:blip r:embed="rId3"/>
          <a:srcRect l="29043" t="26609" r="30904" b="5302"/>
          <a:stretch/>
        </p:blipFill>
        <p:spPr>
          <a:xfrm>
            <a:off x="3654357" y="1690688"/>
            <a:ext cx="4883285" cy="4667250"/>
          </a:xfrm>
          <a:prstGeom prst="rect">
            <a:avLst/>
          </a:prstGeom>
        </p:spPr>
      </p:pic>
    </p:spTree>
    <p:extLst>
      <p:ext uri="{BB962C8B-B14F-4D97-AF65-F5344CB8AC3E}">
        <p14:creationId xmlns:p14="http://schemas.microsoft.com/office/powerpoint/2010/main" val="261331979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 name="Picture 19">
            <a:extLst>
              <a:ext uri="{FF2B5EF4-FFF2-40B4-BE49-F238E27FC236}">
                <a16:creationId xmlns:a16="http://schemas.microsoft.com/office/drawing/2014/main" id="{B9CCE23E-A2B2-4A93-A247-2009D3E02B5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8262"/>
            <a:ext cx="12191999" cy="6998429"/>
          </a:xfrm>
          <a:prstGeom prst="rect">
            <a:avLst/>
          </a:prstGeom>
        </p:spPr>
      </p:pic>
      <p:sp>
        <p:nvSpPr>
          <p:cNvPr id="35" name="TextBox 34">
            <a:extLst>
              <a:ext uri="{FF2B5EF4-FFF2-40B4-BE49-F238E27FC236}">
                <a16:creationId xmlns:a16="http://schemas.microsoft.com/office/drawing/2014/main" id="{EAE7A425-2A83-4250-BE92-B8F01C1341CA}"/>
              </a:ext>
            </a:extLst>
          </p:cNvPr>
          <p:cNvSpPr txBox="1"/>
          <p:nvPr/>
        </p:nvSpPr>
        <p:spPr>
          <a:xfrm>
            <a:off x="287148" y="217035"/>
            <a:ext cx="11234292" cy="1077218"/>
          </a:xfrm>
          <a:prstGeom prst="rect">
            <a:avLst/>
          </a:prstGeom>
          <a:noFill/>
        </p:spPr>
        <p:txBody>
          <a:bodyPr wrap="square" rtlCol="0">
            <a:spAutoFit/>
          </a:bodyPr>
          <a:lstStyle/>
          <a:p>
            <a:r>
              <a:rPr lang="en-GB" sz="3200" b="1" dirty="0">
                <a:latin typeface="Yu Gothic UI" panose="020B0500000000000000" pitchFamily="34" charset="-128"/>
                <a:ea typeface="Yu Gothic UI" panose="020B0500000000000000" pitchFamily="34" charset="-128"/>
              </a:rPr>
              <a:t>Complete the sentences to share 8 cubes between two boxes.</a:t>
            </a:r>
          </a:p>
        </p:txBody>
      </p:sp>
      <p:sp>
        <p:nvSpPr>
          <p:cNvPr id="12" name="Teardrop 11">
            <a:extLst>
              <a:ext uri="{FF2B5EF4-FFF2-40B4-BE49-F238E27FC236}">
                <a16:creationId xmlns:a16="http://schemas.microsoft.com/office/drawing/2014/main" id="{987555A9-BC3B-450A-8473-93C0F5B4A590}"/>
              </a:ext>
            </a:extLst>
          </p:cNvPr>
          <p:cNvSpPr/>
          <p:nvPr/>
        </p:nvSpPr>
        <p:spPr>
          <a:xfrm>
            <a:off x="10827548" y="-20453"/>
            <a:ext cx="1364451" cy="711954"/>
          </a:xfrm>
          <a:prstGeom prst="teardrop">
            <a:avLst/>
          </a:prstGeom>
          <a:solidFill>
            <a:srgbClr val="55768F"/>
          </a:solidFill>
          <a:ln>
            <a:solidFill>
              <a:srgbClr val="5576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b="1" dirty="0">
                <a:solidFill>
                  <a:schemeClr val="bg1"/>
                </a:solidFill>
                <a:latin typeface="Yu Gothic UI" panose="020B0500000000000000" pitchFamily="34" charset="-128"/>
                <a:ea typeface="Yu Gothic UI" panose="020B0500000000000000" pitchFamily="34" charset="-128"/>
              </a:rPr>
              <a:t>Fluency</a:t>
            </a:r>
          </a:p>
        </p:txBody>
      </p:sp>
      <p:sp>
        <p:nvSpPr>
          <p:cNvPr id="7" name="TextBox 6">
            <a:extLst>
              <a:ext uri="{FF2B5EF4-FFF2-40B4-BE49-F238E27FC236}">
                <a16:creationId xmlns:a16="http://schemas.microsoft.com/office/drawing/2014/main" id="{8625EA40-25E7-4E69-8CDC-C8538F000A78}"/>
              </a:ext>
            </a:extLst>
          </p:cNvPr>
          <p:cNvSpPr txBox="1"/>
          <p:nvPr/>
        </p:nvSpPr>
        <p:spPr>
          <a:xfrm>
            <a:off x="3329964" y="4760194"/>
            <a:ext cx="6928461" cy="1631216"/>
          </a:xfrm>
          <a:prstGeom prst="rect">
            <a:avLst/>
          </a:prstGeom>
          <a:noFill/>
        </p:spPr>
        <p:txBody>
          <a:bodyPr wrap="square" rtlCol="0">
            <a:spAutoFit/>
          </a:bodyPr>
          <a:lstStyle/>
          <a:p>
            <a:pPr lvl="0">
              <a:defRPr/>
            </a:pPr>
            <a:r>
              <a:rPr lang="en-GB" sz="2800" b="1" dirty="0">
                <a:latin typeface="Yu Gothic UI" panose="020B0500000000000000" pitchFamily="34" charset="-128"/>
                <a:ea typeface="Yu Gothic UI" panose="020B0500000000000000" pitchFamily="34" charset="-128"/>
              </a:rPr>
              <a:t>There are _____ cubes altogether. </a:t>
            </a:r>
            <a:br>
              <a:rPr lang="en-GB" sz="2800" b="1" dirty="0">
                <a:latin typeface="Yu Gothic UI" panose="020B0500000000000000" pitchFamily="34" charset="-128"/>
                <a:ea typeface="Yu Gothic UI" panose="020B0500000000000000" pitchFamily="34" charset="-128"/>
              </a:rPr>
            </a:br>
            <a:br>
              <a:rPr lang="en-GB" sz="800" b="1" dirty="0">
                <a:latin typeface="Yu Gothic UI" panose="020B0500000000000000" pitchFamily="34" charset="-128"/>
                <a:ea typeface="Yu Gothic UI" panose="020B0500000000000000" pitchFamily="34" charset="-128"/>
              </a:rPr>
            </a:br>
            <a:r>
              <a:rPr lang="en-GB" sz="2800" b="1" dirty="0">
                <a:latin typeface="Yu Gothic UI" panose="020B0500000000000000" pitchFamily="34" charset="-128"/>
                <a:ea typeface="Yu Gothic UI" panose="020B0500000000000000" pitchFamily="34" charset="-128"/>
              </a:rPr>
              <a:t>There are _____ boxes. </a:t>
            </a:r>
            <a:br>
              <a:rPr lang="en-GB" sz="2800" b="1" dirty="0">
                <a:latin typeface="Yu Gothic UI" panose="020B0500000000000000" pitchFamily="34" charset="-128"/>
                <a:ea typeface="Yu Gothic UI" panose="020B0500000000000000" pitchFamily="34" charset="-128"/>
              </a:rPr>
            </a:br>
            <a:br>
              <a:rPr lang="en-GB" sz="800" b="1" dirty="0">
                <a:latin typeface="Yu Gothic UI" panose="020B0500000000000000" pitchFamily="34" charset="-128"/>
                <a:ea typeface="Yu Gothic UI" panose="020B0500000000000000" pitchFamily="34" charset="-128"/>
              </a:rPr>
            </a:br>
            <a:r>
              <a:rPr lang="en-GB" sz="2800" b="1" dirty="0">
                <a:latin typeface="Yu Gothic UI" panose="020B0500000000000000" pitchFamily="34" charset="-128"/>
                <a:ea typeface="Yu Gothic UI" panose="020B0500000000000000" pitchFamily="34" charset="-128"/>
              </a:rPr>
              <a:t>There are _____ cubes in each box.  </a:t>
            </a:r>
          </a:p>
        </p:txBody>
      </p:sp>
      <p:sp>
        <p:nvSpPr>
          <p:cNvPr id="8" name="TextBox 7">
            <a:extLst>
              <a:ext uri="{FF2B5EF4-FFF2-40B4-BE49-F238E27FC236}">
                <a16:creationId xmlns:a16="http://schemas.microsoft.com/office/drawing/2014/main" id="{B631D87B-DFF3-4D41-A157-67B9A1E29F46}"/>
              </a:ext>
            </a:extLst>
          </p:cNvPr>
          <p:cNvSpPr txBox="1"/>
          <p:nvPr/>
        </p:nvSpPr>
        <p:spPr>
          <a:xfrm>
            <a:off x="5045333" y="4695969"/>
            <a:ext cx="758112" cy="584775"/>
          </a:xfrm>
          <a:prstGeom prst="rect">
            <a:avLst/>
          </a:prstGeom>
          <a:noFill/>
        </p:spPr>
        <p:txBody>
          <a:bodyPr wrap="square" rtlCol="0">
            <a:spAutoFit/>
          </a:bodyPr>
          <a:lstStyle/>
          <a:p>
            <a:pPr algn="ctr"/>
            <a:r>
              <a:rPr lang="en-GB" sz="3200" b="1" dirty="0">
                <a:solidFill>
                  <a:srgbClr val="FF0000"/>
                </a:solidFill>
                <a:latin typeface="Yu Gothic UI" panose="020B0500000000000000" pitchFamily="34" charset="-128"/>
                <a:ea typeface="Yu Gothic UI" panose="020B0500000000000000" pitchFamily="34" charset="-128"/>
              </a:rPr>
              <a:t>8</a:t>
            </a:r>
          </a:p>
        </p:txBody>
      </p:sp>
      <p:sp>
        <p:nvSpPr>
          <p:cNvPr id="9" name="TextBox 8">
            <a:extLst>
              <a:ext uri="{FF2B5EF4-FFF2-40B4-BE49-F238E27FC236}">
                <a16:creationId xmlns:a16="http://schemas.microsoft.com/office/drawing/2014/main" id="{D5B05681-1C73-43BB-BAC2-61F3E1BAEF39}"/>
              </a:ext>
            </a:extLst>
          </p:cNvPr>
          <p:cNvSpPr txBox="1"/>
          <p:nvPr/>
        </p:nvSpPr>
        <p:spPr>
          <a:xfrm>
            <a:off x="5045333" y="5248631"/>
            <a:ext cx="758112" cy="584775"/>
          </a:xfrm>
          <a:prstGeom prst="rect">
            <a:avLst/>
          </a:prstGeom>
          <a:noFill/>
        </p:spPr>
        <p:txBody>
          <a:bodyPr wrap="square" rtlCol="0">
            <a:spAutoFit/>
          </a:bodyPr>
          <a:lstStyle/>
          <a:p>
            <a:pPr algn="ctr"/>
            <a:r>
              <a:rPr lang="en-GB" sz="3200" b="1" dirty="0">
                <a:solidFill>
                  <a:srgbClr val="FF0000"/>
                </a:solidFill>
                <a:latin typeface="Yu Gothic UI" panose="020B0500000000000000" pitchFamily="34" charset="-128"/>
                <a:ea typeface="Yu Gothic UI" panose="020B0500000000000000" pitchFamily="34" charset="-128"/>
              </a:rPr>
              <a:t>2</a:t>
            </a:r>
          </a:p>
        </p:txBody>
      </p:sp>
      <p:sp>
        <p:nvSpPr>
          <p:cNvPr id="10" name="TextBox 9">
            <a:extLst>
              <a:ext uri="{FF2B5EF4-FFF2-40B4-BE49-F238E27FC236}">
                <a16:creationId xmlns:a16="http://schemas.microsoft.com/office/drawing/2014/main" id="{CDBB86FC-D41A-494E-BC04-5E3EF231DD15}"/>
              </a:ext>
            </a:extLst>
          </p:cNvPr>
          <p:cNvSpPr txBox="1"/>
          <p:nvPr/>
        </p:nvSpPr>
        <p:spPr>
          <a:xfrm>
            <a:off x="5045333" y="5801293"/>
            <a:ext cx="758112" cy="584775"/>
          </a:xfrm>
          <a:prstGeom prst="rect">
            <a:avLst/>
          </a:prstGeom>
          <a:noFill/>
        </p:spPr>
        <p:txBody>
          <a:bodyPr wrap="square" rtlCol="0">
            <a:spAutoFit/>
          </a:bodyPr>
          <a:lstStyle/>
          <a:p>
            <a:pPr algn="ctr"/>
            <a:r>
              <a:rPr lang="en-GB" sz="3200" b="1" dirty="0">
                <a:solidFill>
                  <a:srgbClr val="FF0000"/>
                </a:solidFill>
                <a:latin typeface="Yu Gothic UI" panose="020B0500000000000000" pitchFamily="34" charset="-128"/>
                <a:ea typeface="Yu Gothic UI" panose="020B0500000000000000" pitchFamily="34" charset="-128"/>
              </a:rPr>
              <a:t>4</a:t>
            </a:r>
          </a:p>
        </p:txBody>
      </p:sp>
      <p:pic>
        <p:nvPicPr>
          <p:cNvPr id="4" name="Picture 3">
            <a:extLst>
              <a:ext uri="{FF2B5EF4-FFF2-40B4-BE49-F238E27FC236}">
                <a16:creationId xmlns:a16="http://schemas.microsoft.com/office/drawing/2014/main" id="{BE3536D1-2B41-4574-87EC-ED8C4DC4728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317143" y="1961407"/>
            <a:ext cx="757177" cy="753527"/>
          </a:xfrm>
          <a:prstGeom prst="rect">
            <a:avLst/>
          </a:prstGeom>
        </p:spPr>
      </p:pic>
      <p:pic>
        <p:nvPicPr>
          <p:cNvPr id="13" name="Picture 12">
            <a:extLst>
              <a:ext uri="{FF2B5EF4-FFF2-40B4-BE49-F238E27FC236}">
                <a16:creationId xmlns:a16="http://schemas.microsoft.com/office/drawing/2014/main" id="{C3B6D02E-E251-4B18-8BDF-604315DEA39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23699" y="3040851"/>
            <a:ext cx="757177" cy="753527"/>
          </a:xfrm>
          <a:prstGeom prst="rect">
            <a:avLst/>
          </a:prstGeom>
        </p:spPr>
      </p:pic>
      <p:pic>
        <p:nvPicPr>
          <p:cNvPr id="14" name="Picture 13">
            <a:extLst>
              <a:ext uri="{FF2B5EF4-FFF2-40B4-BE49-F238E27FC236}">
                <a16:creationId xmlns:a16="http://schemas.microsoft.com/office/drawing/2014/main" id="{E431BF52-2F2F-46DD-A697-D2CA79B506A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469668" y="1961407"/>
            <a:ext cx="757177" cy="753527"/>
          </a:xfrm>
          <a:prstGeom prst="rect">
            <a:avLst/>
          </a:prstGeom>
        </p:spPr>
      </p:pic>
      <p:pic>
        <p:nvPicPr>
          <p:cNvPr id="15" name="Picture 14">
            <a:extLst>
              <a:ext uri="{FF2B5EF4-FFF2-40B4-BE49-F238E27FC236}">
                <a16:creationId xmlns:a16="http://schemas.microsoft.com/office/drawing/2014/main" id="{286CDB11-27EF-4B97-BDC4-12EF78DD2F6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976224" y="3040851"/>
            <a:ext cx="757177" cy="753527"/>
          </a:xfrm>
          <a:prstGeom prst="rect">
            <a:avLst/>
          </a:prstGeom>
        </p:spPr>
      </p:pic>
      <p:pic>
        <p:nvPicPr>
          <p:cNvPr id="16" name="Picture 15">
            <a:extLst>
              <a:ext uri="{FF2B5EF4-FFF2-40B4-BE49-F238E27FC236}">
                <a16:creationId xmlns:a16="http://schemas.microsoft.com/office/drawing/2014/main" id="{E0DB8AD5-34B6-4ED5-9ADC-52098A21107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622193" y="1961407"/>
            <a:ext cx="757177" cy="753527"/>
          </a:xfrm>
          <a:prstGeom prst="rect">
            <a:avLst/>
          </a:prstGeom>
        </p:spPr>
      </p:pic>
      <p:pic>
        <p:nvPicPr>
          <p:cNvPr id="17" name="Picture 16">
            <a:extLst>
              <a:ext uri="{FF2B5EF4-FFF2-40B4-BE49-F238E27FC236}">
                <a16:creationId xmlns:a16="http://schemas.microsoft.com/office/drawing/2014/main" id="{BB1860E0-6D31-47AC-92DE-FEBBC729744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128749" y="3040851"/>
            <a:ext cx="757177" cy="753527"/>
          </a:xfrm>
          <a:prstGeom prst="rect">
            <a:avLst/>
          </a:prstGeom>
        </p:spPr>
      </p:pic>
      <p:pic>
        <p:nvPicPr>
          <p:cNvPr id="18" name="Picture 17">
            <a:extLst>
              <a:ext uri="{FF2B5EF4-FFF2-40B4-BE49-F238E27FC236}">
                <a16:creationId xmlns:a16="http://schemas.microsoft.com/office/drawing/2014/main" id="{74E073A3-CDC3-4685-84E7-5778842B655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774718" y="1961407"/>
            <a:ext cx="757177" cy="753527"/>
          </a:xfrm>
          <a:prstGeom prst="rect">
            <a:avLst/>
          </a:prstGeom>
        </p:spPr>
      </p:pic>
      <p:pic>
        <p:nvPicPr>
          <p:cNvPr id="19" name="Picture 18">
            <a:extLst>
              <a:ext uri="{FF2B5EF4-FFF2-40B4-BE49-F238E27FC236}">
                <a16:creationId xmlns:a16="http://schemas.microsoft.com/office/drawing/2014/main" id="{410CC599-376A-4DCF-B617-2460E0E89EF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281274" y="3040851"/>
            <a:ext cx="757177" cy="753527"/>
          </a:xfrm>
          <a:prstGeom prst="rect">
            <a:avLst/>
          </a:prstGeom>
        </p:spPr>
      </p:pic>
      <p:pic>
        <p:nvPicPr>
          <p:cNvPr id="23" name="Picture 22">
            <a:extLst>
              <a:ext uri="{FF2B5EF4-FFF2-40B4-BE49-F238E27FC236}">
                <a16:creationId xmlns:a16="http://schemas.microsoft.com/office/drawing/2014/main" id="{2DD82886-1C1F-4D38-874D-A6A7CAD31450}"/>
              </a:ext>
            </a:extLst>
          </p:cNvPr>
          <p:cNvPicPr>
            <a:picLocks noChangeAspect="1"/>
          </p:cNvPicPr>
          <p:nvPr/>
        </p:nvPicPr>
        <p:blipFill>
          <a:blip r:embed="rId5">
            <a:duotone>
              <a:prstClr val="black"/>
              <a:schemeClr val="accent3">
                <a:tint val="45000"/>
                <a:satMod val="400000"/>
              </a:schemeClr>
            </a:duotone>
            <a:extLst>
              <a:ext uri="{28A0092B-C50C-407E-A947-70E740481C1C}">
                <a14:useLocalDpi xmlns:a14="http://schemas.microsoft.com/office/drawing/2010/main" val="0"/>
              </a:ext>
            </a:extLst>
          </a:blip>
          <a:stretch>
            <a:fillRect/>
          </a:stretch>
        </p:blipFill>
        <p:spPr>
          <a:xfrm>
            <a:off x="8875863" y="1972844"/>
            <a:ext cx="2453516" cy="1947478"/>
          </a:xfrm>
          <a:prstGeom prst="rect">
            <a:avLst/>
          </a:prstGeom>
        </p:spPr>
      </p:pic>
      <p:pic>
        <p:nvPicPr>
          <p:cNvPr id="6" name="Picture 5">
            <a:extLst>
              <a:ext uri="{FF2B5EF4-FFF2-40B4-BE49-F238E27FC236}">
                <a16:creationId xmlns:a16="http://schemas.microsoft.com/office/drawing/2014/main" id="{857BFC4D-1D73-49C0-8C98-9B3318CA2AB7}"/>
              </a:ext>
            </a:extLst>
          </p:cNvPr>
          <p:cNvPicPr>
            <a:picLocks noChangeAspect="1"/>
          </p:cNvPicPr>
          <p:nvPr/>
        </p:nvPicPr>
        <p:blipFill>
          <a:blip r:embed="rId5">
            <a:duotone>
              <a:prstClr val="black"/>
              <a:schemeClr val="accent3">
                <a:tint val="45000"/>
                <a:satMod val="400000"/>
              </a:schemeClr>
            </a:duotone>
            <a:extLst>
              <a:ext uri="{28A0092B-C50C-407E-A947-70E740481C1C}">
                <a14:useLocalDpi xmlns:a14="http://schemas.microsoft.com/office/drawing/2010/main" val="0"/>
              </a:ext>
            </a:extLst>
          </a:blip>
          <a:stretch>
            <a:fillRect/>
          </a:stretch>
        </p:blipFill>
        <p:spPr>
          <a:xfrm>
            <a:off x="5962592" y="1972844"/>
            <a:ext cx="2453516" cy="1947478"/>
          </a:xfrm>
          <a:prstGeom prst="rect">
            <a:avLst/>
          </a:prstGeom>
        </p:spPr>
      </p:pic>
    </p:spTree>
    <p:extLst>
      <p:ext uri="{BB962C8B-B14F-4D97-AF65-F5344CB8AC3E}">
        <p14:creationId xmlns:p14="http://schemas.microsoft.com/office/powerpoint/2010/main" val="42572573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P spid="10"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 name="Picture 19">
            <a:extLst>
              <a:ext uri="{FF2B5EF4-FFF2-40B4-BE49-F238E27FC236}">
                <a16:creationId xmlns:a16="http://schemas.microsoft.com/office/drawing/2014/main" id="{B9CCE23E-A2B2-4A93-A247-2009D3E02B5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8262"/>
            <a:ext cx="12191999" cy="6998429"/>
          </a:xfrm>
          <a:prstGeom prst="rect">
            <a:avLst/>
          </a:prstGeom>
        </p:spPr>
      </p:pic>
      <p:sp>
        <p:nvSpPr>
          <p:cNvPr id="35" name="TextBox 34">
            <a:extLst>
              <a:ext uri="{FF2B5EF4-FFF2-40B4-BE49-F238E27FC236}">
                <a16:creationId xmlns:a16="http://schemas.microsoft.com/office/drawing/2014/main" id="{EAE7A425-2A83-4250-BE92-B8F01C1341CA}"/>
              </a:ext>
            </a:extLst>
          </p:cNvPr>
          <p:cNvSpPr txBox="1"/>
          <p:nvPr/>
        </p:nvSpPr>
        <p:spPr>
          <a:xfrm>
            <a:off x="238380" y="217035"/>
            <a:ext cx="10746612" cy="1077218"/>
          </a:xfrm>
          <a:prstGeom prst="rect">
            <a:avLst/>
          </a:prstGeom>
          <a:noFill/>
        </p:spPr>
        <p:txBody>
          <a:bodyPr wrap="square" rtlCol="0">
            <a:spAutoFit/>
          </a:bodyPr>
          <a:lstStyle/>
          <a:p>
            <a:r>
              <a:rPr lang="en-GB" sz="3200" b="1" dirty="0">
                <a:latin typeface="Yu Gothic UI" panose="020B0500000000000000" pitchFamily="34" charset="-128"/>
                <a:ea typeface="Yu Gothic UI" panose="020B0500000000000000" pitchFamily="34" charset="-128"/>
              </a:rPr>
              <a:t>Complete the sentences to share 10 marbles between 2 jars.</a:t>
            </a:r>
          </a:p>
        </p:txBody>
      </p:sp>
      <p:sp>
        <p:nvSpPr>
          <p:cNvPr id="12" name="Teardrop 11">
            <a:extLst>
              <a:ext uri="{FF2B5EF4-FFF2-40B4-BE49-F238E27FC236}">
                <a16:creationId xmlns:a16="http://schemas.microsoft.com/office/drawing/2014/main" id="{987555A9-BC3B-450A-8473-93C0F5B4A590}"/>
              </a:ext>
            </a:extLst>
          </p:cNvPr>
          <p:cNvSpPr/>
          <p:nvPr/>
        </p:nvSpPr>
        <p:spPr>
          <a:xfrm>
            <a:off x="10827548" y="-20453"/>
            <a:ext cx="1364451" cy="711954"/>
          </a:xfrm>
          <a:prstGeom prst="teardrop">
            <a:avLst/>
          </a:prstGeom>
          <a:solidFill>
            <a:srgbClr val="55768F"/>
          </a:solidFill>
          <a:ln>
            <a:solidFill>
              <a:srgbClr val="5576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b="1" dirty="0">
                <a:solidFill>
                  <a:schemeClr val="bg1"/>
                </a:solidFill>
                <a:latin typeface="Yu Gothic UI" panose="020B0500000000000000" pitchFamily="34" charset="-128"/>
                <a:ea typeface="Yu Gothic UI" panose="020B0500000000000000" pitchFamily="34" charset="-128"/>
              </a:rPr>
              <a:t>Fluency</a:t>
            </a:r>
          </a:p>
        </p:txBody>
      </p:sp>
      <p:sp>
        <p:nvSpPr>
          <p:cNvPr id="7" name="TextBox 6">
            <a:extLst>
              <a:ext uri="{FF2B5EF4-FFF2-40B4-BE49-F238E27FC236}">
                <a16:creationId xmlns:a16="http://schemas.microsoft.com/office/drawing/2014/main" id="{8625EA40-25E7-4E69-8CDC-C8538F000A78}"/>
              </a:ext>
            </a:extLst>
          </p:cNvPr>
          <p:cNvSpPr txBox="1"/>
          <p:nvPr/>
        </p:nvSpPr>
        <p:spPr>
          <a:xfrm>
            <a:off x="3329964" y="4869922"/>
            <a:ext cx="6928461" cy="1631216"/>
          </a:xfrm>
          <a:prstGeom prst="rect">
            <a:avLst/>
          </a:prstGeom>
          <a:noFill/>
        </p:spPr>
        <p:txBody>
          <a:bodyPr wrap="square" rtlCol="0">
            <a:spAutoFit/>
          </a:bodyPr>
          <a:lstStyle/>
          <a:p>
            <a:pPr lvl="0">
              <a:defRPr/>
            </a:pPr>
            <a:r>
              <a:rPr lang="en-GB" sz="2800" b="1" dirty="0">
                <a:latin typeface="Yu Gothic UI" panose="020B0500000000000000" pitchFamily="34" charset="-128"/>
                <a:ea typeface="Yu Gothic UI" panose="020B0500000000000000" pitchFamily="34" charset="-128"/>
              </a:rPr>
              <a:t>There are _____ marbles altogether. </a:t>
            </a:r>
            <a:br>
              <a:rPr lang="en-GB" sz="2800" b="1" dirty="0">
                <a:latin typeface="Yu Gothic UI" panose="020B0500000000000000" pitchFamily="34" charset="-128"/>
                <a:ea typeface="Yu Gothic UI" panose="020B0500000000000000" pitchFamily="34" charset="-128"/>
              </a:rPr>
            </a:br>
            <a:br>
              <a:rPr lang="en-GB" sz="800" b="1" dirty="0">
                <a:latin typeface="Yu Gothic UI" panose="020B0500000000000000" pitchFamily="34" charset="-128"/>
                <a:ea typeface="Yu Gothic UI" panose="020B0500000000000000" pitchFamily="34" charset="-128"/>
              </a:rPr>
            </a:br>
            <a:r>
              <a:rPr lang="en-GB" sz="2800" b="1" dirty="0">
                <a:latin typeface="Yu Gothic UI" panose="020B0500000000000000" pitchFamily="34" charset="-128"/>
                <a:ea typeface="Yu Gothic UI" panose="020B0500000000000000" pitchFamily="34" charset="-128"/>
              </a:rPr>
              <a:t>There are _____ jars. </a:t>
            </a:r>
            <a:br>
              <a:rPr lang="en-GB" sz="2800" b="1" dirty="0">
                <a:latin typeface="Yu Gothic UI" panose="020B0500000000000000" pitchFamily="34" charset="-128"/>
                <a:ea typeface="Yu Gothic UI" panose="020B0500000000000000" pitchFamily="34" charset="-128"/>
              </a:rPr>
            </a:br>
            <a:br>
              <a:rPr lang="en-GB" sz="800" b="1" dirty="0">
                <a:latin typeface="Yu Gothic UI" panose="020B0500000000000000" pitchFamily="34" charset="-128"/>
                <a:ea typeface="Yu Gothic UI" panose="020B0500000000000000" pitchFamily="34" charset="-128"/>
              </a:rPr>
            </a:br>
            <a:r>
              <a:rPr lang="en-GB" sz="2800" b="1" dirty="0">
                <a:latin typeface="Yu Gothic UI" panose="020B0500000000000000" pitchFamily="34" charset="-128"/>
                <a:ea typeface="Yu Gothic UI" panose="020B0500000000000000" pitchFamily="34" charset="-128"/>
              </a:rPr>
              <a:t>There are _____ marbles in each jar.  </a:t>
            </a:r>
          </a:p>
        </p:txBody>
      </p:sp>
      <p:sp>
        <p:nvSpPr>
          <p:cNvPr id="8" name="TextBox 7">
            <a:extLst>
              <a:ext uri="{FF2B5EF4-FFF2-40B4-BE49-F238E27FC236}">
                <a16:creationId xmlns:a16="http://schemas.microsoft.com/office/drawing/2014/main" id="{B631D87B-DFF3-4D41-A157-67B9A1E29F46}"/>
              </a:ext>
            </a:extLst>
          </p:cNvPr>
          <p:cNvSpPr txBox="1"/>
          <p:nvPr/>
        </p:nvSpPr>
        <p:spPr>
          <a:xfrm>
            <a:off x="5045333" y="4805697"/>
            <a:ext cx="758112" cy="584775"/>
          </a:xfrm>
          <a:prstGeom prst="rect">
            <a:avLst/>
          </a:prstGeom>
          <a:noFill/>
        </p:spPr>
        <p:txBody>
          <a:bodyPr wrap="square" rtlCol="0">
            <a:spAutoFit/>
          </a:bodyPr>
          <a:lstStyle/>
          <a:p>
            <a:pPr algn="ctr"/>
            <a:r>
              <a:rPr lang="en-GB" sz="3200" b="1" dirty="0">
                <a:solidFill>
                  <a:srgbClr val="FF0000"/>
                </a:solidFill>
                <a:latin typeface="Yu Gothic UI" panose="020B0500000000000000" pitchFamily="34" charset="-128"/>
                <a:ea typeface="Yu Gothic UI" panose="020B0500000000000000" pitchFamily="34" charset="-128"/>
              </a:rPr>
              <a:t>10</a:t>
            </a:r>
          </a:p>
        </p:txBody>
      </p:sp>
      <p:sp>
        <p:nvSpPr>
          <p:cNvPr id="9" name="TextBox 8">
            <a:extLst>
              <a:ext uri="{FF2B5EF4-FFF2-40B4-BE49-F238E27FC236}">
                <a16:creationId xmlns:a16="http://schemas.microsoft.com/office/drawing/2014/main" id="{D5B05681-1C73-43BB-BAC2-61F3E1BAEF39}"/>
              </a:ext>
            </a:extLst>
          </p:cNvPr>
          <p:cNvSpPr txBox="1"/>
          <p:nvPr/>
        </p:nvSpPr>
        <p:spPr>
          <a:xfrm>
            <a:off x="5045333" y="5358359"/>
            <a:ext cx="758112" cy="584775"/>
          </a:xfrm>
          <a:prstGeom prst="rect">
            <a:avLst/>
          </a:prstGeom>
          <a:noFill/>
        </p:spPr>
        <p:txBody>
          <a:bodyPr wrap="square" rtlCol="0">
            <a:spAutoFit/>
          </a:bodyPr>
          <a:lstStyle/>
          <a:p>
            <a:pPr algn="ctr"/>
            <a:r>
              <a:rPr lang="en-GB" sz="3200" b="1" dirty="0">
                <a:solidFill>
                  <a:srgbClr val="FF0000"/>
                </a:solidFill>
                <a:latin typeface="Yu Gothic UI" panose="020B0500000000000000" pitchFamily="34" charset="-128"/>
                <a:ea typeface="Yu Gothic UI" panose="020B0500000000000000" pitchFamily="34" charset="-128"/>
              </a:rPr>
              <a:t>2</a:t>
            </a:r>
          </a:p>
        </p:txBody>
      </p:sp>
      <p:sp>
        <p:nvSpPr>
          <p:cNvPr id="10" name="TextBox 9">
            <a:extLst>
              <a:ext uri="{FF2B5EF4-FFF2-40B4-BE49-F238E27FC236}">
                <a16:creationId xmlns:a16="http://schemas.microsoft.com/office/drawing/2014/main" id="{CDBB86FC-D41A-494E-BC04-5E3EF231DD15}"/>
              </a:ext>
            </a:extLst>
          </p:cNvPr>
          <p:cNvSpPr txBox="1"/>
          <p:nvPr/>
        </p:nvSpPr>
        <p:spPr>
          <a:xfrm>
            <a:off x="5045333" y="5911021"/>
            <a:ext cx="758112" cy="584775"/>
          </a:xfrm>
          <a:prstGeom prst="rect">
            <a:avLst/>
          </a:prstGeom>
          <a:noFill/>
        </p:spPr>
        <p:txBody>
          <a:bodyPr wrap="square" rtlCol="0">
            <a:spAutoFit/>
          </a:bodyPr>
          <a:lstStyle/>
          <a:p>
            <a:pPr algn="ctr"/>
            <a:r>
              <a:rPr lang="en-GB" sz="3200" b="1" dirty="0">
                <a:solidFill>
                  <a:srgbClr val="FF0000"/>
                </a:solidFill>
                <a:latin typeface="Yu Gothic UI" panose="020B0500000000000000" pitchFamily="34" charset="-128"/>
                <a:ea typeface="Yu Gothic UI" panose="020B0500000000000000" pitchFamily="34" charset="-128"/>
              </a:rPr>
              <a:t>5</a:t>
            </a:r>
          </a:p>
        </p:txBody>
      </p:sp>
      <p:pic>
        <p:nvPicPr>
          <p:cNvPr id="21" name="Picture 20">
            <a:extLst>
              <a:ext uri="{FF2B5EF4-FFF2-40B4-BE49-F238E27FC236}">
                <a16:creationId xmlns:a16="http://schemas.microsoft.com/office/drawing/2014/main" id="{E8D1220E-3920-4AC9-96D3-72F83209681C}"/>
              </a:ext>
            </a:extLst>
          </p:cNvPr>
          <p:cNvPicPr>
            <a:picLocks noChangeAspect="1"/>
          </p:cNvPicPr>
          <p:nvPr/>
        </p:nvPicPr>
        <p:blipFill rotWithShape="1">
          <a:blip r:embed="rId4">
            <a:extLst>
              <a:ext uri="{28A0092B-C50C-407E-A947-70E740481C1C}">
                <a14:useLocalDpi xmlns:a14="http://schemas.microsoft.com/office/drawing/2010/main" val="0"/>
              </a:ext>
            </a:extLst>
          </a:blip>
          <a:srcRect l="32765" t="33599" r="33594" b="32714"/>
          <a:stretch/>
        </p:blipFill>
        <p:spPr>
          <a:xfrm>
            <a:off x="1847849" y="2325294"/>
            <a:ext cx="657225" cy="645770"/>
          </a:xfrm>
          <a:prstGeom prst="rect">
            <a:avLst/>
          </a:prstGeom>
        </p:spPr>
      </p:pic>
      <p:pic>
        <p:nvPicPr>
          <p:cNvPr id="26" name="Picture 25">
            <a:extLst>
              <a:ext uri="{FF2B5EF4-FFF2-40B4-BE49-F238E27FC236}">
                <a16:creationId xmlns:a16="http://schemas.microsoft.com/office/drawing/2014/main" id="{874BF3EC-135F-4046-875E-508F1C4F858B}"/>
              </a:ext>
            </a:extLst>
          </p:cNvPr>
          <p:cNvPicPr>
            <a:picLocks noChangeAspect="1"/>
          </p:cNvPicPr>
          <p:nvPr/>
        </p:nvPicPr>
        <p:blipFill rotWithShape="1">
          <a:blip r:embed="rId4">
            <a:extLst>
              <a:ext uri="{28A0092B-C50C-407E-A947-70E740481C1C}">
                <a14:useLocalDpi xmlns:a14="http://schemas.microsoft.com/office/drawing/2010/main" val="0"/>
              </a:ext>
            </a:extLst>
          </a:blip>
          <a:srcRect l="32765" t="33599" r="33594" b="32714"/>
          <a:stretch/>
        </p:blipFill>
        <p:spPr>
          <a:xfrm>
            <a:off x="1847849" y="2983255"/>
            <a:ext cx="657225" cy="645770"/>
          </a:xfrm>
          <a:prstGeom prst="rect">
            <a:avLst/>
          </a:prstGeom>
        </p:spPr>
      </p:pic>
      <p:pic>
        <p:nvPicPr>
          <p:cNvPr id="27" name="Picture 26">
            <a:extLst>
              <a:ext uri="{FF2B5EF4-FFF2-40B4-BE49-F238E27FC236}">
                <a16:creationId xmlns:a16="http://schemas.microsoft.com/office/drawing/2014/main" id="{1F2C147A-7598-4907-8409-41F69E4DF573}"/>
              </a:ext>
            </a:extLst>
          </p:cNvPr>
          <p:cNvPicPr>
            <a:picLocks noChangeAspect="1"/>
          </p:cNvPicPr>
          <p:nvPr/>
        </p:nvPicPr>
        <p:blipFill rotWithShape="1">
          <a:blip r:embed="rId4">
            <a:extLst>
              <a:ext uri="{28A0092B-C50C-407E-A947-70E740481C1C}">
                <a14:useLocalDpi xmlns:a14="http://schemas.microsoft.com/office/drawing/2010/main" val="0"/>
              </a:ext>
            </a:extLst>
          </a:blip>
          <a:srcRect l="32765" t="33599" r="33594" b="32714"/>
          <a:stretch/>
        </p:blipFill>
        <p:spPr>
          <a:xfrm>
            <a:off x="2609849" y="2325294"/>
            <a:ext cx="657225" cy="645770"/>
          </a:xfrm>
          <a:prstGeom prst="rect">
            <a:avLst/>
          </a:prstGeom>
        </p:spPr>
      </p:pic>
      <p:pic>
        <p:nvPicPr>
          <p:cNvPr id="28" name="Picture 27">
            <a:extLst>
              <a:ext uri="{FF2B5EF4-FFF2-40B4-BE49-F238E27FC236}">
                <a16:creationId xmlns:a16="http://schemas.microsoft.com/office/drawing/2014/main" id="{1CE059DC-98E8-4511-BEBF-7729A1ED78F4}"/>
              </a:ext>
            </a:extLst>
          </p:cNvPr>
          <p:cNvPicPr>
            <a:picLocks noChangeAspect="1"/>
          </p:cNvPicPr>
          <p:nvPr/>
        </p:nvPicPr>
        <p:blipFill rotWithShape="1">
          <a:blip r:embed="rId4">
            <a:extLst>
              <a:ext uri="{28A0092B-C50C-407E-A947-70E740481C1C}">
                <a14:useLocalDpi xmlns:a14="http://schemas.microsoft.com/office/drawing/2010/main" val="0"/>
              </a:ext>
            </a:extLst>
          </a:blip>
          <a:srcRect l="32765" t="33599" r="33594" b="32714"/>
          <a:stretch/>
        </p:blipFill>
        <p:spPr>
          <a:xfrm>
            <a:off x="3371849" y="2325294"/>
            <a:ext cx="657225" cy="645770"/>
          </a:xfrm>
          <a:prstGeom prst="rect">
            <a:avLst/>
          </a:prstGeom>
        </p:spPr>
      </p:pic>
      <p:pic>
        <p:nvPicPr>
          <p:cNvPr id="29" name="Picture 28">
            <a:extLst>
              <a:ext uri="{FF2B5EF4-FFF2-40B4-BE49-F238E27FC236}">
                <a16:creationId xmlns:a16="http://schemas.microsoft.com/office/drawing/2014/main" id="{FE70A047-34A7-4802-B7E5-AE31AE532562}"/>
              </a:ext>
            </a:extLst>
          </p:cNvPr>
          <p:cNvPicPr>
            <a:picLocks noChangeAspect="1"/>
          </p:cNvPicPr>
          <p:nvPr/>
        </p:nvPicPr>
        <p:blipFill rotWithShape="1">
          <a:blip r:embed="rId4">
            <a:extLst>
              <a:ext uri="{28A0092B-C50C-407E-A947-70E740481C1C}">
                <a14:useLocalDpi xmlns:a14="http://schemas.microsoft.com/office/drawing/2010/main" val="0"/>
              </a:ext>
            </a:extLst>
          </a:blip>
          <a:srcRect l="32765" t="33599" r="33594" b="32714"/>
          <a:stretch/>
        </p:blipFill>
        <p:spPr>
          <a:xfrm>
            <a:off x="4133849" y="2325294"/>
            <a:ext cx="657225" cy="645770"/>
          </a:xfrm>
          <a:prstGeom prst="rect">
            <a:avLst/>
          </a:prstGeom>
        </p:spPr>
      </p:pic>
      <p:pic>
        <p:nvPicPr>
          <p:cNvPr id="30" name="Picture 29">
            <a:extLst>
              <a:ext uri="{FF2B5EF4-FFF2-40B4-BE49-F238E27FC236}">
                <a16:creationId xmlns:a16="http://schemas.microsoft.com/office/drawing/2014/main" id="{929D6247-1422-4DA7-9FD8-15524532DC4B}"/>
              </a:ext>
            </a:extLst>
          </p:cNvPr>
          <p:cNvPicPr>
            <a:picLocks noChangeAspect="1"/>
          </p:cNvPicPr>
          <p:nvPr/>
        </p:nvPicPr>
        <p:blipFill rotWithShape="1">
          <a:blip r:embed="rId4">
            <a:extLst>
              <a:ext uri="{28A0092B-C50C-407E-A947-70E740481C1C}">
                <a14:useLocalDpi xmlns:a14="http://schemas.microsoft.com/office/drawing/2010/main" val="0"/>
              </a:ext>
            </a:extLst>
          </a:blip>
          <a:srcRect l="32765" t="33599" r="33594" b="32714"/>
          <a:stretch/>
        </p:blipFill>
        <p:spPr>
          <a:xfrm>
            <a:off x="1085849" y="2325294"/>
            <a:ext cx="657225" cy="645770"/>
          </a:xfrm>
          <a:prstGeom prst="rect">
            <a:avLst/>
          </a:prstGeom>
        </p:spPr>
      </p:pic>
      <p:pic>
        <p:nvPicPr>
          <p:cNvPr id="31" name="Picture 30">
            <a:extLst>
              <a:ext uri="{FF2B5EF4-FFF2-40B4-BE49-F238E27FC236}">
                <a16:creationId xmlns:a16="http://schemas.microsoft.com/office/drawing/2014/main" id="{1F0886B3-BCFB-499A-B9CE-F28B74E84BEA}"/>
              </a:ext>
            </a:extLst>
          </p:cNvPr>
          <p:cNvPicPr>
            <a:picLocks noChangeAspect="1"/>
          </p:cNvPicPr>
          <p:nvPr/>
        </p:nvPicPr>
        <p:blipFill rotWithShape="1">
          <a:blip r:embed="rId4">
            <a:extLst>
              <a:ext uri="{28A0092B-C50C-407E-A947-70E740481C1C}">
                <a14:useLocalDpi xmlns:a14="http://schemas.microsoft.com/office/drawing/2010/main" val="0"/>
              </a:ext>
            </a:extLst>
          </a:blip>
          <a:srcRect l="32765" t="33599" r="33594" b="32714"/>
          <a:stretch/>
        </p:blipFill>
        <p:spPr>
          <a:xfrm>
            <a:off x="1085849" y="2983255"/>
            <a:ext cx="657225" cy="645770"/>
          </a:xfrm>
          <a:prstGeom prst="rect">
            <a:avLst/>
          </a:prstGeom>
        </p:spPr>
      </p:pic>
      <p:pic>
        <p:nvPicPr>
          <p:cNvPr id="32" name="Picture 31">
            <a:extLst>
              <a:ext uri="{FF2B5EF4-FFF2-40B4-BE49-F238E27FC236}">
                <a16:creationId xmlns:a16="http://schemas.microsoft.com/office/drawing/2014/main" id="{703D9C44-5E4E-4353-A22D-ED0CBA6CBDC0}"/>
              </a:ext>
            </a:extLst>
          </p:cNvPr>
          <p:cNvPicPr>
            <a:picLocks noChangeAspect="1"/>
          </p:cNvPicPr>
          <p:nvPr/>
        </p:nvPicPr>
        <p:blipFill rotWithShape="1">
          <a:blip r:embed="rId4">
            <a:extLst>
              <a:ext uri="{28A0092B-C50C-407E-A947-70E740481C1C}">
                <a14:useLocalDpi xmlns:a14="http://schemas.microsoft.com/office/drawing/2010/main" val="0"/>
              </a:ext>
            </a:extLst>
          </a:blip>
          <a:srcRect l="32765" t="33599" r="33594" b="32714"/>
          <a:stretch/>
        </p:blipFill>
        <p:spPr>
          <a:xfrm>
            <a:off x="2609849" y="2983255"/>
            <a:ext cx="657225" cy="645770"/>
          </a:xfrm>
          <a:prstGeom prst="rect">
            <a:avLst/>
          </a:prstGeom>
        </p:spPr>
      </p:pic>
      <p:pic>
        <p:nvPicPr>
          <p:cNvPr id="33" name="Picture 32">
            <a:extLst>
              <a:ext uri="{FF2B5EF4-FFF2-40B4-BE49-F238E27FC236}">
                <a16:creationId xmlns:a16="http://schemas.microsoft.com/office/drawing/2014/main" id="{1777B925-8541-4F50-BE08-1C6712D2FE26}"/>
              </a:ext>
            </a:extLst>
          </p:cNvPr>
          <p:cNvPicPr>
            <a:picLocks noChangeAspect="1"/>
          </p:cNvPicPr>
          <p:nvPr/>
        </p:nvPicPr>
        <p:blipFill rotWithShape="1">
          <a:blip r:embed="rId4">
            <a:extLst>
              <a:ext uri="{28A0092B-C50C-407E-A947-70E740481C1C}">
                <a14:useLocalDpi xmlns:a14="http://schemas.microsoft.com/office/drawing/2010/main" val="0"/>
              </a:ext>
            </a:extLst>
          </a:blip>
          <a:srcRect l="32765" t="33599" r="33594" b="32714"/>
          <a:stretch/>
        </p:blipFill>
        <p:spPr>
          <a:xfrm>
            <a:off x="3371849" y="2987435"/>
            <a:ext cx="657225" cy="645770"/>
          </a:xfrm>
          <a:prstGeom prst="rect">
            <a:avLst/>
          </a:prstGeom>
        </p:spPr>
      </p:pic>
      <p:pic>
        <p:nvPicPr>
          <p:cNvPr id="34" name="Picture 33">
            <a:extLst>
              <a:ext uri="{FF2B5EF4-FFF2-40B4-BE49-F238E27FC236}">
                <a16:creationId xmlns:a16="http://schemas.microsoft.com/office/drawing/2014/main" id="{F27F9EDF-C286-4539-A53B-7D0A9D8D3A81}"/>
              </a:ext>
            </a:extLst>
          </p:cNvPr>
          <p:cNvPicPr>
            <a:picLocks noChangeAspect="1"/>
          </p:cNvPicPr>
          <p:nvPr/>
        </p:nvPicPr>
        <p:blipFill rotWithShape="1">
          <a:blip r:embed="rId4">
            <a:extLst>
              <a:ext uri="{28A0092B-C50C-407E-A947-70E740481C1C}">
                <a14:useLocalDpi xmlns:a14="http://schemas.microsoft.com/office/drawing/2010/main" val="0"/>
              </a:ext>
            </a:extLst>
          </a:blip>
          <a:srcRect l="32765" t="33599" r="33594" b="32714"/>
          <a:stretch/>
        </p:blipFill>
        <p:spPr>
          <a:xfrm>
            <a:off x="4133849" y="2983255"/>
            <a:ext cx="657225" cy="645770"/>
          </a:xfrm>
          <a:prstGeom prst="rect">
            <a:avLst/>
          </a:prstGeom>
        </p:spPr>
      </p:pic>
      <p:pic>
        <p:nvPicPr>
          <p:cNvPr id="36" name="Picture 35">
            <a:extLst>
              <a:ext uri="{FF2B5EF4-FFF2-40B4-BE49-F238E27FC236}">
                <a16:creationId xmlns:a16="http://schemas.microsoft.com/office/drawing/2014/main" id="{A54EBD88-051C-4C61-B101-6F384BF59312}"/>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876923" y="1413523"/>
            <a:ext cx="1971736" cy="2983241"/>
          </a:xfrm>
          <a:prstGeom prst="rect">
            <a:avLst/>
          </a:prstGeom>
        </p:spPr>
      </p:pic>
      <p:pic>
        <p:nvPicPr>
          <p:cNvPr id="37" name="Picture 36">
            <a:extLst>
              <a:ext uri="{FF2B5EF4-FFF2-40B4-BE49-F238E27FC236}">
                <a16:creationId xmlns:a16="http://schemas.microsoft.com/office/drawing/2014/main" id="{EC35DD80-4FE5-47EE-90EC-726F2502C5FD}"/>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477187" y="1413523"/>
            <a:ext cx="1971736" cy="2983241"/>
          </a:xfrm>
          <a:prstGeom prst="rect">
            <a:avLst/>
          </a:prstGeom>
        </p:spPr>
      </p:pic>
    </p:spTree>
    <p:extLst>
      <p:ext uri="{BB962C8B-B14F-4D97-AF65-F5344CB8AC3E}">
        <p14:creationId xmlns:p14="http://schemas.microsoft.com/office/powerpoint/2010/main" val="15909090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P spid="10"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 name="Picture 19">
            <a:extLst>
              <a:ext uri="{FF2B5EF4-FFF2-40B4-BE49-F238E27FC236}">
                <a16:creationId xmlns:a16="http://schemas.microsoft.com/office/drawing/2014/main" id="{B9CCE23E-A2B2-4A93-A247-2009D3E02B5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8262"/>
            <a:ext cx="12191999" cy="6998429"/>
          </a:xfrm>
          <a:prstGeom prst="rect">
            <a:avLst/>
          </a:prstGeom>
        </p:spPr>
      </p:pic>
      <p:sp>
        <p:nvSpPr>
          <p:cNvPr id="35" name="TextBox 34">
            <a:extLst>
              <a:ext uri="{FF2B5EF4-FFF2-40B4-BE49-F238E27FC236}">
                <a16:creationId xmlns:a16="http://schemas.microsoft.com/office/drawing/2014/main" id="{EAE7A425-2A83-4250-BE92-B8F01C1341CA}"/>
              </a:ext>
            </a:extLst>
          </p:cNvPr>
          <p:cNvSpPr txBox="1"/>
          <p:nvPr/>
        </p:nvSpPr>
        <p:spPr>
          <a:xfrm>
            <a:off x="287148" y="217035"/>
            <a:ext cx="9988632" cy="1077218"/>
          </a:xfrm>
          <a:prstGeom prst="rect">
            <a:avLst/>
          </a:prstGeom>
          <a:noFill/>
        </p:spPr>
        <p:txBody>
          <a:bodyPr wrap="none" rtlCol="0">
            <a:spAutoFit/>
          </a:bodyPr>
          <a:lstStyle/>
          <a:p>
            <a:r>
              <a:rPr lang="en-GB" sz="3200" b="1" dirty="0">
                <a:latin typeface="Yu Gothic UI" panose="020B0500000000000000" pitchFamily="34" charset="-128"/>
                <a:ea typeface="Yu Gothic UI" panose="020B0500000000000000" pitchFamily="34" charset="-128"/>
              </a:rPr>
              <a:t>Complete the sentences to share 9 acorns between 3</a:t>
            </a:r>
            <a:br>
              <a:rPr lang="en-GB" sz="3200" b="1" dirty="0">
                <a:latin typeface="Yu Gothic UI" panose="020B0500000000000000" pitchFamily="34" charset="-128"/>
                <a:ea typeface="Yu Gothic UI" panose="020B0500000000000000" pitchFamily="34" charset="-128"/>
              </a:rPr>
            </a:br>
            <a:r>
              <a:rPr lang="en-GB" sz="3200" b="1" dirty="0">
                <a:latin typeface="Yu Gothic UI" panose="020B0500000000000000" pitchFamily="34" charset="-128"/>
                <a:ea typeface="Yu Gothic UI" panose="020B0500000000000000" pitchFamily="34" charset="-128"/>
              </a:rPr>
              <a:t>squirrels.</a:t>
            </a:r>
          </a:p>
        </p:txBody>
      </p:sp>
      <p:sp>
        <p:nvSpPr>
          <p:cNvPr id="12" name="Teardrop 11">
            <a:extLst>
              <a:ext uri="{FF2B5EF4-FFF2-40B4-BE49-F238E27FC236}">
                <a16:creationId xmlns:a16="http://schemas.microsoft.com/office/drawing/2014/main" id="{987555A9-BC3B-450A-8473-93C0F5B4A590}"/>
              </a:ext>
            </a:extLst>
          </p:cNvPr>
          <p:cNvSpPr/>
          <p:nvPr/>
        </p:nvSpPr>
        <p:spPr>
          <a:xfrm>
            <a:off x="10827548" y="-20453"/>
            <a:ext cx="1364451" cy="711954"/>
          </a:xfrm>
          <a:prstGeom prst="teardrop">
            <a:avLst/>
          </a:prstGeom>
          <a:solidFill>
            <a:srgbClr val="55768F"/>
          </a:solidFill>
          <a:ln>
            <a:solidFill>
              <a:srgbClr val="5576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b="1" dirty="0">
                <a:solidFill>
                  <a:schemeClr val="bg1"/>
                </a:solidFill>
                <a:latin typeface="Yu Gothic UI" panose="020B0500000000000000" pitchFamily="34" charset="-128"/>
                <a:ea typeface="Yu Gothic UI" panose="020B0500000000000000" pitchFamily="34" charset="-128"/>
              </a:rPr>
              <a:t>Fluency</a:t>
            </a:r>
          </a:p>
        </p:txBody>
      </p:sp>
      <p:sp>
        <p:nvSpPr>
          <p:cNvPr id="7" name="TextBox 6">
            <a:extLst>
              <a:ext uri="{FF2B5EF4-FFF2-40B4-BE49-F238E27FC236}">
                <a16:creationId xmlns:a16="http://schemas.microsoft.com/office/drawing/2014/main" id="{8625EA40-25E7-4E69-8CDC-C8538F000A78}"/>
              </a:ext>
            </a:extLst>
          </p:cNvPr>
          <p:cNvSpPr txBox="1"/>
          <p:nvPr/>
        </p:nvSpPr>
        <p:spPr>
          <a:xfrm>
            <a:off x="2929914" y="4918690"/>
            <a:ext cx="6928461" cy="1631216"/>
          </a:xfrm>
          <a:prstGeom prst="rect">
            <a:avLst/>
          </a:prstGeom>
          <a:noFill/>
        </p:spPr>
        <p:txBody>
          <a:bodyPr wrap="square" rtlCol="0">
            <a:spAutoFit/>
          </a:bodyPr>
          <a:lstStyle/>
          <a:p>
            <a:pPr lvl="0">
              <a:defRPr/>
            </a:pPr>
            <a:r>
              <a:rPr lang="en-GB" sz="2800" b="1" dirty="0">
                <a:latin typeface="Yu Gothic UI" panose="020B0500000000000000" pitchFamily="34" charset="-128"/>
                <a:ea typeface="Yu Gothic UI" panose="020B0500000000000000" pitchFamily="34" charset="-128"/>
              </a:rPr>
              <a:t>There are _____ acorns altogether. </a:t>
            </a:r>
            <a:br>
              <a:rPr lang="en-GB" sz="2800" b="1" dirty="0">
                <a:latin typeface="Yu Gothic UI" panose="020B0500000000000000" pitchFamily="34" charset="-128"/>
                <a:ea typeface="Yu Gothic UI" panose="020B0500000000000000" pitchFamily="34" charset="-128"/>
              </a:rPr>
            </a:br>
            <a:br>
              <a:rPr lang="en-GB" sz="800" b="1" dirty="0">
                <a:latin typeface="Yu Gothic UI" panose="020B0500000000000000" pitchFamily="34" charset="-128"/>
                <a:ea typeface="Yu Gothic UI" panose="020B0500000000000000" pitchFamily="34" charset="-128"/>
              </a:rPr>
            </a:br>
            <a:r>
              <a:rPr lang="en-GB" sz="2800" b="1" dirty="0">
                <a:latin typeface="Yu Gothic UI" panose="020B0500000000000000" pitchFamily="34" charset="-128"/>
                <a:ea typeface="Yu Gothic UI" panose="020B0500000000000000" pitchFamily="34" charset="-128"/>
              </a:rPr>
              <a:t>There are _____ squirrels. </a:t>
            </a:r>
            <a:br>
              <a:rPr lang="en-GB" sz="2800" b="1" dirty="0">
                <a:latin typeface="Yu Gothic UI" panose="020B0500000000000000" pitchFamily="34" charset="-128"/>
                <a:ea typeface="Yu Gothic UI" panose="020B0500000000000000" pitchFamily="34" charset="-128"/>
              </a:rPr>
            </a:br>
            <a:br>
              <a:rPr lang="en-GB" sz="800" b="1" dirty="0">
                <a:latin typeface="Yu Gothic UI" panose="020B0500000000000000" pitchFamily="34" charset="-128"/>
                <a:ea typeface="Yu Gothic UI" panose="020B0500000000000000" pitchFamily="34" charset="-128"/>
              </a:rPr>
            </a:br>
            <a:r>
              <a:rPr lang="en-GB" sz="2800" b="1" dirty="0">
                <a:latin typeface="Yu Gothic UI" panose="020B0500000000000000" pitchFamily="34" charset="-128"/>
                <a:ea typeface="Yu Gothic UI" panose="020B0500000000000000" pitchFamily="34" charset="-128"/>
              </a:rPr>
              <a:t>There are _____ acorns for each squirrel.  </a:t>
            </a:r>
          </a:p>
        </p:txBody>
      </p:sp>
      <p:sp>
        <p:nvSpPr>
          <p:cNvPr id="8" name="TextBox 7">
            <a:extLst>
              <a:ext uri="{FF2B5EF4-FFF2-40B4-BE49-F238E27FC236}">
                <a16:creationId xmlns:a16="http://schemas.microsoft.com/office/drawing/2014/main" id="{B631D87B-DFF3-4D41-A157-67B9A1E29F46}"/>
              </a:ext>
            </a:extLst>
          </p:cNvPr>
          <p:cNvSpPr txBox="1"/>
          <p:nvPr/>
        </p:nvSpPr>
        <p:spPr>
          <a:xfrm>
            <a:off x="4645283" y="4854465"/>
            <a:ext cx="758112" cy="584775"/>
          </a:xfrm>
          <a:prstGeom prst="rect">
            <a:avLst/>
          </a:prstGeom>
          <a:noFill/>
        </p:spPr>
        <p:txBody>
          <a:bodyPr wrap="square" rtlCol="0">
            <a:spAutoFit/>
          </a:bodyPr>
          <a:lstStyle/>
          <a:p>
            <a:pPr algn="ctr"/>
            <a:r>
              <a:rPr lang="en-GB" sz="3200" b="1" dirty="0">
                <a:solidFill>
                  <a:srgbClr val="FF0000"/>
                </a:solidFill>
                <a:latin typeface="Yu Gothic UI" panose="020B0500000000000000" pitchFamily="34" charset="-128"/>
                <a:ea typeface="Yu Gothic UI" panose="020B0500000000000000" pitchFamily="34" charset="-128"/>
              </a:rPr>
              <a:t>9</a:t>
            </a:r>
          </a:p>
        </p:txBody>
      </p:sp>
      <p:sp>
        <p:nvSpPr>
          <p:cNvPr id="9" name="TextBox 8">
            <a:extLst>
              <a:ext uri="{FF2B5EF4-FFF2-40B4-BE49-F238E27FC236}">
                <a16:creationId xmlns:a16="http://schemas.microsoft.com/office/drawing/2014/main" id="{D5B05681-1C73-43BB-BAC2-61F3E1BAEF39}"/>
              </a:ext>
            </a:extLst>
          </p:cNvPr>
          <p:cNvSpPr txBox="1"/>
          <p:nvPr/>
        </p:nvSpPr>
        <p:spPr>
          <a:xfrm>
            <a:off x="4645283" y="5407127"/>
            <a:ext cx="758112" cy="584775"/>
          </a:xfrm>
          <a:prstGeom prst="rect">
            <a:avLst/>
          </a:prstGeom>
          <a:noFill/>
        </p:spPr>
        <p:txBody>
          <a:bodyPr wrap="square" rtlCol="0">
            <a:spAutoFit/>
          </a:bodyPr>
          <a:lstStyle/>
          <a:p>
            <a:pPr algn="ctr"/>
            <a:r>
              <a:rPr lang="en-GB" sz="3200" b="1" dirty="0">
                <a:solidFill>
                  <a:srgbClr val="FF0000"/>
                </a:solidFill>
                <a:latin typeface="Yu Gothic UI" panose="020B0500000000000000" pitchFamily="34" charset="-128"/>
                <a:ea typeface="Yu Gothic UI" panose="020B0500000000000000" pitchFamily="34" charset="-128"/>
              </a:rPr>
              <a:t>3</a:t>
            </a:r>
          </a:p>
        </p:txBody>
      </p:sp>
      <p:sp>
        <p:nvSpPr>
          <p:cNvPr id="10" name="TextBox 9">
            <a:extLst>
              <a:ext uri="{FF2B5EF4-FFF2-40B4-BE49-F238E27FC236}">
                <a16:creationId xmlns:a16="http://schemas.microsoft.com/office/drawing/2014/main" id="{CDBB86FC-D41A-494E-BC04-5E3EF231DD15}"/>
              </a:ext>
            </a:extLst>
          </p:cNvPr>
          <p:cNvSpPr txBox="1"/>
          <p:nvPr/>
        </p:nvSpPr>
        <p:spPr>
          <a:xfrm>
            <a:off x="4645283" y="5959789"/>
            <a:ext cx="758112" cy="584775"/>
          </a:xfrm>
          <a:prstGeom prst="rect">
            <a:avLst/>
          </a:prstGeom>
          <a:noFill/>
        </p:spPr>
        <p:txBody>
          <a:bodyPr wrap="square" rtlCol="0">
            <a:spAutoFit/>
          </a:bodyPr>
          <a:lstStyle/>
          <a:p>
            <a:pPr algn="ctr"/>
            <a:r>
              <a:rPr lang="en-GB" sz="3200" b="1" dirty="0">
                <a:solidFill>
                  <a:srgbClr val="FF0000"/>
                </a:solidFill>
                <a:latin typeface="Yu Gothic UI" panose="020B0500000000000000" pitchFamily="34" charset="-128"/>
                <a:ea typeface="Yu Gothic UI" panose="020B0500000000000000" pitchFamily="34" charset="-128"/>
              </a:rPr>
              <a:t>3</a:t>
            </a:r>
          </a:p>
        </p:txBody>
      </p:sp>
      <p:pic>
        <p:nvPicPr>
          <p:cNvPr id="3" name="Picture 2">
            <a:extLst>
              <a:ext uri="{FF2B5EF4-FFF2-40B4-BE49-F238E27FC236}">
                <a16:creationId xmlns:a16="http://schemas.microsoft.com/office/drawing/2014/main" id="{6AFFD674-CD87-47FF-935C-47301F9AE4F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403395" y="1443183"/>
            <a:ext cx="1888029" cy="1914958"/>
          </a:xfrm>
          <a:prstGeom prst="rect">
            <a:avLst/>
          </a:prstGeom>
        </p:spPr>
      </p:pic>
      <p:pic>
        <p:nvPicPr>
          <p:cNvPr id="23" name="Picture 22">
            <a:extLst>
              <a:ext uri="{FF2B5EF4-FFF2-40B4-BE49-F238E27FC236}">
                <a16:creationId xmlns:a16="http://schemas.microsoft.com/office/drawing/2014/main" id="{0696DA4C-04A8-438C-82AA-EC009129FCF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295851" y="2698245"/>
            <a:ext cx="1888029" cy="1914958"/>
          </a:xfrm>
          <a:prstGeom prst="rect">
            <a:avLst/>
          </a:prstGeom>
        </p:spPr>
      </p:pic>
      <p:pic>
        <p:nvPicPr>
          <p:cNvPr id="24" name="Picture 23">
            <a:extLst>
              <a:ext uri="{FF2B5EF4-FFF2-40B4-BE49-F238E27FC236}">
                <a16:creationId xmlns:a16="http://schemas.microsoft.com/office/drawing/2014/main" id="{AFDFAA6F-E0C9-44EA-9F9C-F06ECFCE525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183880" y="1443183"/>
            <a:ext cx="1888029" cy="1914958"/>
          </a:xfrm>
          <a:prstGeom prst="rect">
            <a:avLst/>
          </a:prstGeom>
        </p:spPr>
      </p:pic>
      <p:pic>
        <p:nvPicPr>
          <p:cNvPr id="5" name="Picture 4">
            <a:extLst>
              <a:ext uri="{FF2B5EF4-FFF2-40B4-BE49-F238E27FC236}">
                <a16:creationId xmlns:a16="http://schemas.microsoft.com/office/drawing/2014/main" id="{4A982EE0-5B2D-496D-BB38-7AE88E394FB6}"/>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645082" y="1784501"/>
            <a:ext cx="581025" cy="466635"/>
          </a:xfrm>
          <a:prstGeom prst="rect">
            <a:avLst/>
          </a:prstGeom>
        </p:spPr>
      </p:pic>
      <p:pic>
        <p:nvPicPr>
          <p:cNvPr id="38" name="Picture 37">
            <a:extLst>
              <a:ext uri="{FF2B5EF4-FFF2-40B4-BE49-F238E27FC236}">
                <a16:creationId xmlns:a16="http://schemas.microsoft.com/office/drawing/2014/main" id="{2805905D-F627-4B68-8CF7-A8145ADE1FC2}"/>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287498" y="2017818"/>
            <a:ext cx="581025" cy="466635"/>
          </a:xfrm>
          <a:prstGeom prst="rect">
            <a:avLst/>
          </a:prstGeom>
        </p:spPr>
      </p:pic>
      <p:pic>
        <p:nvPicPr>
          <p:cNvPr id="39" name="Picture 38">
            <a:extLst>
              <a:ext uri="{FF2B5EF4-FFF2-40B4-BE49-F238E27FC236}">
                <a16:creationId xmlns:a16="http://schemas.microsoft.com/office/drawing/2014/main" id="{E34FB588-E61D-49EB-BD33-640932C05CAB}"/>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929914" y="2237348"/>
            <a:ext cx="581025" cy="466635"/>
          </a:xfrm>
          <a:prstGeom prst="rect">
            <a:avLst/>
          </a:prstGeom>
        </p:spPr>
      </p:pic>
      <p:pic>
        <p:nvPicPr>
          <p:cNvPr id="40" name="Picture 39">
            <a:extLst>
              <a:ext uri="{FF2B5EF4-FFF2-40B4-BE49-F238E27FC236}">
                <a16:creationId xmlns:a16="http://schemas.microsoft.com/office/drawing/2014/main" id="{8DA1C3CB-70D2-43A1-85DB-43F9ECAD16B4}"/>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645082" y="2438659"/>
            <a:ext cx="581025" cy="466635"/>
          </a:xfrm>
          <a:prstGeom prst="rect">
            <a:avLst/>
          </a:prstGeom>
        </p:spPr>
      </p:pic>
      <p:pic>
        <p:nvPicPr>
          <p:cNvPr id="41" name="Picture 40">
            <a:extLst>
              <a:ext uri="{FF2B5EF4-FFF2-40B4-BE49-F238E27FC236}">
                <a16:creationId xmlns:a16="http://schemas.microsoft.com/office/drawing/2014/main" id="{EBFCAB27-2ECD-49C9-A3B1-75C6A954D3A6}"/>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287498" y="2671976"/>
            <a:ext cx="581025" cy="466635"/>
          </a:xfrm>
          <a:prstGeom prst="rect">
            <a:avLst/>
          </a:prstGeom>
        </p:spPr>
      </p:pic>
      <p:pic>
        <p:nvPicPr>
          <p:cNvPr id="42" name="Picture 41">
            <a:extLst>
              <a:ext uri="{FF2B5EF4-FFF2-40B4-BE49-F238E27FC236}">
                <a16:creationId xmlns:a16="http://schemas.microsoft.com/office/drawing/2014/main" id="{26C65CC1-FCF5-414D-A4FD-D3569B938C1C}"/>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929914" y="2891506"/>
            <a:ext cx="581025" cy="466635"/>
          </a:xfrm>
          <a:prstGeom prst="rect">
            <a:avLst/>
          </a:prstGeom>
        </p:spPr>
      </p:pic>
      <p:pic>
        <p:nvPicPr>
          <p:cNvPr id="43" name="Picture 42">
            <a:extLst>
              <a:ext uri="{FF2B5EF4-FFF2-40B4-BE49-F238E27FC236}">
                <a16:creationId xmlns:a16="http://schemas.microsoft.com/office/drawing/2014/main" id="{5DDF7BAC-0EB8-4D91-B6E0-1E754D758D45}"/>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645082" y="3087853"/>
            <a:ext cx="581025" cy="466635"/>
          </a:xfrm>
          <a:prstGeom prst="rect">
            <a:avLst/>
          </a:prstGeom>
        </p:spPr>
      </p:pic>
      <p:pic>
        <p:nvPicPr>
          <p:cNvPr id="44" name="Picture 43">
            <a:extLst>
              <a:ext uri="{FF2B5EF4-FFF2-40B4-BE49-F238E27FC236}">
                <a16:creationId xmlns:a16="http://schemas.microsoft.com/office/drawing/2014/main" id="{D2E9B899-0A49-45C7-A3A6-9A6ADE831210}"/>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287498" y="3321170"/>
            <a:ext cx="581025" cy="466635"/>
          </a:xfrm>
          <a:prstGeom prst="rect">
            <a:avLst/>
          </a:prstGeom>
        </p:spPr>
      </p:pic>
      <p:pic>
        <p:nvPicPr>
          <p:cNvPr id="45" name="Picture 44">
            <a:extLst>
              <a:ext uri="{FF2B5EF4-FFF2-40B4-BE49-F238E27FC236}">
                <a16:creationId xmlns:a16="http://schemas.microsoft.com/office/drawing/2014/main" id="{F18559B3-BA8A-47B3-9F29-BC7A1DA0F693}"/>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929914" y="3540700"/>
            <a:ext cx="581025" cy="466635"/>
          </a:xfrm>
          <a:prstGeom prst="rect">
            <a:avLst/>
          </a:prstGeom>
        </p:spPr>
      </p:pic>
    </p:spTree>
    <p:extLst>
      <p:ext uri="{BB962C8B-B14F-4D97-AF65-F5344CB8AC3E}">
        <p14:creationId xmlns:p14="http://schemas.microsoft.com/office/powerpoint/2010/main" val="28218735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P spid="10"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 name="Picture 19">
            <a:extLst>
              <a:ext uri="{FF2B5EF4-FFF2-40B4-BE49-F238E27FC236}">
                <a16:creationId xmlns:a16="http://schemas.microsoft.com/office/drawing/2014/main" id="{B9CCE23E-A2B2-4A93-A247-2009D3E02B5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8262"/>
            <a:ext cx="12191999" cy="6998429"/>
          </a:xfrm>
          <a:prstGeom prst="rect">
            <a:avLst/>
          </a:prstGeom>
        </p:spPr>
      </p:pic>
      <p:sp>
        <p:nvSpPr>
          <p:cNvPr id="35" name="TextBox 34">
            <a:extLst>
              <a:ext uri="{FF2B5EF4-FFF2-40B4-BE49-F238E27FC236}">
                <a16:creationId xmlns:a16="http://schemas.microsoft.com/office/drawing/2014/main" id="{EAE7A425-2A83-4250-BE92-B8F01C1341CA}"/>
              </a:ext>
            </a:extLst>
          </p:cNvPr>
          <p:cNvSpPr txBox="1"/>
          <p:nvPr/>
        </p:nvSpPr>
        <p:spPr>
          <a:xfrm>
            <a:off x="238380" y="217035"/>
            <a:ext cx="9841156" cy="1077218"/>
          </a:xfrm>
          <a:prstGeom prst="rect">
            <a:avLst/>
          </a:prstGeom>
          <a:noFill/>
        </p:spPr>
        <p:txBody>
          <a:bodyPr wrap="none" rtlCol="0">
            <a:spAutoFit/>
          </a:bodyPr>
          <a:lstStyle/>
          <a:p>
            <a:r>
              <a:rPr lang="en-GB" sz="3200" b="1" dirty="0">
                <a:latin typeface="Yu Gothic UI" panose="020B0500000000000000" pitchFamily="34" charset="-128"/>
                <a:ea typeface="Yu Gothic UI" panose="020B0500000000000000" pitchFamily="34" charset="-128"/>
              </a:rPr>
              <a:t>Complete the sentences to share 15 sweets between</a:t>
            </a:r>
          </a:p>
          <a:p>
            <a:r>
              <a:rPr lang="en-GB" sz="3200" b="1" dirty="0">
                <a:latin typeface="Yu Gothic UI" panose="020B0500000000000000" pitchFamily="34" charset="-128"/>
                <a:ea typeface="Yu Gothic UI" panose="020B0500000000000000" pitchFamily="34" charset="-128"/>
              </a:rPr>
              <a:t>three paper bags.</a:t>
            </a:r>
          </a:p>
        </p:txBody>
      </p:sp>
      <p:sp>
        <p:nvSpPr>
          <p:cNvPr id="12" name="Teardrop 11">
            <a:extLst>
              <a:ext uri="{FF2B5EF4-FFF2-40B4-BE49-F238E27FC236}">
                <a16:creationId xmlns:a16="http://schemas.microsoft.com/office/drawing/2014/main" id="{987555A9-BC3B-450A-8473-93C0F5B4A590}"/>
              </a:ext>
            </a:extLst>
          </p:cNvPr>
          <p:cNvSpPr/>
          <p:nvPr/>
        </p:nvSpPr>
        <p:spPr>
          <a:xfrm>
            <a:off x="10827548" y="-20453"/>
            <a:ext cx="1364451" cy="711954"/>
          </a:xfrm>
          <a:prstGeom prst="teardrop">
            <a:avLst/>
          </a:prstGeom>
          <a:solidFill>
            <a:srgbClr val="55768F"/>
          </a:solidFill>
          <a:ln>
            <a:solidFill>
              <a:srgbClr val="5576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b="1" dirty="0">
                <a:solidFill>
                  <a:schemeClr val="bg1"/>
                </a:solidFill>
                <a:latin typeface="Yu Gothic UI" panose="020B0500000000000000" pitchFamily="34" charset="-128"/>
                <a:ea typeface="Yu Gothic UI" panose="020B0500000000000000" pitchFamily="34" charset="-128"/>
              </a:rPr>
              <a:t>Fluency</a:t>
            </a:r>
          </a:p>
        </p:txBody>
      </p:sp>
      <p:sp>
        <p:nvSpPr>
          <p:cNvPr id="7" name="TextBox 6">
            <a:extLst>
              <a:ext uri="{FF2B5EF4-FFF2-40B4-BE49-F238E27FC236}">
                <a16:creationId xmlns:a16="http://schemas.microsoft.com/office/drawing/2014/main" id="{8625EA40-25E7-4E69-8CDC-C8538F000A78}"/>
              </a:ext>
            </a:extLst>
          </p:cNvPr>
          <p:cNvSpPr txBox="1"/>
          <p:nvPr/>
        </p:nvSpPr>
        <p:spPr>
          <a:xfrm>
            <a:off x="2682264" y="4735810"/>
            <a:ext cx="7176111" cy="1631216"/>
          </a:xfrm>
          <a:prstGeom prst="rect">
            <a:avLst/>
          </a:prstGeom>
          <a:noFill/>
        </p:spPr>
        <p:txBody>
          <a:bodyPr wrap="square" rtlCol="0">
            <a:spAutoFit/>
          </a:bodyPr>
          <a:lstStyle/>
          <a:p>
            <a:pPr lvl="0">
              <a:defRPr/>
            </a:pPr>
            <a:r>
              <a:rPr lang="en-GB" sz="2800" b="1" dirty="0">
                <a:latin typeface="Yu Gothic UI" panose="020B0500000000000000" pitchFamily="34" charset="-128"/>
                <a:ea typeface="Yu Gothic UI" panose="020B0500000000000000" pitchFamily="34" charset="-128"/>
              </a:rPr>
              <a:t>There are _____ sweets altogether. </a:t>
            </a:r>
            <a:br>
              <a:rPr lang="en-GB" sz="2800" b="1" dirty="0">
                <a:latin typeface="Yu Gothic UI" panose="020B0500000000000000" pitchFamily="34" charset="-128"/>
                <a:ea typeface="Yu Gothic UI" panose="020B0500000000000000" pitchFamily="34" charset="-128"/>
              </a:rPr>
            </a:br>
            <a:br>
              <a:rPr lang="en-GB" sz="800" b="1" dirty="0">
                <a:latin typeface="Yu Gothic UI" panose="020B0500000000000000" pitchFamily="34" charset="-128"/>
                <a:ea typeface="Yu Gothic UI" panose="020B0500000000000000" pitchFamily="34" charset="-128"/>
              </a:rPr>
            </a:br>
            <a:r>
              <a:rPr lang="en-GB" sz="2800" b="1" dirty="0">
                <a:latin typeface="Yu Gothic UI" panose="020B0500000000000000" pitchFamily="34" charset="-128"/>
                <a:ea typeface="Yu Gothic UI" panose="020B0500000000000000" pitchFamily="34" charset="-128"/>
              </a:rPr>
              <a:t>There are _____ paper bags. </a:t>
            </a:r>
            <a:br>
              <a:rPr lang="en-GB" sz="2800" b="1" dirty="0">
                <a:latin typeface="Yu Gothic UI" panose="020B0500000000000000" pitchFamily="34" charset="-128"/>
                <a:ea typeface="Yu Gothic UI" panose="020B0500000000000000" pitchFamily="34" charset="-128"/>
              </a:rPr>
            </a:br>
            <a:br>
              <a:rPr lang="en-GB" sz="800" b="1" dirty="0">
                <a:latin typeface="Yu Gothic UI" panose="020B0500000000000000" pitchFamily="34" charset="-128"/>
                <a:ea typeface="Yu Gothic UI" panose="020B0500000000000000" pitchFamily="34" charset="-128"/>
              </a:rPr>
            </a:br>
            <a:r>
              <a:rPr lang="en-GB" sz="2800" b="1" dirty="0">
                <a:latin typeface="Yu Gothic UI" panose="020B0500000000000000" pitchFamily="34" charset="-128"/>
                <a:ea typeface="Yu Gothic UI" panose="020B0500000000000000" pitchFamily="34" charset="-128"/>
              </a:rPr>
              <a:t>There are _____ sweets in each paper bag.  </a:t>
            </a:r>
          </a:p>
        </p:txBody>
      </p:sp>
      <p:sp>
        <p:nvSpPr>
          <p:cNvPr id="8" name="TextBox 7">
            <a:extLst>
              <a:ext uri="{FF2B5EF4-FFF2-40B4-BE49-F238E27FC236}">
                <a16:creationId xmlns:a16="http://schemas.microsoft.com/office/drawing/2014/main" id="{B631D87B-DFF3-4D41-A157-67B9A1E29F46}"/>
              </a:ext>
            </a:extLst>
          </p:cNvPr>
          <p:cNvSpPr txBox="1"/>
          <p:nvPr/>
        </p:nvSpPr>
        <p:spPr>
          <a:xfrm>
            <a:off x="4397633" y="4671585"/>
            <a:ext cx="758112" cy="584775"/>
          </a:xfrm>
          <a:prstGeom prst="rect">
            <a:avLst/>
          </a:prstGeom>
          <a:noFill/>
        </p:spPr>
        <p:txBody>
          <a:bodyPr wrap="square" rtlCol="0">
            <a:spAutoFit/>
          </a:bodyPr>
          <a:lstStyle/>
          <a:p>
            <a:pPr algn="ctr"/>
            <a:r>
              <a:rPr lang="en-GB" sz="3200" b="1" dirty="0">
                <a:solidFill>
                  <a:srgbClr val="FF0000"/>
                </a:solidFill>
                <a:latin typeface="Yu Gothic UI" panose="020B0500000000000000" pitchFamily="34" charset="-128"/>
                <a:ea typeface="Yu Gothic UI" panose="020B0500000000000000" pitchFamily="34" charset="-128"/>
              </a:rPr>
              <a:t>15</a:t>
            </a:r>
          </a:p>
        </p:txBody>
      </p:sp>
      <p:sp>
        <p:nvSpPr>
          <p:cNvPr id="9" name="TextBox 8">
            <a:extLst>
              <a:ext uri="{FF2B5EF4-FFF2-40B4-BE49-F238E27FC236}">
                <a16:creationId xmlns:a16="http://schemas.microsoft.com/office/drawing/2014/main" id="{D5B05681-1C73-43BB-BAC2-61F3E1BAEF39}"/>
              </a:ext>
            </a:extLst>
          </p:cNvPr>
          <p:cNvSpPr txBox="1"/>
          <p:nvPr/>
        </p:nvSpPr>
        <p:spPr>
          <a:xfrm>
            <a:off x="4397633" y="5224247"/>
            <a:ext cx="758112" cy="584775"/>
          </a:xfrm>
          <a:prstGeom prst="rect">
            <a:avLst/>
          </a:prstGeom>
          <a:noFill/>
        </p:spPr>
        <p:txBody>
          <a:bodyPr wrap="square" rtlCol="0">
            <a:spAutoFit/>
          </a:bodyPr>
          <a:lstStyle/>
          <a:p>
            <a:pPr algn="ctr"/>
            <a:r>
              <a:rPr lang="en-GB" sz="3200" b="1" dirty="0">
                <a:solidFill>
                  <a:srgbClr val="FF0000"/>
                </a:solidFill>
                <a:latin typeface="Yu Gothic UI" panose="020B0500000000000000" pitchFamily="34" charset="-128"/>
                <a:ea typeface="Yu Gothic UI" panose="020B0500000000000000" pitchFamily="34" charset="-128"/>
              </a:rPr>
              <a:t>3</a:t>
            </a:r>
          </a:p>
        </p:txBody>
      </p:sp>
      <p:sp>
        <p:nvSpPr>
          <p:cNvPr id="10" name="TextBox 9">
            <a:extLst>
              <a:ext uri="{FF2B5EF4-FFF2-40B4-BE49-F238E27FC236}">
                <a16:creationId xmlns:a16="http://schemas.microsoft.com/office/drawing/2014/main" id="{CDBB86FC-D41A-494E-BC04-5E3EF231DD15}"/>
              </a:ext>
            </a:extLst>
          </p:cNvPr>
          <p:cNvSpPr txBox="1"/>
          <p:nvPr/>
        </p:nvSpPr>
        <p:spPr>
          <a:xfrm>
            <a:off x="4397633" y="5776909"/>
            <a:ext cx="758112" cy="584775"/>
          </a:xfrm>
          <a:prstGeom prst="rect">
            <a:avLst/>
          </a:prstGeom>
          <a:noFill/>
        </p:spPr>
        <p:txBody>
          <a:bodyPr wrap="square" rtlCol="0">
            <a:spAutoFit/>
          </a:bodyPr>
          <a:lstStyle/>
          <a:p>
            <a:pPr algn="ctr"/>
            <a:r>
              <a:rPr lang="en-GB" sz="3200" b="1" dirty="0">
                <a:solidFill>
                  <a:srgbClr val="FF0000"/>
                </a:solidFill>
                <a:latin typeface="Yu Gothic UI" panose="020B0500000000000000" pitchFamily="34" charset="-128"/>
                <a:ea typeface="Yu Gothic UI" panose="020B0500000000000000" pitchFamily="34" charset="-128"/>
              </a:rPr>
              <a:t>5</a:t>
            </a:r>
          </a:p>
        </p:txBody>
      </p:sp>
      <p:pic>
        <p:nvPicPr>
          <p:cNvPr id="3" name="Picture 2">
            <a:extLst>
              <a:ext uri="{FF2B5EF4-FFF2-40B4-BE49-F238E27FC236}">
                <a16:creationId xmlns:a16="http://schemas.microsoft.com/office/drawing/2014/main" id="{CE6B4872-0D10-4E84-AFE7-16272CAD00B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76276" y="1820655"/>
            <a:ext cx="1312496" cy="262500"/>
          </a:xfrm>
          <a:prstGeom prst="rect">
            <a:avLst/>
          </a:prstGeom>
        </p:spPr>
      </p:pic>
      <p:pic>
        <p:nvPicPr>
          <p:cNvPr id="11" name="Picture 10">
            <a:extLst>
              <a:ext uri="{FF2B5EF4-FFF2-40B4-BE49-F238E27FC236}">
                <a16:creationId xmlns:a16="http://schemas.microsoft.com/office/drawing/2014/main" id="{795371A5-2BBC-47D3-B093-7115F8D0520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81051" y="2259948"/>
            <a:ext cx="1312496" cy="262500"/>
          </a:xfrm>
          <a:prstGeom prst="rect">
            <a:avLst/>
          </a:prstGeom>
        </p:spPr>
      </p:pic>
      <p:pic>
        <p:nvPicPr>
          <p:cNvPr id="13" name="Picture 12">
            <a:extLst>
              <a:ext uri="{FF2B5EF4-FFF2-40B4-BE49-F238E27FC236}">
                <a16:creationId xmlns:a16="http://schemas.microsoft.com/office/drawing/2014/main" id="{2408FA5C-E1AB-44B4-9D8F-0E76FC95F8F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76276" y="2723625"/>
            <a:ext cx="1312496" cy="262500"/>
          </a:xfrm>
          <a:prstGeom prst="rect">
            <a:avLst/>
          </a:prstGeom>
        </p:spPr>
      </p:pic>
      <p:pic>
        <p:nvPicPr>
          <p:cNvPr id="14" name="Picture 13">
            <a:extLst>
              <a:ext uri="{FF2B5EF4-FFF2-40B4-BE49-F238E27FC236}">
                <a16:creationId xmlns:a16="http://schemas.microsoft.com/office/drawing/2014/main" id="{662461CF-F371-473C-BB3B-1762E6AF44D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81051" y="3187302"/>
            <a:ext cx="1312496" cy="262500"/>
          </a:xfrm>
          <a:prstGeom prst="rect">
            <a:avLst/>
          </a:prstGeom>
        </p:spPr>
      </p:pic>
      <p:pic>
        <p:nvPicPr>
          <p:cNvPr id="15" name="Picture 14">
            <a:extLst>
              <a:ext uri="{FF2B5EF4-FFF2-40B4-BE49-F238E27FC236}">
                <a16:creationId xmlns:a16="http://schemas.microsoft.com/office/drawing/2014/main" id="{629EA101-8EEF-4085-9959-9559E2121A8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76275" y="3638787"/>
            <a:ext cx="1312496" cy="262500"/>
          </a:xfrm>
          <a:prstGeom prst="rect">
            <a:avLst/>
          </a:prstGeom>
        </p:spPr>
      </p:pic>
      <p:pic>
        <p:nvPicPr>
          <p:cNvPr id="16" name="Picture 15">
            <a:extLst>
              <a:ext uri="{FF2B5EF4-FFF2-40B4-BE49-F238E27FC236}">
                <a16:creationId xmlns:a16="http://schemas.microsoft.com/office/drawing/2014/main" id="{E10AA3A8-274C-4452-A369-6C825D3D2B3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245874" y="1820655"/>
            <a:ext cx="1312496" cy="262500"/>
          </a:xfrm>
          <a:prstGeom prst="rect">
            <a:avLst/>
          </a:prstGeom>
        </p:spPr>
      </p:pic>
      <p:pic>
        <p:nvPicPr>
          <p:cNvPr id="17" name="Picture 16">
            <a:extLst>
              <a:ext uri="{FF2B5EF4-FFF2-40B4-BE49-F238E27FC236}">
                <a16:creationId xmlns:a16="http://schemas.microsoft.com/office/drawing/2014/main" id="{BC7D213E-BAA8-48C3-AAC4-043E47306D1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350649" y="2259948"/>
            <a:ext cx="1312496" cy="262500"/>
          </a:xfrm>
          <a:prstGeom prst="rect">
            <a:avLst/>
          </a:prstGeom>
        </p:spPr>
      </p:pic>
      <p:pic>
        <p:nvPicPr>
          <p:cNvPr id="18" name="Picture 17">
            <a:extLst>
              <a:ext uri="{FF2B5EF4-FFF2-40B4-BE49-F238E27FC236}">
                <a16:creationId xmlns:a16="http://schemas.microsoft.com/office/drawing/2014/main" id="{FF7409E5-17FA-4928-9F22-EE8E127F77F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245874" y="2723625"/>
            <a:ext cx="1312496" cy="262500"/>
          </a:xfrm>
          <a:prstGeom prst="rect">
            <a:avLst/>
          </a:prstGeom>
        </p:spPr>
      </p:pic>
      <p:pic>
        <p:nvPicPr>
          <p:cNvPr id="19" name="Picture 18">
            <a:extLst>
              <a:ext uri="{FF2B5EF4-FFF2-40B4-BE49-F238E27FC236}">
                <a16:creationId xmlns:a16="http://schemas.microsoft.com/office/drawing/2014/main" id="{C310716A-3486-4288-B0BE-4FDD3698A84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350649" y="3187302"/>
            <a:ext cx="1312496" cy="262500"/>
          </a:xfrm>
          <a:prstGeom prst="rect">
            <a:avLst/>
          </a:prstGeom>
        </p:spPr>
      </p:pic>
      <p:pic>
        <p:nvPicPr>
          <p:cNvPr id="21" name="Picture 20">
            <a:extLst>
              <a:ext uri="{FF2B5EF4-FFF2-40B4-BE49-F238E27FC236}">
                <a16:creationId xmlns:a16="http://schemas.microsoft.com/office/drawing/2014/main" id="{E8278436-007B-4CC7-B10B-05D2C7BCDFB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245873" y="3638787"/>
            <a:ext cx="1312496" cy="262500"/>
          </a:xfrm>
          <a:prstGeom prst="rect">
            <a:avLst/>
          </a:prstGeom>
        </p:spPr>
      </p:pic>
      <p:pic>
        <p:nvPicPr>
          <p:cNvPr id="22" name="Picture 21">
            <a:extLst>
              <a:ext uri="{FF2B5EF4-FFF2-40B4-BE49-F238E27FC236}">
                <a16:creationId xmlns:a16="http://schemas.microsoft.com/office/drawing/2014/main" id="{E3FC96E2-E1FD-412D-9829-28D175B4A03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815472" y="1816314"/>
            <a:ext cx="1312496" cy="262500"/>
          </a:xfrm>
          <a:prstGeom prst="rect">
            <a:avLst/>
          </a:prstGeom>
        </p:spPr>
      </p:pic>
      <p:pic>
        <p:nvPicPr>
          <p:cNvPr id="23" name="Picture 22">
            <a:extLst>
              <a:ext uri="{FF2B5EF4-FFF2-40B4-BE49-F238E27FC236}">
                <a16:creationId xmlns:a16="http://schemas.microsoft.com/office/drawing/2014/main" id="{789DC550-AC22-42E1-AC88-EC2F058FFA7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920247" y="2255607"/>
            <a:ext cx="1312496" cy="262500"/>
          </a:xfrm>
          <a:prstGeom prst="rect">
            <a:avLst/>
          </a:prstGeom>
        </p:spPr>
      </p:pic>
      <p:pic>
        <p:nvPicPr>
          <p:cNvPr id="24" name="Picture 23">
            <a:extLst>
              <a:ext uri="{FF2B5EF4-FFF2-40B4-BE49-F238E27FC236}">
                <a16:creationId xmlns:a16="http://schemas.microsoft.com/office/drawing/2014/main" id="{35CDF1EA-B052-48DB-BC41-D0DB0FB6A59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815472" y="2719284"/>
            <a:ext cx="1312496" cy="262500"/>
          </a:xfrm>
          <a:prstGeom prst="rect">
            <a:avLst/>
          </a:prstGeom>
        </p:spPr>
      </p:pic>
      <p:pic>
        <p:nvPicPr>
          <p:cNvPr id="25" name="Picture 24">
            <a:extLst>
              <a:ext uri="{FF2B5EF4-FFF2-40B4-BE49-F238E27FC236}">
                <a16:creationId xmlns:a16="http://schemas.microsoft.com/office/drawing/2014/main" id="{5757598F-BF82-466C-B14B-71B13E46D68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920247" y="3182961"/>
            <a:ext cx="1312496" cy="262500"/>
          </a:xfrm>
          <a:prstGeom prst="rect">
            <a:avLst/>
          </a:prstGeom>
        </p:spPr>
      </p:pic>
      <p:pic>
        <p:nvPicPr>
          <p:cNvPr id="26" name="Picture 25">
            <a:extLst>
              <a:ext uri="{FF2B5EF4-FFF2-40B4-BE49-F238E27FC236}">
                <a16:creationId xmlns:a16="http://schemas.microsoft.com/office/drawing/2014/main" id="{0D385F05-FC94-4556-82DC-7C03E82F3D2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815471" y="3634446"/>
            <a:ext cx="1312496" cy="262500"/>
          </a:xfrm>
          <a:prstGeom prst="rect">
            <a:avLst/>
          </a:prstGeom>
        </p:spPr>
      </p:pic>
      <p:pic>
        <p:nvPicPr>
          <p:cNvPr id="27" name="Picture 26">
            <a:extLst>
              <a:ext uri="{FF2B5EF4-FFF2-40B4-BE49-F238E27FC236}">
                <a16:creationId xmlns:a16="http://schemas.microsoft.com/office/drawing/2014/main" id="{93A6EACF-8AAD-4EF2-BBBC-DBA3976B5016}"/>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flipH="1">
            <a:off x="10145478" y="1844694"/>
            <a:ext cx="1256944" cy="1996140"/>
          </a:xfrm>
          <a:prstGeom prst="rect">
            <a:avLst/>
          </a:prstGeom>
        </p:spPr>
      </p:pic>
      <p:pic>
        <p:nvPicPr>
          <p:cNvPr id="29" name="Picture 28">
            <a:extLst>
              <a:ext uri="{FF2B5EF4-FFF2-40B4-BE49-F238E27FC236}">
                <a16:creationId xmlns:a16="http://schemas.microsoft.com/office/drawing/2014/main" id="{AB268898-E34C-4E54-AA3B-3984A3741FFF}"/>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flipH="1">
            <a:off x="8357404" y="2279565"/>
            <a:ext cx="1256944" cy="1996140"/>
          </a:xfrm>
          <a:prstGeom prst="rect">
            <a:avLst/>
          </a:prstGeom>
        </p:spPr>
      </p:pic>
      <p:pic>
        <p:nvPicPr>
          <p:cNvPr id="30" name="Picture 29">
            <a:extLst>
              <a:ext uri="{FF2B5EF4-FFF2-40B4-BE49-F238E27FC236}">
                <a16:creationId xmlns:a16="http://schemas.microsoft.com/office/drawing/2014/main" id="{6BCD7529-C49A-450E-90B0-C19FF09276DD}"/>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flipH="1">
            <a:off x="6569330" y="1525679"/>
            <a:ext cx="1256944" cy="1996140"/>
          </a:xfrm>
          <a:prstGeom prst="rect">
            <a:avLst/>
          </a:prstGeom>
        </p:spPr>
      </p:pic>
    </p:spTree>
    <p:extLst>
      <p:ext uri="{BB962C8B-B14F-4D97-AF65-F5344CB8AC3E}">
        <p14:creationId xmlns:p14="http://schemas.microsoft.com/office/powerpoint/2010/main" val="42656020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P spid="10"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 name="Picture 19">
            <a:extLst>
              <a:ext uri="{FF2B5EF4-FFF2-40B4-BE49-F238E27FC236}">
                <a16:creationId xmlns:a16="http://schemas.microsoft.com/office/drawing/2014/main" id="{B9CCE23E-A2B2-4A93-A247-2009D3E02B5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8262"/>
            <a:ext cx="12191999" cy="6998429"/>
          </a:xfrm>
          <a:prstGeom prst="rect">
            <a:avLst/>
          </a:prstGeom>
        </p:spPr>
      </p:pic>
      <p:sp>
        <p:nvSpPr>
          <p:cNvPr id="35" name="TextBox 34">
            <a:extLst>
              <a:ext uri="{FF2B5EF4-FFF2-40B4-BE49-F238E27FC236}">
                <a16:creationId xmlns:a16="http://schemas.microsoft.com/office/drawing/2014/main" id="{EAE7A425-2A83-4250-BE92-B8F01C1341CA}"/>
              </a:ext>
            </a:extLst>
          </p:cNvPr>
          <p:cNvSpPr txBox="1"/>
          <p:nvPr/>
        </p:nvSpPr>
        <p:spPr>
          <a:xfrm>
            <a:off x="238380" y="207510"/>
            <a:ext cx="10612201" cy="1077218"/>
          </a:xfrm>
          <a:prstGeom prst="rect">
            <a:avLst/>
          </a:prstGeom>
          <a:noFill/>
        </p:spPr>
        <p:txBody>
          <a:bodyPr wrap="none" rtlCol="0">
            <a:spAutoFit/>
          </a:bodyPr>
          <a:lstStyle/>
          <a:p>
            <a:r>
              <a:rPr lang="en-GB" sz="3200" b="1" dirty="0">
                <a:latin typeface="Yu Gothic UI" panose="020B0500000000000000" pitchFamily="34" charset="-128"/>
                <a:ea typeface="Yu Gothic UI" panose="020B0500000000000000" pitchFamily="34" charset="-128"/>
              </a:rPr>
              <a:t>Complete the sentences to share 12 doughnuts between</a:t>
            </a:r>
          </a:p>
          <a:p>
            <a:r>
              <a:rPr lang="en-GB" sz="3200" b="1" dirty="0">
                <a:latin typeface="Yu Gothic UI" panose="020B0500000000000000" pitchFamily="34" charset="-128"/>
                <a:ea typeface="Yu Gothic UI" panose="020B0500000000000000" pitchFamily="34" charset="-128"/>
              </a:rPr>
              <a:t>4 trays.</a:t>
            </a:r>
          </a:p>
        </p:txBody>
      </p:sp>
      <p:sp>
        <p:nvSpPr>
          <p:cNvPr id="12" name="Teardrop 11">
            <a:extLst>
              <a:ext uri="{FF2B5EF4-FFF2-40B4-BE49-F238E27FC236}">
                <a16:creationId xmlns:a16="http://schemas.microsoft.com/office/drawing/2014/main" id="{987555A9-BC3B-450A-8473-93C0F5B4A590}"/>
              </a:ext>
            </a:extLst>
          </p:cNvPr>
          <p:cNvSpPr/>
          <p:nvPr/>
        </p:nvSpPr>
        <p:spPr>
          <a:xfrm>
            <a:off x="10827548" y="-20453"/>
            <a:ext cx="1364451" cy="711954"/>
          </a:xfrm>
          <a:prstGeom prst="teardrop">
            <a:avLst/>
          </a:prstGeom>
          <a:solidFill>
            <a:srgbClr val="55768F"/>
          </a:solidFill>
          <a:ln>
            <a:solidFill>
              <a:srgbClr val="5576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b="1" dirty="0">
                <a:solidFill>
                  <a:schemeClr val="bg1"/>
                </a:solidFill>
                <a:latin typeface="Yu Gothic UI" panose="020B0500000000000000" pitchFamily="34" charset="-128"/>
                <a:ea typeface="Yu Gothic UI" panose="020B0500000000000000" pitchFamily="34" charset="-128"/>
              </a:rPr>
              <a:t>Fluency</a:t>
            </a:r>
          </a:p>
        </p:txBody>
      </p:sp>
      <p:sp>
        <p:nvSpPr>
          <p:cNvPr id="7" name="TextBox 6">
            <a:extLst>
              <a:ext uri="{FF2B5EF4-FFF2-40B4-BE49-F238E27FC236}">
                <a16:creationId xmlns:a16="http://schemas.microsoft.com/office/drawing/2014/main" id="{8625EA40-25E7-4E69-8CDC-C8538F000A78}"/>
              </a:ext>
            </a:extLst>
          </p:cNvPr>
          <p:cNvSpPr txBox="1"/>
          <p:nvPr/>
        </p:nvSpPr>
        <p:spPr>
          <a:xfrm>
            <a:off x="2682264" y="4882114"/>
            <a:ext cx="7176111" cy="1631216"/>
          </a:xfrm>
          <a:prstGeom prst="rect">
            <a:avLst/>
          </a:prstGeom>
          <a:noFill/>
        </p:spPr>
        <p:txBody>
          <a:bodyPr wrap="square" rtlCol="0">
            <a:spAutoFit/>
          </a:bodyPr>
          <a:lstStyle/>
          <a:p>
            <a:pPr lvl="0">
              <a:defRPr/>
            </a:pPr>
            <a:r>
              <a:rPr lang="en-GB" sz="2800" b="1" dirty="0">
                <a:latin typeface="Yu Gothic UI" panose="020B0500000000000000" pitchFamily="34" charset="-128"/>
                <a:ea typeface="Yu Gothic UI" panose="020B0500000000000000" pitchFamily="34" charset="-128"/>
              </a:rPr>
              <a:t>There are _____ doughnuts altogether. </a:t>
            </a:r>
            <a:br>
              <a:rPr lang="en-GB" sz="2800" b="1" dirty="0">
                <a:latin typeface="Yu Gothic UI" panose="020B0500000000000000" pitchFamily="34" charset="-128"/>
                <a:ea typeface="Yu Gothic UI" panose="020B0500000000000000" pitchFamily="34" charset="-128"/>
              </a:rPr>
            </a:br>
            <a:br>
              <a:rPr lang="en-GB" sz="800" b="1" dirty="0">
                <a:latin typeface="Yu Gothic UI" panose="020B0500000000000000" pitchFamily="34" charset="-128"/>
                <a:ea typeface="Yu Gothic UI" panose="020B0500000000000000" pitchFamily="34" charset="-128"/>
              </a:rPr>
            </a:br>
            <a:r>
              <a:rPr lang="en-GB" sz="2800" b="1" dirty="0">
                <a:latin typeface="Yu Gothic UI" panose="020B0500000000000000" pitchFamily="34" charset="-128"/>
                <a:ea typeface="Yu Gothic UI" panose="020B0500000000000000" pitchFamily="34" charset="-128"/>
              </a:rPr>
              <a:t>There are _____ trays. </a:t>
            </a:r>
            <a:br>
              <a:rPr lang="en-GB" sz="2800" b="1" dirty="0">
                <a:latin typeface="Yu Gothic UI" panose="020B0500000000000000" pitchFamily="34" charset="-128"/>
                <a:ea typeface="Yu Gothic UI" panose="020B0500000000000000" pitchFamily="34" charset="-128"/>
              </a:rPr>
            </a:br>
            <a:br>
              <a:rPr lang="en-GB" sz="800" b="1" dirty="0">
                <a:latin typeface="Yu Gothic UI" panose="020B0500000000000000" pitchFamily="34" charset="-128"/>
                <a:ea typeface="Yu Gothic UI" panose="020B0500000000000000" pitchFamily="34" charset="-128"/>
              </a:rPr>
            </a:br>
            <a:r>
              <a:rPr lang="en-GB" sz="2800" b="1" dirty="0">
                <a:latin typeface="Yu Gothic UI" panose="020B0500000000000000" pitchFamily="34" charset="-128"/>
                <a:ea typeface="Yu Gothic UI" panose="020B0500000000000000" pitchFamily="34" charset="-128"/>
              </a:rPr>
              <a:t>There are _____ doughnuts on each tray.  </a:t>
            </a:r>
          </a:p>
        </p:txBody>
      </p:sp>
      <p:sp>
        <p:nvSpPr>
          <p:cNvPr id="8" name="TextBox 7">
            <a:extLst>
              <a:ext uri="{FF2B5EF4-FFF2-40B4-BE49-F238E27FC236}">
                <a16:creationId xmlns:a16="http://schemas.microsoft.com/office/drawing/2014/main" id="{B631D87B-DFF3-4D41-A157-67B9A1E29F46}"/>
              </a:ext>
            </a:extLst>
          </p:cNvPr>
          <p:cNvSpPr txBox="1"/>
          <p:nvPr/>
        </p:nvSpPr>
        <p:spPr>
          <a:xfrm>
            <a:off x="4397633" y="4817889"/>
            <a:ext cx="758112" cy="584775"/>
          </a:xfrm>
          <a:prstGeom prst="rect">
            <a:avLst/>
          </a:prstGeom>
          <a:noFill/>
        </p:spPr>
        <p:txBody>
          <a:bodyPr wrap="square" rtlCol="0">
            <a:spAutoFit/>
          </a:bodyPr>
          <a:lstStyle/>
          <a:p>
            <a:pPr algn="ctr"/>
            <a:r>
              <a:rPr lang="en-GB" sz="3200" b="1" dirty="0">
                <a:solidFill>
                  <a:srgbClr val="FF0000"/>
                </a:solidFill>
                <a:latin typeface="Yu Gothic UI" panose="020B0500000000000000" pitchFamily="34" charset="-128"/>
                <a:ea typeface="Yu Gothic UI" panose="020B0500000000000000" pitchFamily="34" charset="-128"/>
              </a:rPr>
              <a:t>12</a:t>
            </a:r>
          </a:p>
        </p:txBody>
      </p:sp>
      <p:sp>
        <p:nvSpPr>
          <p:cNvPr id="9" name="TextBox 8">
            <a:extLst>
              <a:ext uri="{FF2B5EF4-FFF2-40B4-BE49-F238E27FC236}">
                <a16:creationId xmlns:a16="http://schemas.microsoft.com/office/drawing/2014/main" id="{D5B05681-1C73-43BB-BAC2-61F3E1BAEF39}"/>
              </a:ext>
            </a:extLst>
          </p:cNvPr>
          <p:cNvSpPr txBox="1"/>
          <p:nvPr/>
        </p:nvSpPr>
        <p:spPr>
          <a:xfrm>
            <a:off x="4397633" y="5370551"/>
            <a:ext cx="758112" cy="584775"/>
          </a:xfrm>
          <a:prstGeom prst="rect">
            <a:avLst/>
          </a:prstGeom>
          <a:noFill/>
        </p:spPr>
        <p:txBody>
          <a:bodyPr wrap="square" rtlCol="0">
            <a:spAutoFit/>
          </a:bodyPr>
          <a:lstStyle/>
          <a:p>
            <a:pPr algn="ctr"/>
            <a:r>
              <a:rPr lang="en-GB" sz="3200" b="1" dirty="0">
                <a:solidFill>
                  <a:srgbClr val="FF0000"/>
                </a:solidFill>
                <a:latin typeface="Yu Gothic UI" panose="020B0500000000000000" pitchFamily="34" charset="-128"/>
                <a:ea typeface="Yu Gothic UI" panose="020B0500000000000000" pitchFamily="34" charset="-128"/>
              </a:rPr>
              <a:t>4</a:t>
            </a:r>
          </a:p>
        </p:txBody>
      </p:sp>
      <p:sp>
        <p:nvSpPr>
          <p:cNvPr id="10" name="TextBox 9">
            <a:extLst>
              <a:ext uri="{FF2B5EF4-FFF2-40B4-BE49-F238E27FC236}">
                <a16:creationId xmlns:a16="http://schemas.microsoft.com/office/drawing/2014/main" id="{CDBB86FC-D41A-494E-BC04-5E3EF231DD15}"/>
              </a:ext>
            </a:extLst>
          </p:cNvPr>
          <p:cNvSpPr txBox="1"/>
          <p:nvPr/>
        </p:nvSpPr>
        <p:spPr>
          <a:xfrm>
            <a:off x="4397633" y="5923213"/>
            <a:ext cx="758112" cy="584775"/>
          </a:xfrm>
          <a:prstGeom prst="rect">
            <a:avLst/>
          </a:prstGeom>
          <a:noFill/>
        </p:spPr>
        <p:txBody>
          <a:bodyPr wrap="square" rtlCol="0">
            <a:spAutoFit/>
          </a:bodyPr>
          <a:lstStyle/>
          <a:p>
            <a:pPr algn="ctr"/>
            <a:r>
              <a:rPr lang="en-GB" sz="3200" b="1" dirty="0">
                <a:solidFill>
                  <a:srgbClr val="FF0000"/>
                </a:solidFill>
                <a:latin typeface="Yu Gothic UI" panose="020B0500000000000000" pitchFamily="34" charset="-128"/>
                <a:ea typeface="Yu Gothic UI" panose="020B0500000000000000" pitchFamily="34" charset="-128"/>
              </a:rPr>
              <a:t>3</a:t>
            </a:r>
          </a:p>
        </p:txBody>
      </p:sp>
      <p:pic>
        <p:nvPicPr>
          <p:cNvPr id="3" name="Picture 2">
            <a:extLst>
              <a:ext uri="{FF2B5EF4-FFF2-40B4-BE49-F238E27FC236}">
                <a16:creationId xmlns:a16="http://schemas.microsoft.com/office/drawing/2014/main" id="{8BBD30B4-EA9E-40CA-A811-45D8A623F9C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029325" y="1603355"/>
            <a:ext cx="2609850" cy="1304925"/>
          </a:xfrm>
          <a:prstGeom prst="rect">
            <a:avLst/>
          </a:prstGeom>
        </p:spPr>
      </p:pic>
      <p:pic>
        <p:nvPicPr>
          <p:cNvPr id="11" name="Picture 10">
            <a:extLst>
              <a:ext uri="{FF2B5EF4-FFF2-40B4-BE49-F238E27FC236}">
                <a16:creationId xmlns:a16="http://schemas.microsoft.com/office/drawing/2014/main" id="{C315452A-BC3F-4FE7-B23C-71015C4EFE9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391150" y="2776537"/>
            <a:ext cx="2609850" cy="1304925"/>
          </a:xfrm>
          <a:prstGeom prst="rect">
            <a:avLst/>
          </a:prstGeom>
        </p:spPr>
      </p:pic>
      <p:pic>
        <p:nvPicPr>
          <p:cNvPr id="13" name="Picture 12">
            <a:extLst>
              <a:ext uri="{FF2B5EF4-FFF2-40B4-BE49-F238E27FC236}">
                <a16:creationId xmlns:a16="http://schemas.microsoft.com/office/drawing/2014/main" id="{4C55A910-19A2-4D8C-BBA0-238289BA5A6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899923" y="1598632"/>
            <a:ext cx="2609850" cy="1304925"/>
          </a:xfrm>
          <a:prstGeom prst="rect">
            <a:avLst/>
          </a:prstGeom>
        </p:spPr>
      </p:pic>
      <p:pic>
        <p:nvPicPr>
          <p:cNvPr id="14" name="Picture 13">
            <a:extLst>
              <a:ext uri="{FF2B5EF4-FFF2-40B4-BE49-F238E27FC236}">
                <a16:creationId xmlns:a16="http://schemas.microsoft.com/office/drawing/2014/main" id="{CA328A00-E0C6-43DA-ADF2-3CF97ACCFDA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261748" y="2776537"/>
            <a:ext cx="2609850" cy="1304925"/>
          </a:xfrm>
          <a:prstGeom prst="rect">
            <a:avLst/>
          </a:prstGeom>
        </p:spPr>
      </p:pic>
      <p:pic>
        <p:nvPicPr>
          <p:cNvPr id="5" name="Picture 4">
            <a:extLst>
              <a:ext uri="{FF2B5EF4-FFF2-40B4-BE49-F238E27FC236}">
                <a16:creationId xmlns:a16="http://schemas.microsoft.com/office/drawing/2014/main" id="{8A521389-2AB9-4452-A496-0456BF046C64}"/>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59274" y="1550324"/>
            <a:ext cx="845325" cy="845325"/>
          </a:xfrm>
          <a:prstGeom prst="rect">
            <a:avLst/>
          </a:prstGeom>
        </p:spPr>
      </p:pic>
      <p:pic>
        <p:nvPicPr>
          <p:cNvPr id="16" name="Picture 15">
            <a:extLst>
              <a:ext uri="{FF2B5EF4-FFF2-40B4-BE49-F238E27FC236}">
                <a16:creationId xmlns:a16="http://schemas.microsoft.com/office/drawing/2014/main" id="{0FBD84AB-AA1B-463E-AEF8-A0A5581C6AF4}"/>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824747" y="1550323"/>
            <a:ext cx="845325" cy="845325"/>
          </a:xfrm>
          <a:prstGeom prst="rect">
            <a:avLst/>
          </a:prstGeom>
        </p:spPr>
      </p:pic>
      <p:pic>
        <p:nvPicPr>
          <p:cNvPr id="17" name="Picture 16">
            <a:extLst>
              <a:ext uri="{FF2B5EF4-FFF2-40B4-BE49-F238E27FC236}">
                <a16:creationId xmlns:a16="http://schemas.microsoft.com/office/drawing/2014/main" id="{18A7EF44-A14C-4285-96C3-7F4A3A7B2EEB}"/>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802412" y="1550323"/>
            <a:ext cx="845325" cy="845325"/>
          </a:xfrm>
          <a:prstGeom prst="rect">
            <a:avLst/>
          </a:prstGeom>
        </p:spPr>
      </p:pic>
      <p:pic>
        <p:nvPicPr>
          <p:cNvPr id="18" name="Picture 17">
            <a:extLst>
              <a:ext uri="{FF2B5EF4-FFF2-40B4-BE49-F238E27FC236}">
                <a16:creationId xmlns:a16="http://schemas.microsoft.com/office/drawing/2014/main" id="{D57B427A-3B9F-4175-9D49-F97D014B879D}"/>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53811" y="2490130"/>
            <a:ext cx="845325" cy="845325"/>
          </a:xfrm>
          <a:prstGeom prst="rect">
            <a:avLst/>
          </a:prstGeom>
        </p:spPr>
      </p:pic>
      <p:pic>
        <p:nvPicPr>
          <p:cNvPr id="19" name="Picture 18">
            <a:extLst>
              <a:ext uri="{FF2B5EF4-FFF2-40B4-BE49-F238E27FC236}">
                <a16:creationId xmlns:a16="http://schemas.microsoft.com/office/drawing/2014/main" id="{2261643E-AF0E-441A-AB3A-CAB7B210B20E}"/>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819284" y="2490129"/>
            <a:ext cx="845325" cy="845325"/>
          </a:xfrm>
          <a:prstGeom prst="rect">
            <a:avLst/>
          </a:prstGeom>
        </p:spPr>
      </p:pic>
      <p:pic>
        <p:nvPicPr>
          <p:cNvPr id="21" name="Picture 20">
            <a:extLst>
              <a:ext uri="{FF2B5EF4-FFF2-40B4-BE49-F238E27FC236}">
                <a16:creationId xmlns:a16="http://schemas.microsoft.com/office/drawing/2014/main" id="{3E3A6CC4-6B42-43E4-8B4E-70B3849F35AA}"/>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796949" y="2490129"/>
            <a:ext cx="845325" cy="845325"/>
          </a:xfrm>
          <a:prstGeom prst="rect">
            <a:avLst/>
          </a:prstGeom>
        </p:spPr>
      </p:pic>
      <p:pic>
        <p:nvPicPr>
          <p:cNvPr id="22" name="Picture 21">
            <a:extLst>
              <a:ext uri="{FF2B5EF4-FFF2-40B4-BE49-F238E27FC236}">
                <a16:creationId xmlns:a16="http://schemas.microsoft.com/office/drawing/2014/main" id="{60CBD2DA-FB9A-4292-841B-4D6DF5B505ED}"/>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53811" y="3448407"/>
            <a:ext cx="845325" cy="845325"/>
          </a:xfrm>
          <a:prstGeom prst="rect">
            <a:avLst/>
          </a:prstGeom>
        </p:spPr>
      </p:pic>
      <p:pic>
        <p:nvPicPr>
          <p:cNvPr id="23" name="Picture 22">
            <a:extLst>
              <a:ext uri="{FF2B5EF4-FFF2-40B4-BE49-F238E27FC236}">
                <a16:creationId xmlns:a16="http://schemas.microsoft.com/office/drawing/2014/main" id="{ED5B3AE1-2A28-4A2C-A10A-741BFF143F93}"/>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819284" y="3448406"/>
            <a:ext cx="845325" cy="845325"/>
          </a:xfrm>
          <a:prstGeom prst="rect">
            <a:avLst/>
          </a:prstGeom>
        </p:spPr>
      </p:pic>
      <p:pic>
        <p:nvPicPr>
          <p:cNvPr id="24" name="Picture 23">
            <a:extLst>
              <a:ext uri="{FF2B5EF4-FFF2-40B4-BE49-F238E27FC236}">
                <a16:creationId xmlns:a16="http://schemas.microsoft.com/office/drawing/2014/main" id="{05C3F908-EA05-435C-B718-B3ABCEB928C5}"/>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796949" y="3448406"/>
            <a:ext cx="845325" cy="845325"/>
          </a:xfrm>
          <a:prstGeom prst="rect">
            <a:avLst/>
          </a:prstGeom>
        </p:spPr>
      </p:pic>
      <p:pic>
        <p:nvPicPr>
          <p:cNvPr id="25" name="Picture 24">
            <a:extLst>
              <a:ext uri="{FF2B5EF4-FFF2-40B4-BE49-F238E27FC236}">
                <a16:creationId xmlns:a16="http://schemas.microsoft.com/office/drawing/2014/main" id="{9F223A8A-02B6-4199-AE6D-59455D74B90C}"/>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792269" y="1550323"/>
            <a:ext cx="845325" cy="845325"/>
          </a:xfrm>
          <a:prstGeom prst="rect">
            <a:avLst/>
          </a:prstGeom>
        </p:spPr>
      </p:pic>
      <p:pic>
        <p:nvPicPr>
          <p:cNvPr id="26" name="Picture 25">
            <a:extLst>
              <a:ext uri="{FF2B5EF4-FFF2-40B4-BE49-F238E27FC236}">
                <a16:creationId xmlns:a16="http://schemas.microsoft.com/office/drawing/2014/main" id="{D1A29281-1E1F-4F00-9B4C-6F2ACD48C92D}"/>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786806" y="2490129"/>
            <a:ext cx="845325" cy="845325"/>
          </a:xfrm>
          <a:prstGeom prst="rect">
            <a:avLst/>
          </a:prstGeom>
        </p:spPr>
      </p:pic>
      <p:pic>
        <p:nvPicPr>
          <p:cNvPr id="27" name="Picture 26">
            <a:extLst>
              <a:ext uri="{FF2B5EF4-FFF2-40B4-BE49-F238E27FC236}">
                <a16:creationId xmlns:a16="http://schemas.microsoft.com/office/drawing/2014/main" id="{11935E13-29F3-42DE-BC08-9CCAB3539E46}"/>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786806" y="3448406"/>
            <a:ext cx="845325" cy="845325"/>
          </a:xfrm>
          <a:prstGeom prst="rect">
            <a:avLst/>
          </a:prstGeom>
        </p:spPr>
      </p:pic>
    </p:spTree>
    <p:extLst>
      <p:ext uri="{BB962C8B-B14F-4D97-AF65-F5344CB8AC3E}">
        <p14:creationId xmlns:p14="http://schemas.microsoft.com/office/powerpoint/2010/main" val="40146723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P spid="10"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 name="Picture 19">
            <a:extLst>
              <a:ext uri="{FF2B5EF4-FFF2-40B4-BE49-F238E27FC236}">
                <a16:creationId xmlns:a16="http://schemas.microsoft.com/office/drawing/2014/main" id="{B9CCE23E-A2B2-4A93-A247-2009D3E02B5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20453"/>
            <a:ext cx="12191999" cy="6998429"/>
          </a:xfrm>
          <a:prstGeom prst="rect">
            <a:avLst/>
          </a:prstGeom>
        </p:spPr>
      </p:pic>
      <p:sp>
        <p:nvSpPr>
          <p:cNvPr id="35" name="TextBox 34">
            <a:extLst>
              <a:ext uri="{FF2B5EF4-FFF2-40B4-BE49-F238E27FC236}">
                <a16:creationId xmlns:a16="http://schemas.microsoft.com/office/drawing/2014/main" id="{EAE7A425-2A83-4250-BE92-B8F01C1341CA}"/>
              </a:ext>
            </a:extLst>
          </p:cNvPr>
          <p:cNvSpPr txBox="1"/>
          <p:nvPr/>
        </p:nvSpPr>
        <p:spPr>
          <a:xfrm>
            <a:off x="343155" y="229306"/>
            <a:ext cx="10484393" cy="1077218"/>
          </a:xfrm>
          <a:prstGeom prst="rect">
            <a:avLst/>
          </a:prstGeom>
          <a:noFill/>
        </p:spPr>
        <p:txBody>
          <a:bodyPr wrap="square" rtlCol="0">
            <a:spAutoFit/>
          </a:bodyPr>
          <a:lstStyle/>
          <a:p>
            <a:r>
              <a:rPr lang="en-GB" sz="3200" b="1" dirty="0">
                <a:latin typeface="Yu Gothic UI" panose="020B0500000000000000" pitchFamily="34" charset="-128"/>
                <a:ea typeface="Yu Gothic UI" panose="020B0500000000000000" pitchFamily="34" charset="-128"/>
              </a:rPr>
              <a:t>Complete the number sentence to show 20 shared </a:t>
            </a:r>
          </a:p>
          <a:p>
            <a:r>
              <a:rPr lang="en-GB" sz="3200" b="1" dirty="0">
                <a:latin typeface="Yu Gothic UI" panose="020B0500000000000000" pitchFamily="34" charset="-128"/>
                <a:ea typeface="Yu Gothic UI" panose="020B0500000000000000" pitchFamily="34" charset="-128"/>
              </a:rPr>
              <a:t>between 10. </a:t>
            </a:r>
          </a:p>
        </p:txBody>
      </p:sp>
      <p:sp>
        <p:nvSpPr>
          <p:cNvPr id="12" name="Teardrop 11">
            <a:extLst>
              <a:ext uri="{FF2B5EF4-FFF2-40B4-BE49-F238E27FC236}">
                <a16:creationId xmlns:a16="http://schemas.microsoft.com/office/drawing/2014/main" id="{987555A9-BC3B-450A-8473-93C0F5B4A590}"/>
              </a:ext>
            </a:extLst>
          </p:cNvPr>
          <p:cNvSpPr/>
          <p:nvPr/>
        </p:nvSpPr>
        <p:spPr>
          <a:xfrm>
            <a:off x="10827548" y="-20453"/>
            <a:ext cx="1364451" cy="711954"/>
          </a:xfrm>
          <a:prstGeom prst="teardrop">
            <a:avLst/>
          </a:prstGeom>
          <a:solidFill>
            <a:srgbClr val="55768F"/>
          </a:solidFill>
          <a:ln>
            <a:solidFill>
              <a:srgbClr val="5576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b="1" dirty="0">
                <a:solidFill>
                  <a:schemeClr val="bg1"/>
                </a:solidFill>
                <a:latin typeface="Yu Gothic UI" panose="020B0500000000000000" pitchFamily="34" charset="-128"/>
                <a:ea typeface="Yu Gothic UI" panose="020B0500000000000000" pitchFamily="34" charset="-128"/>
              </a:rPr>
              <a:t>Fluency</a:t>
            </a:r>
          </a:p>
        </p:txBody>
      </p:sp>
      <p:sp>
        <p:nvSpPr>
          <p:cNvPr id="7" name="TextBox 6">
            <a:extLst>
              <a:ext uri="{FF2B5EF4-FFF2-40B4-BE49-F238E27FC236}">
                <a16:creationId xmlns:a16="http://schemas.microsoft.com/office/drawing/2014/main" id="{2A5C99C2-DBF0-498D-A02A-156606EB0017}"/>
              </a:ext>
            </a:extLst>
          </p:cNvPr>
          <p:cNvSpPr txBox="1"/>
          <p:nvPr/>
        </p:nvSpPr>
        <p:spPr>
          <a:xfrm>
            <a:off x="1328736" y="2955586"/>
            <a:ext cx="8184915" cy="1200329"/>
          </a:xfrm>
          <a:prstGeom prst="rect">
            <a:avLst/>
          </a:prstGeom>
          <a:noFill/>
        </p:spPr>
        <p:txBody>
          <a:bodyPr wrap="square" rtlCol="0">
            <a:spAutoFit/>
          </a:bodyPr>
          <a:lstStyle/>
          <a:p>
            <a:pPr lvl="0" algn="ctr">
              <a:defRPr/>
            </a:pPr>
            <a:r>
              <a:rPr lang="en-GB" sz="7200" b="1" dirty="0">
                <a:latin typeface="Yu Gothic UI" panose="020B0500000000000000" pitchFamily="34" charset="-128"/>
                <a:ea typeface="Yu Gothic UI" panose="020B0500000000000000" pitchFamily="34" charset="-128"/>
              </a:rPr>
              <a:t>20 </a:t>
            </a:r>
            <a:r>
              <a:rPr lang="en-GB" sz="7200" b="1" dirty="0">
                <a:latin typeface="Sassoon Infant Std" panose="020B0503020103030203" pitchFamily="34" charset="0"/>
                <a:ea typeface="Yu Gothic UI" panose="020B0500000000000000" pitchFamily="34" charset="-128"/>
              </a:rPr>
              <a:t>÷ 10 =</a:t>
            </a:r>
            <a:endParaRPr lang="en-GB" sz="7200" b="1" dirty="0">
              <a:latin typeface="Yu Gothic UI" panose="020B0500000000000000" pitchFamily="34" charset="-128"/>
              <a:ea typeface="Yu Gothic UI" panose="020B0500000000000000" pitchFamily="34" charset="-128"/>
            </a:endParaRPr>
          </a:p>
        </p:txBody>
      </p:sp>
      <p:sp>
        <p:nvSpPr>
          <p:cNvPr id="2" name="TextBox 1">
            <a:extLst>
              <a:ext uri="{FF2B5EF4-FFF2-40B4-BE49-F238E27FC236}">
                <a16:creationId xmlns:a16="http://schemas.microsoft.com/office/drawing/2014/main" id="{403940B5-AEDE-4214-911B-C41972C6FA96}"/>
              </a:ext>
            </a:extLst>
          </p:cNvPr>
          <p:cNvSpPr txBox="1"/>
          <p:nvPr/>
        </p:nvSpPr>
        <p:spPr>
          <a:xfrm>
            <a:off x="7159558" y="2912733"/>
            <a:ext cx="2354093" cy="1200329"/>
          </a:xfrm>
          <a:prstGeom prst="rect">
            <a:avLst/>
          </a:prstGeom>
          <a:noFill/>
        </p:spPr>
        <p:txBody>
          <a:bodyPr wrap="square" rtlCol="0">
            <a:spAutoFit/>
          </a:bodyPr>
          <a:lstStyle/>
          <a:p>
            <a:pPr algn="ctr"/>
            <a:r>
              <a:rPr lang="en-GB" sz="7200" b="1" dirty="0">
                <a:solidFill>
                  <a:srgbClr val="FF0000"/>
                </a:solidFill>
                <a:latin typeface="Yu Gothic UI" panose="020B0500000000000000" pitchFamily="34" charset="-128"/>
                <a:ea typeface="Yu Gothic UI" panose="020B0500000000000000" pitchFamily="34" charset="-128"/>
              </a:rPr>
              <a:t>2</a:t>
            </a:r>
          </a:p>
        </p:txBody>
      </p:sp>
    </p:spTree>
    <p:extLst>
      <p:ext uri="{BB962C8B-B14F-4D97-AF65-F5344CB8AC3E}">
        <p14:creationId xmlns:p14="http://schemas.microsoft.com/office/powerpoint/2010/main" val="12502125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A2CC0C36368B3E43AA8704CB173414C6" ma:contentTypeVersion="11" ma:contentTypeDescription="Create a new document." ma:contentTypeScope="" ma:versionID="e74a16028a0b5b0f57608bf09d8b2660">
  <xsd:schema xmlns:xsd="http://www.w3.org/2001/XMLSchema" xmlns:xs="http://www.w3.org/2001/XMLSchema" xmlns:p="http://schemas.microsoft.com/office/2006/metadata/properties" xmlns:ns2="810dadb4-62c1-4fd3-aef3-0db6a8571ffe" targetNamespace="http://schemas.microsoft.com/office/2006/metadata/properties" ma:root="true" ma:fieldsID="9b39263f8dd01711e1fc9c8509195d36" ns2:_="">
    <xsd:import namespace="810dadb4-62c1-4fd3-aef3-0db6a8571ffe"/>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AutoTags" minOccurs="0"/>
                <xsd:element ref="ns2:MediaServiceOCR" minOccurs="0"/>
                <xsd:element ref="ns2:MediaServiceGenerationTime" minOccurs="0"/>
                <xsd:element ref="ns2:MediaServiceEventHashCode" minOccurs="0"/>
                <xsd:element ref="ns2:MediaServiceDateTaken" minOccurs="0"/>
                <xsd:element ref="ns2:MediaServiceLocation"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810dadb4-62c1-4fd3-aef3-0db6a8571ffe"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AutoTags" ma:index="12" nillable="true" ma:displayName="Tags" ma:internalName="MediaServiceAutoTags" ma:readOnly="true">
      <xsd:simpleType>
        <xsd:restriction base="dms:Text"/>
      </xsd:simpleType>
    </xsd:element>
    <xsd:element name="MediaServiceOCR" ma:index="13" nillable="true" ma:displayName="Extracted Text" ma:internalName="MediaServiceOCR" ma:readOnly="true">
      <xsd:simpleType>
        <xsd:restriction base="dms:Note">
          <xsd:maxLength value="255"/>
        </xsd:restriction>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DateTaken" ma:index="16" nillable="true" ma:displayName="MediaServiceDateTaken" ma:hidden="true" ma:internalName="MediaServiceDateTaken" ma:readOnly="true">
      <xsd:simpleType>
        <xsd:restriction base="dms:Text"/>
      </xsd:simpleType>
    </xsd:element>
    <xsd:element name="MediaServiceLocation" ma:index="17" nillable="true" ma:displayName="Location" ma:internalName="MediaServiceLocation" ma:readOnly="true">
      <xsd:simpleType>
        <xsd:restriction base="dms:Text"/>
      </xsd:simpleType>
    </xsd:element>
    <xsd:element name="MediaLengthInSeconds" ma:index="18" nillable="true" ma:displayName="Length (seconds)" ma:internalName="MediaLengthInSeconds" ma:readOnly="tru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2AF3D665-301E-4D5F-9115-D4C2684C4B4D}"/>
</file>

<file path=customXml/itemProps2.xml><?xml version="1.0" encoding="utf-8"?>
<ds:datastoreItem xmlns:ds="http://schemas.openxmlformats.org/officeDocument/2006/customXml" ds:itemID="{135D8575-5B0D-4F76-9155-6CE3B403009F}"/>
</file>

<file path=customXml/itemProps3.xml><?xml version="1.0" encoding="utf-8"?>
<ds:datastoreItem xmlns:ds="http://schemas.openxmlformats.org/officeDocument/2006/customXml" ds:itemID="{4C6B0D9D-AD42-48CA-99DA-EBC7E90B240E}"/>
</file>

<file path=docProps/app.xml><?xml version="1.0" encoding="utf-8"?>
<Properties xmlns="http://schemas.openxmlformats.org/officeDocument/2006/extended-properties" xmlns:vt="http://schemas.openxmlformats.org/officeDocument/2006/docPropsVTypes">
  <TotalTime>579</TotalTime>
  <Words>1201</Words>
  <Application>Microsoft Office PowerPoint</Application>
  <PresentationFormat>Widescreen</PresentationFormat>
  <Paragraphs>260</Paragraphs>
  <Slides>30</Slides>
  <Notes>19</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30</vt:i4>
      </vt:variant>
    </vt:vector>
  </HeadingPairs>
  <TitlesOfParts>
    <vt:vector size="38" baseType="lpstr">
      <vt:lpstr>Yu Gothic UI</vt:lpstr>
      <vt:lpstr>Arial</vt:lpstr>
      <vt:lpstr>Calibri</vt:lpstr>
      <vt:lpstr>Calibri Light</vt:lpstr>
      <vt:lpstr>Century Gothic</vt:lpstr>
      <vt:lpstr>Comic Sans MS</vt:lpstr>
      <vt:lpstr>Sassoon Infant Std</vt:lpstr>
      <vt:lpstr>Office Theme</vt:lpstr>
      <vt:lpstr>PowerPoint Presentation</vt:lpstr>
      <vt:lpstr>Starter:</vt:lpstr>
      <vt:lpstr>What is division?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Year 2 Activity:</vt:lpstr>
      <vt:lpstr>PowerPoint Presentation</vt:lpstr>
      <vt:lpstr>PowerPoint Presentation</vt:lpstr>
      <vt:lpstr>Different ways to divide:</vt:lpstr>
      <vt:lpstr>14 ÷ 2 = 7 </vt:lpstr>
      <vt:lpstr>48 ÷ 8 = 6</vt:lpstr>
      <vt:lpstr>90 ÷ 10 = 9</vt:lpstr>
      <vt:lpstr>PowerPoint Presentation</vt:lpstr>
      <vt:lpstr>PowerPoint Presentation</vt:lpstr>
      <vt:lpstr>PowerPoint Presentation</vt:lpstr>
      <vt:lpstr>PowerPoint Presentation</vt:lpstr>
      <vt:lpstr>PowerPoint Presentation</vt:lpstr>
      <vt:lpstr>PowerPoint Presentation</vt:lpstr>
      <vt:lpstr>Year 3 Activity:</vt:lpstr>
      <vt:lpstr>PowerPoint Presentation</vt:lpstr>
      <vt:lpstr>Plenary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Money</dc:title>
  <dc:creator>M Smith</dc:creator>
  <cp:lastModifiedBy>M Smith</cp:lastModifiedBy>
  <cp:revision>9</cp:revision>
  <dcterms:created xsi:type="dcterms:W3CDTF">2021-11-14T08:27:55Z</dcterms:created>
  <dcterms:modified xsi:type="dcterms:W3CDTF">2022-01-22T15:25:50Z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0x010100A2CC0C36368B3E43AA8704CB173414C6</vt:lpwstr>
  </property>
</Properties>
</file>