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461" r:id="rId3"/>
    <p:sldId id="259" r:id="rId4"/>
    <p:sldId id="470" r:id="rId5"/>
    <p:sldId id="480" r:id="rId6"/>
    <p:sldId id="481" r:id="rId7"/>
    <p:sldId id="482" r:id="rId8"/>
    <p:sldId id="483" r:id="rId9"/>
    <p:sldId id="484" r:id="rId10"/>
    <p:sldId id="471" r:id="rId11"/>
    <p:sldId id="472" r:id="rId12"/>
    <p:sldId id="462" r:id="rId13"/>
    <p:sldId id="485" r:id="rId14"/>
    <p:sldId id="379" r:id="rId15"/>
    <p:sldId id="486" r:id="rId16"/>
    <p:sldId id="487" r:id="rId17"/>
    <p:sldId id="260" r:id="rId18"/>
    <p:sldId id="263" r:id="rId19"/>
    <p:sldId id="266" r:id="rId20"/>
    <p:sldId id="267" r:id="rId21"/>
    <p:sldId id="400" r:id="rId22"/>
    <p:sldId id="413" r:id="rId23"/>
    <p:sldId id="433" r:id="rId24"/>
    <p:sldId id="438" r:id="rId25"/>
    <p:sldId id="435" r:id="rId26"/>
    <p:sldId id="440" r:id="rId27"/>
    <p:sldId id="375" r:id="rId28"/>
    <p:sldId id="417" r:id="rId29"/>
    <p:sldId id="268" r:id="rId30"/>
    <p:sldId id="463" r:id="rId31"/>
    <p:sldId id="4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69944" autoAdjust="0"/>
  </p:normalViewPr>
  <p:slideViewPr>
    <p:cSldViewPr snapToGrid="0">
      <p:cViewPr varScale="1">
        <p:scale>
          <a:sx n="49" d="100"/>
          <a:sy n="49" d="100"/>
        </p:scale>
        <p:origin x="161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5C0E-850C-4E27-8BD8-4FD495BF2CC8}" type="datetimeFigureOut">
              <a:rPr lang="en-GB" smtClean="0"/>
              <a:t>22/01/2022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1A5DB-DEAB-41A8-ADBB-43634D7EC9BD}" type="slidenum">
              <a:rPr lang="en-GB" smtClean="0"/>
              <a:t>‹#›</a:t>
            </a:fld>
            <a:endParaRPr lang="en-GB"/>
          </a:p>
        </p:txBody>
      </p:sp>
    </p:spTree>
    <p:extLst>
      <p:ext uri="{BB962C8B-B14F-4D97-AF65-F5344CB8AC3E}">
        <p14:creationId xmlns:p14="http://schemas.microsoft.com/office/powerpoint/2010/main" val="351923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kern="1200" dirty="0">
                <a:effectLst/>
                <a:latin typeface="Comic Sans MS" panose="030F0702030302020204" pitchFamily="66" charset="0"/>
                <a:ea typeface="Times New Roman" panose="02020603050405020304" pitchFamily="18" charset="0"/>
                <a:cs typeface="Calibri" panose="020F0502020204030204" pitchFamily="34" charset="0"/>
              </a:rPr>
              <a:t>Coconut multiples: </a:t>
            </a:r>
            <a:br>
              <a:rPr lang="en-US" sz="1800" kern="1200" dirty="0">
                <a:effectLst/>
                <a:latin typeface="Comic Sans MS" panose="030F0702030302020204" pitchFamily="66" charset="0"/>
                <a:ea typeface="Times New Roman" panose="02020603050405020304" pitchFamily="18" charset="0"/>
                <a:cs typeface="Calibri" panose="020F0502020204030204" pitchFamily="34" charset="0"/>
              </a:rPr>
            </a:br>
            <a:r>
              <a:rPr lang="en-US" sz="1800" kern="1200" dirty="0">
                <a:effectLst/>
                <a:latin typeface="Comic Sans MS" panose="030F0702030302020204" pitchFamily="66" charset="0"/>
                <a:ea typeface="Times New Roman" panose="02020603050405020304" pitchFamily="18" charset="0"/>
                <a:cs typeface="Calibri" panose="020F0502020204030204" pitchFamily="34" charset="0"/>
              </a:rPr>
              <a:t>2, 5, 10, 3, 4 and 8.</a:t>
            </a:r>
            <a:endParaRPr lang="en-GB" sz="1800" dirty="0">
              <a:effectLst/>
              <a:latin typeface="Times New Roman" panose="02020603050405020304" pitchFamily="18" charset="0"/>
              <a:ea typeface="Times New Roman" panose="02020603050405020304" pitchFamily="18" charset="0"/>
            </a:endParaRPr>
          </a:p>
          <a:p>
            <a:pPr algn="l"/>
            <a:r>
              <a:rPr lang="en-US" sz="1800" kern="1200" dirty="0">
                <a:effectLst/>
                <a:latin typeface="Comic Sans MS" panose="030F0702030302020204" pitchFamily="66" charset="0"/>
                <a:ea typeface="Times New Roman" panose="02020603050405020304" pitchFamily="18" charset="0"/>
                <a:cs typeface="Calibri" panose="020F0502020204030204" pitchFamily="34" charset="0"/>
              </a:rPr>
              <a:t>https://www.topmarks.co.uk/times-tables/coconut-multiples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2</a:t>
            </a:fld>
            <a:endParaRPr lang="en-GB"/>
          </a:p>
        </p:txBody>
      </p:sp>
    </p:spTree>
    <p:extLst>
      <p:ext uri="{BB962C8B-B14F-4D97-AF65-F5344CB8AC3E}">
        <p14:creationId xmlns:p14="http://schemas.microsoft.com/office/powerpoint/2010/main" val="42535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11</a:t>
            </a:fld>
            <a:endParaRPr lang="en-GB" dirty="0"/>
          </a:p>
        </p:txBody>
      </p:sp>
    </p:spTree>
    <p:extLst>
      <p:ext uri="{BB962C8B-B14F-4D97-AF65-F5344CB8AC3E}">
        <p14:creationId xmlns:p14="http://schemas.microsoft.com/office/powerpoint/2010/main" val="42745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12</a:t>
            </a:fld>
            <a:endParaRPr lang="en-GB"/>
          </a:p>
        </p:txBody>
      </p:sp>
    </p:spTree>
    <p:extLst>
      <p:ext uri="{BB962C8B-B14F-4D97-AF65-F5344CB8AC3E}">
        <p14:creationId xmlns:p14="http://schemas.microsoft.com/office/powerpoint/2010/main" val="91126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methods we will be focusing on.</a:t>
            </a:r>
          </a:p>
          <a:p>
            <a:r>
              <a:rPr lang="en-US" dirty="0"/>
              <a:t>Recap.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Give them an example to complete on their whiteboard with a method of their choice e.g., 12 divided by 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Then give them an example for the eight times table </a:t>
            </a:r>
          </a:p>
        </p:txBody>
      </p:sp>
      <p:sp>
        <p:nvSpPr>
          <p:cNvPr id="4" name="Slide Number Placeholder 3"/>
          <p:cNvSpPr>
            <a:spLocks noGrp="1"/>
          </p:cNvSpPr>
          <p:nvPr>
            <p:ph type="sldNum" sz="quarter" idx="10"/>
          </p:nvPr>
        </p:nvSpPr>
        <p:spPr/>
        <p:txBody>
          <a:bodyPr/>
          <a:lstStyle/>
          <a:p>
            <a:fld id="{760C680F-71A7-4A57-AB0F-8A66BB4CCC01}"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Method one: splitting into equal groups.</a:t>
            </a:r>
          </a:p>
          <a:p>
            <a:br>
              <a:rPr lang="en-GB" dirty="0"/>
            </a:br>
            <a:r>
              <a:rPr lang="en-GB" dirty="0"/>
              <a:t>show practically to chd. Remind chd that what we are dividing by is the number of groups and the first number Is the amount of cubes or counters we need.</a:t>
            </a:r>
          </a:p>
          <a:p>
            <a:endParaRPr lang="en-GB" dirty="0"/>
          </a:p>
          <a:p>
            <a:r>
              <a:rPr lang="en-GB" dirty="0"/>
              <a:t>Remind chd that commutative law does not work with division, we must follow the order of the question. </a:t>
            </a:r>
          </a:p>
          <a:p>
            <a:endParaRPr lang="en-GB" dirty="0"/>
          </a:p>
          <a:p>
            <a:r>
              <a:rPr lang="en-GB" dirty="0"/>
              <a:t>Have chd practically show it.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18</a:t>
            </a:fld>
            <a:endParaRPr lang="en-US"/>
          </a:p>
        </p:txBody>
      </p:sp>
    </p:spTree>
    <p:extLst>
      <p:ext uri="{BB962C8B-B14F-4D97-AF65-F5344CB8AC3E}">
        <p14:creationId xmlns:p14="http://schemas.microsoft.com/office/powerpoint/2010/main" val="127508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Counting backwards method:</a:t>
            </a:r>
          </a:p>
          <a:p>
            <a:r>
              <a:rPr lang="en-GB" dirty="0"/>
              <a:t>Draw no line with intervals of what we are dividing by to start with. Then counting back until we get to 0. We then count how many jumps which gives us our answer.</a:t>
            </a:r>
          </a:p>
          <a:p>
            <a:endParaRPr lang="en-GB" dirty="0"/>
          </a:p>
          <a:p>
            <a:r>
              <a:rPr lang="en-GB" dirty="0"/>
              <a:t>Have chd do this on a whiteboard at the same time.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19</a:t>
            </a:fld>
            <a:endParaRPr lang="en-US"/>
          </a:p>
        </p:txBody>
      </p:sp>
    </p:spTree>
    <p:extLst>
      <p:ext uri="{BB962C8B-B14F-4D97-AF65-F5344CB8AC3E}">
        <p14:creationId xmlns:p14="http://schemas.microsoft.com/office/powerpoint/2010/main" val="53935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Grouping method:</a:t>
            </a:r>
          </a:p>
          <a:p>
            <a:r>
              <a:rPr lang="en-GB" dirty="0"/>
              <a:t>Start with cubes of the amount you are dividing- explain we have chosen 9 sticks of 10 instead of 90 ones due to it being more efficient, </a:t>
            </a:r>
          </a:p>
          <a:p>
            <a:r>
              <a:rPr lang="en-GB" dirty="0"/>
              <a:t>Step 2 I need to make groups of 10, this is easier due to having sticks of ten.</a:t>
            </a:r>
          </a:p>
          <a:p>
            <a:r>
              <a:rPr lang="en-GB" dirty="0"/>
              <a:t>Step 3 then I need to count how many groups of 10 I have.</a:t>
            </a:r>
          </a:p>
          <a:p>
            <a:endParaRPr lang="en-GB" dirty="0"/>
          </a:p>
          <a:p>
            <a:r>
              <a:rPr lang="en-GB" dirty="0"/>
              <a:t>Have chd complete alongside practically. </a:t>
            </a:r>
          </a:p>
        </p:txBody>
      </p:sp>
      <p:sp>
        <p:nvSpPr>
          <p:cNvPr id="4" name="Slide Number Placeholder 3"/>
          <p:cNvSpPr>
            <a:spLocks noGrp="1"/>
          </p:cNvSpPr>
          <p:nvPr>
            <p:ph type="sldNum" sz="quarter" idx="5"/>
          </p:nvPr>
        </p:nvSpPr>
        <p:spPr/>
        <p:txBody>
          <a:bodyPr/>
          <a:lstStyle/>
          <a:p>
            <a:fld id="{760C680F-71A7-4A57-AB0F-8A66BB4CCC01}" type="slidenum">
              <a:rPr lang="en-US" smtClean="0"/>
              <a:pPr/>
              <a:t>20</a:t>
            </a:fld>
            <a:endParaRPr lang="en-US"/>
          </a:p>
        </p:txBody>
      </p:sp>
    </p:spTree>
    <p:extLst>
      <p:ext uri="{BB962C8B-B14F-4D97-AF65-F5344CB8AC3E}">
        <p14:creationId xmlns:p14="http://schemas.microsoft.com/office/powerpoint/2010/main" val="372156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how to present in book.</a:t>
            </a:r>
          </a:p>
        </p:txBody>
      </p:sp>
      <p:sp>
        <p:nvSpPr>
          <p:cNvPr id="4" name="Slide Number Placeholder 3"/>
          <p:cNvSpPr>
            <a:spLocks noGrp="1"/>
          </p:cNvSpPr>
          <p:nvPr>
            <p:ph type="sldNum" sz="quarter" idx="5"/>
          </p:nvPr>
        </p:nvSpPr>
        <p:spPr/>
        <p:txBody>
          <a:bodyPr/>
          <a:lstStyle/>
          <a:p>
            <a:fld id="{F411A5DB-DEAB-41A8-ADBB-43634D7EC9BD}" type="slidenum">
              <a:rPr lang="en-GB" smtClean="0"/>
              <a:t>30</a:t>
            </a:fld>
            <a:endParaRPr lang="en-GB"/>
          </a:p>
        </p:txBody>
      </p:sp>
    </p:spTree>
    <p:extLst>
      <p:ext uri="{BB962C8B-B14F-4D97-AF65-F5344CB8AC3E}">
        <p14:creationId xmlns:p14="http://schemas.microsoft.com/office/powerpoint/2010/main" val="221422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dirty="0">
                <a:effectLst/>
                <a:latin typeface="Comic Sans MS" panose="030F0702030302020204" pitchFamily="66" charset="0"/>
                <a:ea typeface="Calibri" panose="020F0502020204030204" pitchFamily="34" charset="0"/>
                <a:cs typeface="Calibri" panose="020F0502020204030204" pitchFamily="34" charset="0"/>
              </a:rPr>
              <a:t>Show 5 groups of 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omic Sans MS" panose="030F0702030302020204" pitchFamily="66" charset="0"/>
                <a:ea typeface="Calibri" panose="020F0502020204030204" pitchFamily="34" charset="0"/>
                <a:cs typeface="Calibri" panose="020F0502020204030204" pitchFamily="34" charset="0"/>
              </a:rPr>
              <a:t>Ask children to spot the mistake. Explain there should be 4 groups of 5.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31</a:t>
            </a:fld>
            <a:endParaRPr lang="en-GB"/>
          </a:p>
        </p:txBody>
      </p:sp>
    </p:spTree>
    <p:extLst>
      <p:ext uri="{BB962C8B-B14F-4D97-AF65-F5344CB8AC3E}">
        <p14:creationId xmlns:p14="http://schemas.microsoft.com/office/powerpoint/2010/main" val="322150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a:t>
            </a:r>
          </a:p>
        </p:txBody>
      </p:sp>
      <p:sp>
        <p:nvSpPr>
          <p:cNvPr id="4" name="Slide Number Placeholder 3"/>
          <p:cNvSpPr>
            <a:spLocks noGrp="1"/>
          </p:cNvSpPr>
          <p:nvPr>
            <p:ph type="sldNum" sz="quarter" idx="5"/>
          </p:nvPr>
        </p:nvSpPr>
        <p:spPr/>
        <p:txBody>
          <a:bodyPr/>
          <a:lstStyle/>
          <a:p>
            <a:fld id="{760C680F-71A7-4A57-AB0F-8A66BB4CCC01}" type="slidenum">
              <a:rPr lang="en-US" smtClean="0"/>
              <a:pPr/>
              <a:t>3</a:t>
            </a:fld>
            <a:endParaRPr lang="en-US"/>
          </a:p>
        </p:txBody>
      </p:sp>
    </p:spTree>
    <p:extLst>
      <p:ext uri="{BB962C8B-B14F-4D97-AF65-F5344CB8AC3E}">
        <p14:creationId xmlns:p14="http://schemas.microsoft.com/office/powerpoint/2010/main" val="352435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4</a:t>
            </a:fld>
            <a:endParaRPr lang="en-GB" dirty="0"/>
          </a:p>
        </p:txBody>
      </p:sp>
    </p:spTree>
    <p:extLst>
      <p:ext uri="{BB962C8B-B14F-4D97-AF65-F5344CB8AC3E}">
        <p14:creationId xmlns:p14="http://schemas.microsoft.com/office/powerpoint/2010/main" val="253798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5</a:t>
            </a:fld>
            <a:endParaRPr lang="en-GB" dirty="0"/>
          </a:p>
        </p:txBody>
      </p:sp>
    </p:spTree>
    <p:extLst>
      <p:ext uri="{BB962C8B-B14F-4D97-AF65-F5344CB8AC3E}">
        <p14:creationId xmlns:p14="http://schemas.microsoft.com/office/powerpoint/2010/main" val="2138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6</a:t>
            </a:fld>
            <a:endParaRPr lang="en-GB" dirty="0"/>
          </a:p>
        </p:txBody>
      </p:sp>
    </p:spTree>
    <p:extLst>
      <p:ext uri="{BB962C8B-B14F-4D97-AF65-F5344CB8AC3E}">
        <p14:creationId xmlns:p14="http://schemas.microsoft.com/office/powerpoint/2010/main" val="116338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7</a:t>
            </a:fld>
            <a:endParaRPr lang="en-GB" dirty="0"/>
          </a:p>
        </p:txBody>
      </p:sp>
    </p:spTree>
    <p:extLst>
      <p:ext uri="{BB962C8B-B14F-4D97-AF65-F5344CB8AC3E}">
        <p14:creationId xmlns:p14="http://schemas.microsoft.com/office/powerpoint/2010/main" val="182791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8</a:t>
            </a:fld>
            <a:endParaRPr lang="en-GB" dirty="0"/>
          </a:p>
        </p:txBody>
      </p:sp>
    </p:spTree>
    <p:extLst>
      <p:ext uri="{BB962C8B-B14F-4D97-AF65-F5344CB8AC3E}">
        <p14:creationId xmlns:p14="http://schemas.microsoft.com/office/powerpoint/2010/main" val="216779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9</a:t>
            </a:fld>
            <a:endParaRPr lang="en-GB" dirty="0"/>
          </a:p>
        </p:txBody>
      </p:sp>
    </p:spTree>
    <p:extLst>
      <p:ext uri="{BB962C8B-B14F-4D97-AF65-F5344CB8AC3E}">
        <p14:creationId xmlns:p14="http://schemas.microsoft.com/office/powerpoint/2010/main" val="286704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10</a:t>
            </a:fld>
            <a:endParaRPr lang="en-GB" dirty="0"/>
          </a:p>
        </p:txBody>
      </p:sp>
    </p:spTree>
    <p:extLst>
      <p:ext uri="{BB962C8B-B14F-4D97-AF65-F5344CB8AC3E}">
        <p14:creationId xmlns:p14="http://schemas.microsoft.com/office/powerpoint/2010/main" val="331741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EF8A-CACA-42C4-93D1-068449AE4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D8497-F361-4264-B155-E605DF10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7FF76-5ED3-4C9E-BA46-E57B8941230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2775141E-6DBC-4D57-B9FF-36070BF3E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A3C2C-B2A9-473D-AA0A-EB308F6B9D88}"/>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4792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8837-30FF-46E1-BFB1-5482F911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CB45C-AAA1-4F4F-B821-0C79B1D17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37793-BA5C-4490-A171-B317A4D1A05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06646186-B88B-417F-829E-CA60256E4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5676-829C-4C86-914D-E4BF4BA5668F}"/>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260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9396C-19C2-4DDF-85F7-C20547AE8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41D7D-A9C7-420D-BE5A-3B12B6FDD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3FF6E-B945-4956-8CF9-F6E64C0808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733362D2-F83E-474B-B5D2-B61ED32F8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A4D17-73F3-4D95-995D-47C9B2337BF9}"/>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924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051A-0432-4AC6-AE69-E1E6D9243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4062-56C5-46E1-A2EE-7FA6B9BD7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18301-7618-4BD9-9355-AE40BDBCA99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D8950D6-F0B3-438D-8662-D659C4F08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11B1A-EBAE-418B-807F-9091D84E5165}"/>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0752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DCE-57B7-4239-8D9F-D1BAFE3DB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82291-7FB7-4363-9073-EFD9098D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B50C4-716F-4499-B90D-575E8F2E2CC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D77B9865-5185-4546-999F-E67DFEB15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DECD-F4A9-4248-9993-5053E04987D3}"/>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69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1FF-ED29-4C3D-83E0-31E509BDF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A6B7E-F09C-4343-BE66-499538E9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1F722-3701-41B8-B892-363FC73F4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C36627-63F5-4883-B0FF-DCCACAC1B3E5}"/>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082E0675-BA4B-44E3-9415-C45667281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89DF8C-B475-458C-81C3-BE7E6ECAA1E2}"/>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387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950D-DE95-45D9-948D-D6CFEAFA9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85540-D256-412D-8C54-AD2CE5ACD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B195C-3FBE-40DA-AC75-582F5855D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0EBA7-DB46-4099-AB5C-611C69CE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36DD1-CEA3-43D6-8E07-CCAAA352A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2DCCDD-F582-4F53-BC6A-B9906F6679A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8" name="Footer Placeholder 7">
            <a:extLst>
              <a:ext uri="{FF2B5EF4-FFF2-40B4-BE49-F238E27FC236}">
                <a16:creationId xmlns:a16="http://schemas.microsoft.com/office/drawing/2014/main" id="{D68A57C4-03F6-4571-A758-D58D78D3D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23D86-EB4B-4B2C-B0B3-2A060BDDDF2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2428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DF16-04B8-40AA-A215-07387914C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6EB5B7-A1F0-42B3-B0B0-5997811277C3}"/>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4" name="Footer Placeholder 3">
            <a:extLst>
              <a:ext uri="{FF2B5EF4-FFF2-40B4-BE49-F238E27FC236}">
                <a16:creationId xmlns:a16="http://schemas.microsoft.com/office/drawing/2014/main" id="{0AEF6A42-1C00-4516-9A4B-CAF6D1C22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F0E02-37EE-4E36-A3CF-D2DC6002E7DD}"/>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441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4B659-83AF-47DC-ACB9-4B15AB9C35F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3" name="Footer Placeholder 2">
            <a:extLst>
              <a:ext uri="{FF2B5EF4-FFF2-40B4-BE49-F238E27FC236}">
                <a16:creationId xmlns:a16="http://schemas.microsoft.com/office/drawing/2014/main" id="{1F8F6E4C-FF6D-4666-B07A-570723D9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473A7-EA30-4179-BA2A-BFC8C49E5BD6}"/>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77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C3-B2D0-4113-ACE2-77ABCF95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0A0CC-994C-480C-BF10-B33FC9B4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692006-EC0D-423C-949C-48E22DE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7E2F2-55F2-4B7B-A0AD-8ECFBDFE4D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8E7A20B6-8625-463D-8C50-DABB25D58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D143D-B6D1-4EEA-AF2A-DF4149200654}"/>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9570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352-46BB-44C9-918E-C96DEFF6F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BD083-C0CE-4B08-A183-9B29DFB27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68B484-42B6-4D0D-92BE-1850EACD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FAF68-A1B3-4923-949D-AE39151B4EB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6EE3F96B-3B5B-4802-9620-F9698CDC9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E04AD-9A51-4728-AC64-6EADFB7376F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269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043-846F-4367-B755-B900105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28E3F-AF33-4E21-8DB6-4B2DD3C9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40D2F-5AA8-469C-9A7D-A7E0272B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B4DCE6C-91C4-4977-B5DE-2C9BE74A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31A275-935C-40FB-9CEA-13BAFFBE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A24-E97D-400E-8980-9F221B79031D}" type="slidenum">
              <a:rPr lang="en-GB" smtClean="0"/>
              <a:t>‹#›</a:t>
            </a:fld>
            <a:endParaRPr lang="en-GB"/>
          </a:p>
        </p:txBody>
      </p:sp>
    </p:spTree>
    <p:extLst>
      <p:ext uri="{BB962C8B-B14F-4D97-AF65-F5344CB8AC3E}">
        <p14:creationId xmlns:p14="http://schemas.microsoft.com/office/powerpoint/2010/main" val="13955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681CFC-FA24-49E0-8083-1971B743C550}"/>
              </a:ext>
            </a:extLst>
          </p:cNvPr>
          <p:cNvSpPr>
            <a:spLocks noGrp="1"/>
          </p:cNvSpPr>
          <p:nvPr>
            <p:ph type="body" idx="1"/>
          </p:nvPr>
        </p:nvSpPr>
        <p:spPr>
          <a:xfrm>
            <a:off x="915988" y="442421"/>
            <a:ext cx="5157787"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Y2 LO: To be able to represent division as grouping. (practical)</a:t>
            </a:r>
          </a:p>
        </p:txBody>
      </p:sp>
      <p:sp>
        <p:nvSpPr>
          <p:cNvPr id="6" name="Content Placeholder 5">
            <a:extLst>
              <a:ext uri="{FF2B5EF4-FFF2-40B4-BE49-F238E27FC236}">
                <a16:creationId xmlns:a16="http://schemas.microsoft.com/office/drawing/2014/main" id="{6494D497-6EE3-47E8-9F50-119973C244FA}"/>
              </a:ext>
            </a:extLst>
          </p:cNvPr>
          <p:cNvSpPr>
            <a:spLocks noGrp="1"/>
          </p:cNvSpPr>
          <p:nvPr>
            <p:ph sz="half" idx="2"/>
          </p:nvPr>
        </p:nvSpPr>
        <p:spPr>
          <a:xfrm>
            <a:off x="839788" y="1871002"/>
            <a:ext cx="5157787" cy="4758397"/>
          </a:xfrm>
        </p:spPr>
        <p:txBody>
          <a:bodyPr>
            <a:normAutofit fontScale="92500"/>
          </a:bodyPr>
          <a:lstStyle/>
          <a:p>
            <a:pPr lvl="0">
              <a:lnSpc>
                <a:spcPct val="107000"/>
              </a:lnSpc>
              <a:buFontTx/>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manipulatives to show equal groups in different representations.</a:t>
            </a:r>
          </a:p>
          <a:p>
            <a:pPr lvl="0">
              <a:lnSpc>
                <a:spcPct val="107000"/>
              </a:lnSpc>
              <a:buFontTx/>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my knowledge of my two-, five- and ten-times tables to support my learning.</a:t>
            </a:r>
          </a:p>
          <a:p>
            <a:pPr lvl="0">
              <a:lnSpc>
                <a:spcPct val="107000"/>
              </a:lnSpc>
              <a:buFontTx/>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use stem sentences to describe my groups.</a:t>
            </a:r>
          </a:p>
        </p:txBody>
      </p:sp>
      <p:sp>
        <p:nvSpPr>
          <p:cNvPr id="7" name="Text Placeholder 6">
            <a:extLst>
              <a:ext uri="{FF2B5EF4-FFF2-40B4-BE49-F238E27FC236}">
                <a16:creationId xmlns:a16="http://schemas.microsoft.com/office/drawing/2014/main" id="{4ACA4707-C90C-419B-8207-FF99E919AC47}"/>
              </a:ext>
            </a:extLst>
          </p:cNvPr>
          <p:cNvSpPr>
            <a:spLocks noGrp="1"/>
          </p:cNvSpPr>
          <p:nvPr>
            <p:ph type="body" sz="quarter" idx="3"/>
          </p:nvPr>
        </p:nvSpPr>
        <p:spPr>
          <a:xfrm>
            <a:off x="6096000" y="164994"/>
            <a:ext cx="5183188"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Y3 LO: To be able to divide by eight.</a:t>
            </a:r>
          </a:p>
        </p:txBody>
      </p:sp>
      <p:sp>
        <p:nvSpPr>
          <p:cNvPr id="8" name="Content Placeholder 7">
            <a:extLst>
              <a:ext uri="{FF2B5EF4-FFF2-40B4-BE49-F238E27FC236}">
                <a16:creationId xmlns:a16="http://schemas.microsoft.com/office/drawing/2014/main" id="{F4069311-568B-4693-BDE5-E6F89A13FB19}"/>
              </a:ext>
            </a:extLst>
          </p:cNvPr>
          <p:cNvSpPr>
            <a:spLocks noGrp="1"/>
          </p:cNvSpPr>
          <p:nvPr>
            <p:ph sz="quarter" idx="4"/>
          </p:nvPr>
        </p:nvSpPr>
        <p:spPr>
          <a:xfrm>
            <a:off x="6172200" y="1871003"/>
            <a:ext cx="5183188" cy="4318660"/>
          </a:xfrm>
        </p:spPr>
        <p:txBody>
          <a:bodyPr>
            <a:noAutofit/>
          </a:bodyPr>
          <a:lstStyle/>
          <a:p>
            <a:pPr marL="342900" lvl="0" indent="-342900">
              <a:lnSpc>
                <a:spcPct val="107000"/>
              </a:lnSpc>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recall and use multiplication facts for the eight times tables.</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discuss different methods to complete division. </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dirty="0">
                <a:effectLst/>
                <a:latin typeface="Comic Sans MS" panose="030F0702030302020204" pitchFamily="66" charset="0"/>
                <a:ea typeface="Calibri" panose="020F0502020204030204" pitchFamily="34" charset="0"/>
                <a:cs typeface="Times New Roman" panose="02020603050405020304" pitchFamily="18" charset="0"/>
              </a:rPr>
              <a:t>I can choose the most suitable method to complete my calculations.</a:t>
            </a:r>
            <a:endParaRPr lang="en-US" sz="4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27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8F243-BBCF-4D69-AC4F-1A677F69A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8150030C-6002-480B-A965-DC7F3DEE0AD7}"/>
              </a:ext>
            </a:extLst>
          </p:cNvPr>
          <p:cNvSpPr/>
          <p:nvPr/>
        </p:nvSpPr>
        <p:spPr>
          <a:xfrm>
            <a:off x="343154" y="4991834"/>
            <a:ext cx="9715246" cy="1077218"/>
          </a:xfrm>
          <a:prstGeom prst="rect">
            <a:avLst/>
          </a:prstGeom>
        </p:spPr>
        <p:txBody>
          <a:bodyPr wrap="square">
            <a:spAutoFit/>
          </a:bodyPr>
          <a:lstStyle/>
          <a:p>
            <a:r>
              <a:rPr lang="en-GB" sz="3200" b="1" dirty="0">
                <a:solidFill>
                  <a:srgbClr val="FF0000"/>
                </a:solidFill>
                <a:latin typeface="Yu Gothic UI" panose="020B0500000000000000" pitchFamily="34" charset="-128"/>
                <a:ea typeface="Yu Gothic UI" panose="020B0500000000000000" pitchFamily="34" charset="-128"/>
              </a:rPr>
              <a:t>No.</a:t>
            </a:r>
          </a:p>
          <a:p>
            <a:r>
              <a:rPr lang="en-GB" sz="3200" b="1" dirty="0">
                <a:solidFill>
                  <a:srgbClr val="FF0000"/>
                </a:solidFill>
                <a:latin typeface="Yu Gothic UI" panose="020B0500000000000000" pitchFamily="34" charset="-128"/>
                <a:ea typeface="Yu Gothic UI" panose="020B0500000000000000" pitchFamily="34" charset="-128"/>
              </a:rPr>
              <a:t>There will be 7 groups of 5.</a:t>
            </a:r>
            <a:endParaRPr lang="en-GB" sz="3200" dirty="0">
              <a:solidFill>
                <a:srgbClr val="FF0000"/>
              </a:solidFill>
            </a:endParaRPr>
          </a:p>
        </p:txBody>
      </p:sp>
      <p:sp>
        <p:nvSpPr>
          <p:cNvPr id="6" name="TextBox 5">
            <a:extLst>
              <a:ext uri="{FF2B5EF4-FFF2-40B4-BE49-F238E27FC236}">
                <a16:creationId xmlns:a16="http://schemas.microsoft.com/office/drawing/2014/main" id="{F89C71FC-5B50-4A1F-B342-93372FE762F0}"/>
              </a:ext>
            </a:extLst>
          </p:cNvPr>
          <p:cNvSpPr txBox="1"/>
          <p:nvPr/>
        </p:nvSpPr>
        <p:spPr>
          <a:xfrm>
            <a:off x="343155" y="229306"/>
            <a:ext cx="11106300" cy="584775"/>
          </a:xfrm>
          <a:prstGeom prst="rect">
            <a:avLst/>
          </a:prstGeom>
          <a:noFill/>
        </p:spPr>
        <p:txBody>
          <a:bodyPr wrap="square" rtlCol="0">
            <a:spAutoFit/>
          </a:bodyPr>
          <a:lstStyle/>
          <a:p>
            <a:r>
              <a:rPr lang="en-GB" sz="3200" b="1" dirty="0">
                <a:latin typeface="Yu Gothic UI" panose="020B0500000000000000" pitchFamily="34" charset="-128"/>
                <a:ea typeface="Yu Gothic UI" panose="020B0500000000000000" pitchFamily="34" charset="-128"/>
              </a:rPr>
              <a:t>Kat says, </a:t>
            </a:r>
          </a:p>
        </p:txBody>
      </p:sp>
      <p:sp>
        <p:nvSpPr>
          <p:cNvPr id="7" name="Rectangle 6">
            <a:extLst>
              <a:ext uri="{FF2B5EF4-FFF2-40B4-BE49-F238E27FC236}">
                <a16:creationId xmlns:a16="http://schemas.microsoft.com/office/drawing/2014/main" id="{99CEED8F-73DB-4FF7-B30E-E287CAB5D913}"/>
              </a:ext>
            </a:extLst>
          </p:cNvPr>
          <p:cNvSpPr/>
          <p:nvPr/>
        </p:nvSpPr>
        <p:spPr>
          <a:xfrm>
            <a:off x="343155" y="4143239"/>
            <a:ext cx="9045967" cy="584775"/>
          </a:xfrm>
          <a:prstGeom prst="rect">
            <a:avLst/>
          </a:prstGeom>
        </p:spPr>
        <p:txBody>
          <a:bodyPr wrap="square">
            <a:spAutoFit/>
          </a:bodyPr>
          <a:lstStyle/>
          <a:p>
            <a:r>
              <a:rPr lang="en-GB" sz="3200" b="1" dirty="0">
                <a:latin typeface="Yu Gothic UI" panose="020B0500000000000000" pitchFamily="34" charset="-128"/>
                <a:ea typeface="Yu Gothic UI" panose="020B0500000000000000" pitchFamily="34" charset="-128"/>
              </a:rPr>
              <a:t>Do you agree with Kat?</a:t>
            </a:r>
          </a:p>
        </p:txBody>
      </p:sp>
      <p:sp>
        <p:nvSpPr>
          <p:cNvPr id="8" name="Speech Bubble: Rectangle with Corners Rounded 7">
            <a:extLst>
              <a:ext uri="{FF2B5EF4-FFF2-40B4-BE49-F238E27FC236}">
                <a16:creationId xmlns:a16="http://schemas.microsoft.com/office/drawing/2014/main" id="{D599675D-1882-41C6-9323-3FBC1AEB64A4}"/>
              </a:ext>
            </a:extLst>
          </p:cNvPr>
          <p:cNvSpPr/>
          <p:nvPr/>
        </p:nvSpPr>
        <p:spPr>
          <a:xfrm>
            <a:off x="3977405" y="1411485"/>
            <a:ext cx="7024835" cy="1924432"/>
          </a:xfrm>
          <a:prstGeom prst="wedgeRoundRectCallout">
            <a:avLst>
              <a:gd name="adj1" fmla="val -59233"/>
              <a:gd name="adj2" fmla="val 2795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Yu Gothic UI" panose="020B0500000000000000" pitchFamily="34" charset="-128"/>
                <a:ea typeface="Yu Gothic UI" panose="020B0500000000000000" pitchFamily="34" charset="-128"/>
              </a:rPr>
              <a:t>I have 35 counters.</a:t>
            </a:r>
          </a:p>
          <a:p>
            <a:pPr algn="ctr"/>
            <a:r>
              <a:rPr lang="en-GB" sz="3200" b="1" dirty="0">
                <a:solidFill>
                  <a:schemeClr val="tx1"/>
                </a:solidFill>
                <a:latin typeface="Yu Gothic UI" panose="020B0500000000000000" pitchFamily="34" charset="-128"/>
                <a:ea typeface="Yu Gothic UI" panose="020B0500000000000000" pitchFamily="34" charset="-128"/>
              </a:rPr>
              <a:t>There are 5 counters in each group,</a:t>
            </a:r>
          </a:p>
          <a:p>
            <a:pPr algn="ctr"/>
            <a:r>
              <a:rPr lang="en-GB" sz="3200" b="1" dirty="0">
                <a:solidFill>
                  <a:schemeClr val="tx1"/>
                </a:solidFill>
                <a:latin typeface="Yu Gothic UI" panose="020B0500000000000000" pitchFamily="34" charset="-128"/>
                <a:ea typeface="Yu Gothic UI" panose="020B0500000000000000" pitchFamily="34" charset="-128"/>
              </a:rPr>
              <a:t>so I will have 6 groups. </a:t>
            </a:r>
          </a:p>
        </p:txBody>
      </p:sp>
    </p:spTree>
    <p:extLst>
      <p:ext uri="{BB962C8B-B14F-4D97-AF65-F5344CB8AC3E}">
        <p14:creationId xmlns:p14="http://schemas.microsoft.com/office/powerpoint/2010/main" val="23410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31412" y="351690"/>
            <a:ext cx="7606570" cy="2062103"/>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There are 40 counters.</a:t>
            </a:r>
          </a:p>
          <a:p>
            <a:endParaRPr lang="en-GB" sz="3200" b="1" dirty="0">
              <a:latin typeface="Yu Gothic UI" panose="020B0500000000000000" pitchFamily="34" charset="-128"/>
              <a:ea typeface="Yu Gothic UI" panose="020B0500000000000000" pitchFamily="34" charset="-128"/>
            </a:endParaRPr>
          </a:p>
          <a:p>
            <a:r>
              <a:rPr lang="en-GB" sz="3200" b="1" dirty="0">
                <a:latin typeface="Yu Gothic UI" panose="020B0500000000000000" pitchFamily="34" charset="-128"/>
                <a:ea typeface="Yu Gothic UI" panose="020B0500000000000000" pitchFamily="34" charset="-128"/>
              </a:rPr>
              <a:t>How many equal groups can you make?</a:t>
            </a:r>
          </a:p>
          <a:p>
            <a:endParaRPr lang="en-GB" sz="3200" b="1" dirty="0">
              <a:latin typeface="Yu Gothic UI" panose="020B0500000000000000" pitchFamily="34" charset="-128"/>
              <a:ea typeface="Yu Gothic UI" panose="020B0500000000000000" pitchFamily="34" charset="-128"/>
            </a:endParaRPr>
          </a:p>
        </p:txBody>
      </p:sp>
      <p:sp>
        <p:nvSpPr>
          <p:cNvPr id="19" name="Teardrop 18">
            <a:extLst>
              <a:ext uri="{FF2B5EF4-FFF2-40B4-BE49-F238E27FC236}">
                <a16:creationId xmlns:a16="http://schemas.microsoft.com/office/drawing/2014/main" id="{93EA6C46-450F-40A0-A879-4DB9E6DF13C3}"/>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Problem solving</a:t>
            </a:r>
          </a:p>
        </p:txBody>
      </p:sp>
      <p:sp>
        <p:nvSpPr>
          <p:cNvPr id="6" name="TextBox 5">
            <a:extLst>
              <a:ext uri="{FF2B5EF4-FFF2-40B4-BE49-F238E27FC236}">
                <a16:creationId xmlns:a16="http://schemas.microsoft.com/office/drawing/2014/main" id="{2EEEA3AE-FA6D-454C-B0FE-53D92C861817}"/>
              </a:ext>
            </a:extLst>
          </p:cNvPr>
          <p:cNvSpPr txBox="1"/>
          <p:nvPr/>
        </p:nvSpPr>
        <p:spPr>
          <a:xfrm>
            <a:off x="331412" y="2485898"/>
            <a:ext cx="3009157" cy="3046988"/>
          </a:xfrm>
          <a:prstGeom prst="rect">
            <a:avLst/>
          </a:prstGeom>
          <a:noFill/>
        </p:spPr>
        <p:txBody>
          <a:bodyPr wrap="none" rtlCol="0">
            <a:spAutoFit/>
          </a:bodyPr>
          <a:lstStyle/>
          <a:p>
            <a:r>
              <a:rPr lang="en-GB" sz="3200" b="1" dirty="0">
                <a:solidFill>
                  <a:srgbClr val="FF0000"/>
                </a:solidFill>
                <a:latin typeface="Yu Gothic UI" panose="020B0500000000000000" pitchFamily="34" charset="-128"/>
                <a:ea typeface="Yu Gothic UI" panose="020B0500000000000000" pitchFamily="34" charset="-128"/>
              </a:rPr>
              <a:t>2 groups of 20</a:t>
            </a:r>
          </a:p>
          <a:p>
            <a:r>
              <a:rPr lang="en-GB" sz="3200" b="1" dirty="0">
                <a:solidFill>
                  <a:srgbClr val="FF0000"/>
                </a:solidFill>
                <a:latin typeface="Yu Gothic UI" panose="020B0500000000000000" pitchFamily="34" charset="-128"/>
                <a:ea typeface="Yu Gothic UI" panose="020B0500000000000000" pitchFamily="34" charset="-128"/>
              </a:rPr>
              <a:t>4 groups of 10</a:t>
            </a:r>
            <a:br>
              <a:rPr lang="en-GB" sz="3200" b="1" dirty="0">
                <a:solidFill>
                  <a:srgbClr val="FF0000"/>
                </a:solidFill>
                <a:latin typeface="Yu Gothic UI" panose="020B0500000000000000" pitchFamily="34" charset="-128"/>
                <a:ea typeface="Yu Gothic UI" panose="020B0500000000000000" pitchFamily="34" charset="-128"/>
              </a:rPr>
            </a:br>
            <a:r>
              <a:rPr lang="en-GB" sz="3200" b="1" dirty="0">
                <a:solidFill>
                  <a:srgbClr val="FF0000"/>
                </a:solidFill>
                <a:latin typeface="Yu Gothic UI" panose="020B0500000000000000" pitchFamily="34" charset="-128"/>
                <a:ea typeface="Yu Gothic UI" panose="020B0500000000000000" pitchFamily="34" charset="-128"/>
              </a:rPr>
              <a:t>5 groups of 8</a:t>
            </a:r>
            <a:br>
              <a:rPr lang="en-GB" sz="3200" b="1" dirty="0">
                <a:solidFill>
                  <a:srgbClr val="FF0000"/>
                </a:solidFill>
                <a:latin typeface="Yu Gothic UI" panose="020B0500000000000000" pitchFamily="34" charset="-128"/>
                <a:ea typeface="Yu Gothic UI" panose="020B0500000000000000" pitchFamily="34" charset="-128"/>
              </a:rPr>
            </a:br>
            <a:r>
              <a:rPr lang="en-GB" sz="3200" b="1" dirty="0">
                <a:solidFill>
                  <a:srgbClr val="FF0000"/>
                </a:solidFill>
                <a:latin typeface="Yu Gothic UI" panose="020B0500000000000000" pitchFamily="34" charset="-128"/>
                <a:ea typeface="Yu Gothic UI" panose="020B0500000000000000" pitchFamily="34" charset="-128"/>
              </a:rPr>
              <a:t>8 groups of 5</a:t>
            </a:r>
          </a:p>
          <a:p>
            <a:r>
              <a:rPr lang="en-GB" sz="3200" b="1" dirty="0">
                <a:solidFill>
                  <a:srgbClr val="FF0000"/>
                </a:solidFill>
                <a:latin typeface="Yu Gothic UI" panose="020B0500000000000000" pitchFamily="34" charset="-128"/>
                <a:ea typeface="Yu Gothic UI" panose="020B0500000000000000" pitchFamily="34" charset="-128"/>
              </a:rPr>
              <a:t>10 groups of 4</a:t>
            </a:r>
          </a:p>
          <a:p>
            <a:r>
              <a:rPr lang="en-GB" sz="3200" b="1" dirty="0">
                <a:solidFill>
                  <a:srgbClr val="FF0000"/>
                </a:solidFill>
                <a:latin typeface="Yu Gothic UI" panose="020B0500000000000000" pitchFamily="34" charset="-128"/>
                <a:ea typeface="Yu Gothic UI" panose="020B0500000000000000" pitchFamily="34" charset="-128"/>
              </a:rPr>
              <a:t>20 groups of 2 </a:t>
            </a:r>
          </a:p>
        </p:txBody>
      </p:sp>
    </p:spTree>
    <p:extLst>
      <p:ext uri="{BB962C8B-B14F-4D97-AF65-F5344CB8AC3E}">
        <p14:creationId xmlns:p14="http://schemas.microsoft.com/office/powerpoint/2010/main" val="167830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556E-B48F-4A5C-A9C5-49A03080A826}"/>
              </a:ext>
            </a:extLst>
          </p:cNvPr>
          <p:cNvSpPr>
            <a:spLocks noGrp="1"/>
          </p:cNvSpPr>
          <p:nvPr>
            <p:ph type="title"/>
          </p:nvPr>
        </p:nvSpPr>
        <p:spPr/>
        <p:txBody>
          <a:bodyPr/>
          <a:lstStyle/>
          <a:p>
            <a:r>
              <a:rPr lang="en-GB" dirty="0">
                <a:latin typeface="Comic Sans MS" panose="030F0702030302020204" pitchFamily="66" charset="0"/>
              </a:rPr>
              <a:t>Year 2 Activity:</a:t>
            </a:r>
          </a:p>
        </p:txBody>
      </p:sp>
      <p:sp>
        <p:nvSpPr>
          <p:cNvPr id="3" name="Content Placeholder 2">
            <a:extLst>
              <a:ext uri="{FF2B5EF4-FFF2-40B4-BE49-F238E27FC236}">
                <a16:creationId xmlns:a16="http://schemas.microsoft.com/office/drawing/2014/main" id="{1FC8C922-A7AA-48B5-830C-6C1261F81F06}"/>
              </a:ext>
            </a:extLst>
          </p:cNvPr>
          <p:cNvSpPr>
            <a:spLocks noGrp="1"/>
          </p:cNvSpPr>
          <p:nvPr>
            <p:ph idx="1"/>
          </p:nvPr>
        </p:nvSpPr>
        <p:spPr/>
        <p:txBody>
          <a:bodyPr>
            <a:normAutofit lnSpcReduction="10000"/>
          </a:bodyPr>
          <a:lstStyle/>
          <a:p>
            <a:pPr marL="0" indent="0" algn="ctr">
              <a:buNone/>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Usin</a:t>
            </a:r>
            <a:r>
              <a:rPr lang="en-GB" sz="3200" dirty="0">
                <a:latin typeface="Comic Sans MS" panose="030F0702030302020204" pitchFamily="66" charset="0"/>
                <a:ea typeface="Calibri" panose="020F0502020204030204" pitchFamily="34" charset="0"/>
                <a:cs typeface="Times New Roman" panose="02020603050405020304" pitchFamily="18" charset="0"/>
              </a:rPr>
              <a:t>g cubes or counters can you complete the equal groups sheet.</a:t>
            </a:r>
          </a:p>
          <a:p>
            <a:pPr marL="0" indent="0" algn="ctr">
              <a:buNone/>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You </a:t>
            </a:r>
            <a:r>
              <a:rPr lang="en-GB" sz="3200" dirty="0">
                <a:latin typeface="Comic Sans MS" panose="030F0702030302020204" pitchFamily="66" charset="0"/>
                <a:ea typeface="Calibri" panose="020F0502020204030204" pitchFamily="34" charset="0"/>
                <a:cs typeface="Times New Roman" panose="02020603050405020304" pitchFamily="18" charset="0"/>
              </a:rPr>
              <a:t>will be representing the groups using pictures, repeated addition and describe the groups using stem sentences.</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gn="ctr">
              <a:buNone/>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gn="ctr">
              <a:buNone/>
            </a:pPr>
            <a:r>
              <a:rPr lang="en-GB" sz="3200" dirty="0">
                <a:latin typeface="Comic Sans MS" panose="030F0702030302020204" pitchFamily="66" charset="0"/>
                <a:ea typeface="Calibri" panose="020F0502020204030204" pitchFamily="34" charset="0"/>
                <a:cs typeface="Times New Roman" panose="02020603050405020304" pitchFamily="18" charset="0"/>
              </a:rPr>
              <a:t>Level 1: create equal groups of 2</a:t>
            </a:r>
          </a:p>
          <a:p>
            <a:pPr marL="0" indent="0" algn="ctr">
              <a:buNone/>
            </a:pPr>
            <a:r>
              <a:rPr lang="en-GB" sz="3200" dirty="0">
                <a:effectLst/>
                <a:latin typeface="Comic Sans MS" panose="030F0702030302020204" pitchFamily="66" charset="0"/>
                <a:ea typeface="Calibri" panose="020F0502020204030204" pitchFamily="34" charset="0"/>
                <a:cs typeface="Times New Roman" panose="02020603050405020304" pitchFamily="18" charset="0"/>
              </a:rPr>
              <a:t>Level 2: create equal groups of 2 and 5</a:t>
            </a:r>
          </a:p>
          <a:p>
            <a:pPr marL="0" indent="0" algn="ctr">
              <a:buNone/>
            </a:pPr>
            <a:r>
              <a:rPr lang="en-GB" sz="3200" dirty="0">
                <a:latin typeface="Comic Sans MS" panose="030F0702030302020204" pitchFamily="66" charset="0"/>
                <a:ea typeface="Calibri" panose="020F0502020204030204" pitchFamily="34" charset="0"/>
                <a:cs typeface="Times New Roman" panose="02020603050405020304" pitchFamily="18" charset="0"/>
              </a:rPr>
              <a:t>Level 3: create equal groups of 2, 3, 5 and 10</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5832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r>
              <a:rPr lang="en-GB" sz="2000" b="1" dirty="0">
                <a:solidFill>
                  <a:schemeClr val="tx1"/>
                </a:solidFill>
                <a:latin typeface="Century Gothic" panose="020B0502020202020204" pitchFamily="34" charset="0"/>
              </a:rPr>
              <a:t>Place the numbers into the correct part of the Venn Diagram.</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F9292E40-6D12-46D5-A8C3-F000DAE78C8F}"/>
              </a:ext>
            </a:extLst>
          </p:cNvPr>
          <p:cNvGrpSpPr/>
          <p:nvPr/>
        </p:nvGrpSpPr>
        <p:grpSpPr>
          <a:xfrm>
            <a:off x="2515773" y="1893172"/>
            <a:ext cx="7160455" cy="3071656"/>
            <a:chOff x="1378634" y="1880172"/>
            <a:chExt cx="6116422" cy="2841674"/>
          </a:xfrm>
        </p:grpSpPr>
        <p:sp>
          <p:nvSpPr>
            <p:cNvPr id="13" name="Freeform: Shape 12">
              <a:extLst>
                <a:ext uri="{FF2B5EF4-FFF2-40B4-BE49-F238E27FC236}">
                  <a16:creationId xmlns:a16="http://schemas.microsoft.com/office/drawing/2014/main" id="{982367C1-7477-40C7-83FE-ABACA60F68A1}"/>
                </a:ext>
              </a:extLst>
            </p:cNvPr>
            <p:cNvSpPr/>
            <p:nvPr/>
          </p:nvSpPr>
          <p:spPr>
            <a:xfrm>
              <a:off x="3921862" y="2303587"/>
              <a:ext cx="1029966" cy="1994844"/>
            </a:xfrm>
            <a:custGeom>
              <a:avLst/>
              <a:gdLst>
                <a:gd name="connsiteX0" fmla="*/ 514983 w 1029966"/>
                <a:gd name="connsiteY0" fmla="*/ 0 h 1994844"/>
                <a:gd name="connsiteX1" fmla="*/ 621994 w 1029966"/>
                <a:gd name="connsiteY1" fmla="*/ 93638 h 1994844"/>
                <a:gd name="connsiteX2" fmla="*/ 1029966 w 1029966"/>
                <a:gd name="connsiteY2" fmla="*/ 997422 h 1994844"/>
                <a:gd name="connsiteX3" fmla="*/ 621994 w 1029966"/>
                <a:gd name="connsiteY3" fmla="*/ 1901206 h 1994844"/>
                <a:gd name="connsiteX4" fmla="*/ 514983 w 1029966"/>
                <a:gd name="connsiteY4" fmla="*/ 1994844 h 1994844"/>
                <a:gd name="connsiteX5" fmla="*/ 407972 w 1029966"/>
                <a:gd name="connsiteY5" fmla="*/ 1901206 h 1994844"/>
                <a:gd name="connsiteX6" fmla="*/ 0 w 1029966"/>
                <a:gd name="connsiteY6" fmla="*/ 997422 h 1994844"/>
                <a:gd name="connsiteX7" fmla="*/ 407972 w 1029966"/>
                <a:gd name="connsiteY7" fmla="*/ 93638 h 1994844"/>
                <a:gd name="connsiteX8" fmla="*/ 514983 w 1029966"/>
                <a:gd name="connsiteY8" fmla="*/ 0 h 19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966" h="1994844">
                  <a:moveTo>
                    <a:pt x="514983" y="0"/>
                  </a:moveTo>
                  <a:lnTo>
                    <a:pt x="621994" y="93638"/>
                  </a:lnTo>
                  <a:cubicBezTo>
                    <a:pt x="876863" y="339242"/>
                    <a:pt x="1029966" y="654113"/>
                    <a:pt x="1029966" y="997422"/>
                  </a:cubicBezTo>
                  <a:cubicBezTo>
                    <a:pt x="1029966" y="1340731"/>
                    <a:pt x="876863" y="1655602"/>
                    <a:pt x="621994" y="1901206"/>
                  </a:cubicBezTo>
                  <a:lnTo>
                    <a:pt x="514983" y="1994844"/>
                  </a:lnTo>
                  <a:lnTo>
                    <a:pt x="407972" y="1901206"/>
                  </a:lnTo>
                  <a:cubicBezTo>
                    <a:pt x="153103" y="1655602"/>
                    <a:pt x="0" y="1340731"/>
                    <a:pt x="0" y="997422"/>
                  </a:cubicBezTo>
                  <a:cubicBezTo>
                    <a:pt x="0" y="654113"/>
                    <a:pt x="153103" y="339242"/>
                    <a:pt x="407972" y="93638"/>
                  </a:cubicBezTo>
                  <a:lnTo>
                    <a:pt x="514983" y="0"/>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B9A5789-3FEA-452B-B264-06BA026B078E}"/>
                </a:ext>
              </a:extLst>
            </p:cNvPr>
            <p:cNvSpPr/>
            <p:nvPr/>
          </p:nvSpPr>
          <p:spPr>
            <a:xfrm>
              <a:off x="1378634" y="1880172"/>
              <a:ext cx="3058211" cy="2841674"/>
            </a:xfrm>
            <a:custGeom>
              <a:avLst/>
              <a:gdLst>
                <a:gd name="connsiteX0" fmla="*/ 1786597 w 3058211"/>
                <a:gd name="connsiteY0" fmla="*/ 0 h 2841674"/>
                <a:gd name="connsiteX1" fmla="*/ 3049912 w 3058211"/>
                <a:gd name="connsiteY1" fmla="*/ 416153 h 2841674"/>
                <a:gd name="connsiteX2" fmla="*/ 3058211 w 3058211"/>
                <a:gd name="connsiteY2" fmla="*/ 423415 h 2841674"/>
                <a:gd name="connsiteX3" fmla="*/ 2951200 w 3058211"/>
                <a:gd name="connsiteY3" fmla="*/ 517053 h 2841674"/>
                <a:gd name="connsiteX4" fmla="*/ 2543228 w 3058211"/>
                <a:gd name="connsiteY4" fmla="*/ 1420837 h 2841674"/>
                <a:gd name="connsiteX5" fmla="*/ 2951200 w 3058211"/>
                <a:gd name="connsiteY5" fmla="*/ 2324621 h 2841674"/>
                <a:gd name="connsiteX6" fmla="*/ 3058211 w 3058211"/>
                <a:gd name="connsiteY6" fmla="*/ 2418259 h 2841674"/>
                <a:gd name="connsiteX7" fmla="*/ 3049912 w 3058211"/>
                <a:gd name="connsiteY7" fmla="*/ 2425521 h 2841674"/>
                <a:gd name="connsiteX8" fmla="*/ 1786597 w 3058211"/>
                <a:gd name="connsiteY8" fmla="*/ 2841674 h 2841674"/>
                <a:gd name="connsiteX9" fmla="*/ 0 w 3058211"/>
                <a:gd name="connsiteY9" fmla="*/ 1420837 h 2841674"/>
                <a:gd name="connsiteX10" fmla="*/ 1786597 w 3058211"/>
                <a:gd name="connsiteY10" fmla="*/ 0 h 28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211" h="2841674">
                  <a:moveTo>
                    <a:pt x="1786597" y="0"/>
                  </a:moveTo>
                  <a:cubicBezTo>
                    <a:pt x="2279952" y="0"/>
                    <a:pt x="2726601" y="159033"/>
                    <a:pt x="3049912" y="416153"/>
                  </a:cubicBezTo>
                  <a:lnTo>
                    <a:pt x="3058211" y="423415"/>
                  </a:lnTo>
                  <a:lnTo>
                    <a:pt x="2951200" y="517053"/>
                  </a:lnTo>
                  <a:cubicBezTo>
                    <a:pt x="2696331" y="762657"/>
                    <a:pt x="2543228" y="1077528"/>
                    <a:pt x="2543228" y="1420837"/>
                  </a:cubicBezTo>
                  <a:cubicBezTo>
                    <a:pt x="2543228" y="1764146"/>
                    <a:pt x="2696331" y="2079017"/>
                    <a:pt x="2951200" y="2324621"/>
                  </a:cubicBezTo>
                  <a:lnTo>
                    <a:pt x="3058211" y="2418259"/>
                  </a:lnTo>
                  <a:lnTo>
                    <a:pt x="3049912" y="2425521"/>
                  </a:lnTo>
                  <a:cubicBezTo>
                    <a:pt x="2726601" y="2682642"/>
                    <a:pt x="2279952" y="2841674"/>
                    <a:pt x="1786597" y="2841674"/>
                  </a:cubicBezTo>
                  <a:cubicBezTo>
                    <a:pt x="799887" y="2841674"/>
                    <a:pt x="0" y="2205544"/>
                    <a:pt x="0" y="1420837"/>
                  </a:cubicBezTo>
                  <a:cubicBezTo>
                    <a:pt x="0" y="636130"/>
                    <a:pt x="799887" y="0"/>
                    <a:pt x="1786597" y="0"/>
                  </a:cubicBez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77B7ED17-7175-4B36-8E07-33A9B137E11E}"/>
                </a:ext>
              </a:extLst>
            </p:cNvPr>
            <p:cNvSpPr/>
            <p:nvPr/>
          </p:nvSpPr>
          <p:spPr>
            <a:xfrm>
              <a:off x="4436845" y="1880172"/>
              <a:ext cx="3058211" cy="2841674"/>
            </a:xfrm>
            <a:custGeom>
              <a:avLst/>
              <a:gdLst>
                <a:gd name="connsiteX0" fmla="*/ 1271614 w 3058211"/>
                <a:gd name="connsiteY0" fmla="*/ 0 h 2841674"/>
                <a:gd name="connsiteX1" fmla="*/ 3058211 w 3058211"/>
                <a:gd name="connsiteY1" fmla="*/ 1420837 h 2841674"/>
                <a:gd name="connsiteX2" fmla="*/ 1271614 w 3058211"/>
                <a:gd name="connsiteY2" fmla="*/ 2841674 h 2841674"/>
                <a:gd name="connsiteX3" fmla="*/ 8299 w 3058211"/>
                <a:gd name="connsiteY3" fmla="*/ 2425521 h 2841674"/>
                <a:gd name="connsiteX4" fmla="*/ 0 w 3058211"/>
                <a:gd name="connsiteY4" fmla="*/ 2418259 h 2841674"/>
                <a:gd name="connsiteX5" fmla="*/ 107011 w 3058211"/>
                <a:gd name="connsiteY5" fmla="*/ 2324621 h 2841674"/>
                <a:gd name="connsiteX6" fmla="*/ 514983 w 3058211"/>
                <a:gd name="connsiteY6" fmla="*/ 1420837 h 2841674"/>
                <a:gd name="connsiteX7" fmla="*/ 107011 w 3058211"/>
                <a:gd name="connsiteY7" fmla="*/ 517053 h 2841674"/>
                <a:gd name="connsiteX8" fmla="*/ 0 w 3058211"/>
                <a:gd name="connsiteY8" fmla="*/ 423415 h 2841674"/>
                <a:gd name="connsiteX9" fmla="*/ 8299 w 3058211"/>
                <a:gd name="connsiteY9" fmla="*/ 416153 h 2841674"/>
                <a:gd name="connsiteX10" fmla="*/ 1271614 w 3058211"/>
                <a:gd name="connsiteY10" fmla="*/ 0 h 28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211" h="2841674">
                  <a:moveTo>
                    <a:pt x="1271614" y="0"/>
                  </a:moveTo>
                  <a:cubicBezTo>
                    <a:pt x="2258324" y="0"/>
                    <a:pt x="3058211" y="636130"/>
                    <a:pt x="3058211" y="1420837"/>
                  </a:cubicBezTo>
                  <a:cubicBezTo>
                    <a:pt x="3058211" y="2205544"/>
                    <a:pt x="2258324" y="2841674"/>
                    <a:pt x="1271614" y="2841674"/>
                  </a:cubicBezTo>
                  <a:cubicBezTo>
                    <a:pt x="778259" y="2841674"/>
                    <a:pt x="331610" y="2682642"/>
                    <a:pt x="8299" y="2425521"/>
                  </a:cubicBezTo>
                  <a:lnTo>
                    <a:pt x="0" y="2418259"/>
                  </a:lnTo>
                  <a:lnTo>
                    <a:pt x="107011" y="2324621"/>
                  </a:lnTo>
                  <a:cubicBezTo>
                    <a:pt x="361880" y="2079017"/>
                    <a:pt x="514983" y="1764146"/>
                    <a:pt x="514983" y="1420837"/>
                  </a:cubicBezTo>
                  <a:cubicBezTo>
                    <a:pt x="514983" y="1077528"/>
                    <a:pt x="361880" y="762657"/>
                    <a:pt x="107011" y="517053"/>
                  </a:cubicBezTo>
                  <a:lnTo>
                    <a:pt x="0" y="423415"/>
                  </a:lnTo>
                  <a:lnTo>
                    <a:pt x="8299" y="416153"/>
                  </a:lnTo>
                  <a:cubicBezTo>
                    <a:pt x="331610" y="159033"/>
                    <a:pt x="778259" y="0"/>
                    <a:pt x="1271614" y="0"/>
                  </a:cubicBez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27F774B4-885A-4916-9007-7E12248A2CBF}"/>
              </a:ext>
            </a:extLst>
          </p:cNvPr>
          <p:cNvSpPr txBox="1"/>
          <p:nvPr/>
        </p:nvSpPr>
        <p:spPr>
          <a:xfrm>
            <a:off x="3746696" y="2165646"/>
            <a:ext cx="1746417" cy="400110"/>
          </a:xfrm>
          <a:prstGeom prst="rect">
            <a:avLst/>
          </a:prstGeom>
          <a:noFill/>
        </p:spPr>
        <p:txBody>
          <a:bodyPr wrap="square" rtlCol="0" anchor="ctr">
            <a:spAutoFit/>
          </a:bodyPr>
          <a:lstStyle/>
          <a:p>
            <a:pPr algn="ctr"/>
            <a:r>
              <a:rPr lang="en-GB" sz="2000" b="1" dirty="0">
                <a:latin typeface="Century Gothic" panose="020B0502020202020204" pitchFamily="34" charset="0"/>
              </a:rPr>
              <a:t>Multiple of 3</a:t>
            </a:r>
          </a:p>
        </p:txBody>
      </p:sp>
      <p:sp>
        <p:nvSpPr>
          <p:cNvPr id="14" name="TextBox 13">
            <a:extLst>
              <a:ext uri="{FF2B5EF4-FFF2-40B4-BE49-F238E27FC236}">
                <a16:creationId xmlns:a16="http://schemas.microsoft.com/office/drawing/2014/main" id="{05152B77-7600-44D5-BE9B-E2C0730F0A9A}"/>
              </a:ext>
            </a:extLst>
          </p:cNvPr>
          <p:cNvSpPr txBox="1"/>
          <p:nvPr/>
        </p:nvSpPr>
        <p:spPr>
          <a:xfrm>
            <a:off x="6812469" y="2165646"/>
            <a:ext cx="1746417" cy="400110"/>
          </a:xfrm>
          <a:prstGeom prst="rect">
            <a:avLst/>
          </a:prstGeom>
          <a:noFill/>
        </p:spPr>
        <p:txBody>
          <a:bodyPr wrap="square" rtlCol="0" anchor="ctr">
            <a:spAutoFit/>
          </a:bodyPr>
          <a:lstStyle/>
          <a:p>
            <a:pPr algn="ctr"/>
            <a:r>
              <a:rPr lang="en-GB" sz="2000" b="1" dirty="0">
                <a:latin typeface="Century Gothic" panose="020B0502020202020204" pitchFamily="34" charset="0"/>
              </a:rPr>
              <a:t>Multiple of 4</a:t>
            </a:r>
          </a:p>
        </p:txBody>
      </p:sp>
      <p:sp>
        <p:nvSpPr>
          <p:cNvPr id="5" name="TextBox 4">
            <a:extLst>
              <a:ext uri="{FF2B5EF4-FFF2-40B4-BE49-F238E27FC236}">
                <a16:creationId xmlns:a16="http://schemas.microsoft.com/office/drawing/2014/main" id="{445A0D05-499F-4536-BA8B-4014567D4023}"/>
              </a:ext>
            </a:extLst>
          </p:cNvPr>
          <p:cNvSpPr txBox="1"/>
          <p:nvPr/>
        </p:nvSpPr>
        <p:spPr>
          <a:xfrm>
            <a:off x="9430043" y="4913495"/>
            <a:ext cx="492370" cy="461665"/>
          </a:xfrm>
          <a:prstGeom prst="rect">
            <a:avLst/>
          </a:prstGeom>
          <a:noFill/>
        </p:spPr>
        <p:txBody>
          <a:bodyPr wrap="square" rtlCol="0" anchor="ctr">
            <a:spAutoFit/>
          </a:bodyPr>
          <a:lstStyle/>
          <a:p>
            <a:pPr algn="ctr"/>
            <a:r>
              <a:rPr lang="en-GB" sz="2400" b="1" dirty="0">
                <a:latin typeface="Century Gothic" panose="020B0502020202020204" pitchFamily="34" charset="0"/>
              </a:rPr>
              <a:t>3</a:t>
            </a:r>
          </a:p>
        </p:txBody>
      </p:sp>
      <p:sp>
        <p:nvSpPr>
          <p:cNvPr id="16" name="TextBox 15">
            <a:extLst>
              <a:ext uri="{FF2B5EF4-FFF2-40B4-BE49-F238E27FC236}">
                <a16:creationId xmlns:a16="http://schemas.microsoft.com/office/drawing/2014/main" id="{F5167090-11A1-47BC-908E-49A059B88BFF}"/>
              </a:ext>
            </a:extLst>
          </p:cNvPr>
          <p:cNvSpPr txBox="1"/>
          <p:nvPr/>
        </p:nvSpPr>
        <p:spPr>
          <a:xfrm>
            <a:off x="2011841" y="1889191"/>
            <a:ext cx="492370" cy="461665"/>
          </a:xfrm>
          <a:prstGeom prst="rect">
            <a:avLst/>
          </a:prstGeom>
          <a:noFill/>
        </p:spPr>
        <p:txBody>
          <a:bodyPr wrap="square" rtlCol="0" anchor="ctr">
            <a:spAutoFit/>
          </a:bodyPr>
          <a:lstStyle/>
          <a:p>
            <a:pPr algn="ctr"/>
            <a:r>
              <a:rPr lang="en-GB" sz="2400" b="1" dirty="0">
                <a:latin typeface="Century Gothic" panose="020B0502020202020204" pitchFamily="34" charset="0"/>
              </a:rPr>
              <a:t>4</a:t>
            </a:r>
          </a:p>
        </p:txBody>
      </p:sp>
      <p:sp>
        <p:nvSpPr>
          <p:cNvPr id="17" name="TextBox 16">
            <a:extLst>
              <a:ext uri="{FF2B5EF4-FFF2-40B4-BE49-F238E27FC236}">
                <a16:creationId xmlns:a16="http://schemas.microsoft.com/office/drawing/2014/main" id="{77607E36-826E-4BB1-951B-6302287DF27F}"/>
              </a:ext>
            </a:extLst>
          </p:cNvPr>
          <p:cNvSpPr txBox="1"/>
          <p:nvPr/>
        </p:nvSpPr>
        <p:spPr>
          <a:xfrm>
            <a:off x="8778068" y="5536845"/>
            <a:ext cx="541607" cy="461665"/>
          </a:xfrm>
          <a:prstGeom prst="rect">
            <a:avLst/>
          </a:prstGeom>
          <a:noFill/>
        </p:spPr>
        <p:txBody>
          <a:bodyPr wrap="square" rtlCol="0" anchor="ctr">
            <a:spAutoFit/>
          </a:bodyPr>
          <a:lstStyle/>
          <a:p>
            <a:pPr algn="ctr"/>
            <a:r>
              <a:rPr lang="en-GB" sz="2400" b="1" dirty="0">
                <a:latin typeface="Century Gothic" panose="020B0502020202020204" pitchFamily="34" charset="0"/>
              </a:rPr>
              <a:t>16</a:t>
            </a:r>
          </a:p>
        </p:txBody>
      </p:sp>
      <p:sp>
        <p:nvSpPr>
          <p:cNvPr id="20" name="TextBox 19">
            <a:extLst>
              <a:ext uri="{FF2B5EF4-FFF2-40B4-BE49-F238E27FC236}">
                <a16:creationId xmlns:a16="http://schemas.microsoft.com/office/drawing/2014/main" id="{E936C4CA-DE81-4B12-93F4-00CA7FDDA4CB}"/>
              </a:ext>
            </a:extLst>
          </p:cNvPr>
          <p:cNvSpPr txBox="1"/>
          <p:nvPr/>
        </p:nvSpPr>
        <p:spPr>
          <a:xfrm>
            <a:off x="9430043" y="1561806"/>
            <a:ext cx="492370" cy="461665"/>
          </a:xfrm>
          <a:prstGeom prst="rect">
            <a:avLst/>
          </a:prstGeom>
          <a:noFill/>
        </p:spPr>
        <p:txBody>
          <a:bodyPr wrap="square" rtlCol="0" anchor="ctr">
            <a:spAutoFit/>
          </a:bodyPr>
          <a:lstStyle/>
          <a:p>
            <a:pPr algn="ctr"/>
            <a:r>
              <a:rPr lang="en-GB" sz="2400" b="1" dirty="0">
                <a:latin typeface="Century Gothic" panose="020B0502020202020204" pitchFamily="34" charset="0"/>
              </a:rPr>
              <a:t>8</a:t>
            </a:r>
          </a:p>
        </p:txBody>
      </p:sp>
      <p:sp>
        <p:nvSpPr>
          <p:cNvPr id="21" name="TextBox 20">
            <a:extLst>
              <a:ext uri="{FF2B5EF4-FFF2-40B4-BE49-F238E27FC236}">
                <a16:creationId xmlns:a16="http://schemas.microsoft.com/office/drawing/2014/main" id="{59575D82-A9F3-4EB3-B8EC-BCE205DE5B3E}"/>
              </a:ext>
            </a:extLst>
          </p:cNvPr>
          <p:cNvSpPr txBox="1"/>
          <p:nvPr/>
        </p:nvSpPr>
        <p:spPr>
          <a:xfrm>
            <a:off x="7369127" y="5416856"/>
            <a:ext cx="492370" cy="461665"/>
          </a:xfrm>
          <a:prstGeom prst="rect">
            <a:avLst/>
          </a:prstGeom>
          <a:noFill/>
        </p:spPr>
        <p:txBody>
          <a:bodyPr wrap="square" rtlCol="0" anchor="ctr">
            <a:spAutoFit/>
          </a:bodyPr>
          <a:lstStyle/>
          <a:p>
            <a:pPr algn="ctr"/>
            <a:r>
              <a:rPr lang="en-GB" sz="2400" b="1" dirty="0">
                <a:latin typeface="Century Gothic" panose="020B0502020202020204" pitchFamily="34" charset="0"/>
              </a:rPr>
              <a:t>6</a:t>
            </a:r>
          </a:p>
        </p:txBody>
      </p:sp>
      <p:sp>
        <p:nvSpPr>
          <p:cNvPr id="22" name="TextBox 21">
            <a:extLst>
              <a:ext uri="{FF2B5EF4-FFF2-40B4-BE49-F238E27FC236}">
                <a16:creationId xmlns:a16="http://schemas.microsoft.com/office/drawing/2014/main" id="{011A19FF-30B7-4363-A44F-C04340BE0425}"/>
              </a:ext>
            </a:extLst>
          </p:cNvPr>
          <p:cNvSpPr txBox="1"/>
          <p:nvPr/>
        </p:nvSpPr>
        <p:spPr>
          <a:xfrm>
            <a:off x="2269588" y="4906819"/>
            <a:ext cx="541607" cy="461665"/>
          </a:xfrm>
          <a:prstGeom prst="rect">
            <a:avLst/>
          </a:prstGeom>
          <a:noFill/>
        </p:spPr>
        <p:txBody>
          <a:bodyPr wrap="square" rtlCol="0" anchor="ctr">
            <a:spAutoFit/>
          </a:bodyPr>
          <a:lstStyle/>
          <a:p>
            <a:pPr algn="ctr"/>
            <a:r>
              <a:rPr lang="en-GB" sz="2400" b="1" dirty="0">
                <a:latin typeface="Century Gothic" panose="020B0502020202020204" pitchFamily="34" charset="0"/>
              </a:rPr>
              <a:t>12</a:t>
            </a:r>
          </a:p>
        </p:txBody>
      </p:sp>
      <p:sp>
        <p:nvSpPr>
          <p:cNvPr id="23" name="TextBox 22">
            <a:extLst>
              <a:ext uri="{FF2B5EF4-FFF2-40B4-BE49-F238E27FC236}">
                <a16:creationId xmlns:a16="http://schemas.microsoft.com/office/drawing/2014/main" id="{DAE31381-CCD1-4BD6-A053-4E7BA2A39AA3}"/>
              </a:ext>
            </a:extLst>
          </p:cNvPr>
          <p:cNvSpPr txBox="1"/>
          <p:nvPr/>
        </p:nvSpPr>
        <p:spPr>
          <a:xfrm>
            <a:off x="3764280" y="1303345"/>
            <a:ext cx="541607" cy="461665"/>
          </a:xfrm>
          <a:prstGeom prst="rect">
            <a:avLst/>
          </a:prstGeom>
          <a:noFill/>
        </p:spPr>
        <p:txBody>
          <a:bodyPr wrap="square" rtlCol="0" anchor="ctr">
            <a:spAutoFit/>
          </a:bodyPr>
          <a:lstStyle/>
          <a:p>
            <a:pPr algn="ctr"/>
            <a:r>
              <a:rPr lang="en-GB" sz="2400" b="1" dirty="0">
                <a:latin typeface="Century Gothic" panose="020B0502020202020204" pitchFamily="34" charset="0"/>
              </a:rPr>
              <a:t>18</a:t>
            </a:r>
          </a:p>
        </p:txBody>
      </p:sp>
      <p:sp>
        <p:nvSpPr>
          <p:cNvPr id="24" name="TextBox 23">
            <a:extLst>
              <a:ext uri="{FF2B5EF4-FFF2-40B4-BE49-F238E27FC236}">
                <a16:creationId xmlns:a16="http://schemas.microsoft.com/office/drawing/2014/main" id="{38F3F701-0834-4A17-9AA4-F9D83729C8B1}"/>
              </a:ext>
            </a:extLst>
          </p:cNvPr>
          <p:cNvSpPr txBox="1"/>
          <p:nvPr/>
        </p:nvSpPr>
        <p:spPr>
          <a:xfrm>
            <a:off x="7246034" y="1330973"/>
            <a:ext cx="541607" cy="461665"/>
          </a:xfrm>
          <a:prstGeom prst="rect">
            <a:avLst/>
          </a:prstGeom>
          <a:noFill/>
        </p:spPr>
        <p:txBody>
          <a:bodyPr wrap="square" rtlCol="0" anchor="ctr">
            <a:spAutoFit/>
          </a:bodyPr>
          <a:lstStyle/>
          <a:p>
            <a:pPr algn="ctr"/>
            <a:r>
              <a:rPr lang="en-GB" sz="2400" b="1" dirty="0">
                <a:latin typeface="Century Gothic" panose="020B0502020202020204" pitchFamily="34" charset="0"/>
              </a:rPr>
              <a:t>28</a:t>
            </a:r>
          </a:p>
        </p:txBody>
      </p:sp>
      <p:sp>
        <p:nvSpPr>
          <p:cNvPr id="25" name="TextBox 24">
            <a:extLst>
              <a:ext uri="{FF2B5EF4-FFF2-40B4-BE49-F238E27FC236}">
                <a16:creationId xmlns:a16="http://schemas.microsoft.com/office/drawing/2014/main" id="{6C88B34E-67EF-4250-A34C-5CA29C375FDE}"/>
              </a:ext>
            </a:extLst>
          </p:cNvPr>
          <p:cNvSpPr txBox="1"/>
          <p:nvPr/>
        </p:nvSpPr>
        <p:spPr>
          <a:xfrm>
            <a:off x="9763660" y="3082056"/>
            <a:ext cx="541607" cy="461665"/>
          </a:xfrm>
          <a:prstGeom prst="rect">
            <a:avLst/>
          </a:prstGeom>
          <a:noFill/>
        </p:spPr>
        <p:txBody>
          <a:bodyPr wrap="square" rtlCol="0" anchor="ctr">
            <a:spAutoFit/>
          </a:bodyPr>
          <a:lstStyle/>
          <a:p>
            <a:pPr algn="ctr"/>
            <a:r>
              <a:rPr lang="en-GB" sz="2400" b="1" dirty="0">
                <a:latin typeface="Century Gothic" panose="020B0502020202020204" pitchFamily="34" charset="0"/>
              </a:rPr>
              <a:t>30</a:t>
            </a:r>
          </a:p>
        </p:txBody>
      </p:sp>
      <p:sp>
        <p:nvSpPr>
          <p:cNvPr id="26" name="TextBox 25">
            <a:extLst>
              <a:ext uri="{FF2B5EF4-FFF2-40B4-BE49-F238E27FC236}">
                <a16:creationId xmlns:a16="http://schemas.microsoft.com/office/drawing/2014/main" id="{34F1060F-3067-4EB4-BE2B-4F6DCC633B36}"/>
              </a:ext>
            </a:extLst>
          </p:cNvPr>
          <p:cNvSpPr txBox="1"/>
          <p:nvPr/>
        </p:nvSpPr>
        <p:spPr>
          <a:xfrm>
            <a:off x="1896679" y="3782647"/>
            <a:ext cx="541607" cy="461665"/>
          </a:xfrm>
          <a:prstGeom prst="rect">
            <a:avLst/>
          </a:prstGeom>
          <a:noFill/>
        </p:spPr>
        <p:txBody>
          <a:bodyPr wrap="square" rtlCol="0" anchor="ctr">
            <a:spAutoFit/>
          </a:bodyPr>
          <a:lstStyle/>
          <a:p>
            <a:pPr algn="ctr"/>
            <a:r>
              <a:rPr lang="en-GB" sz="2400" b="1" dirty="0">
                <a:latin typeface="Century Gothic" panose="020B0502020202020204" pitchFamily="34" charset="0"/>
              </a:rPr>
              <a:t>24</a:t>
            </a:r>
          </a:p>
        </p:txBody>
      </p:sp>
      <p:sp>
        <p:nvSpPr>
          <p:cNvPr id="27" name="TextBox 26">
            <a:extLst>
              <a:ext uri="{FF2B5EF4-FFF2-40B4-BE49-F238E27FC236}">
                <a16:creationId xmlns:a16="http://schemas.microsoft.com/office/drawing/2014/main" id="{58205322-0441-4432-9579-8D8E265AE456}"/>
              </a:ext>
            </a:extLst>
          </p:cNvPr>
          <p:cNvSpPr txBox="1"/>
          <p:nvPr/>
        </p:nvSpPr>
        <p:spPr>
          <a:xfrm>
            <a:off x="6109952" y="5237216"/>
            <a:ext cx="492370" cy="461665"/>
          </a:xfrm>
          <a:prstGeom prst="rect">
            <a:avLst/>
          </a:prstGeom>
          <a:noFill/>
        </p:spPr>
        <p:txBody>
          <a:bodyPr wrap="square" rtlCol="0" anchor="ctr">
            <a:spAutoFit/>
          </a:bodyPr>
          <a:lstStyle/>
          <a:p>
            <a:pPr algn="ctr"/>
            <a:r>
              <a:rPr lang="en-GB" sz="2400" b="1" dirty="0">
                <a:latin typeface="Century Gothic" panose="020B0502020202020204" pitchFamily="34" charset="0"/>
              </a:rPr>
              <a:t>5</a:t>
            </a:r>
          </a:p>
        </p:txBody>
      </p:sp>
      <p:sp>
        <p:nvSpPr>
          <p:cNvPr id="28" name="TextBox 27">
            <a:extLst>
              <a:ext uri="{FF2B5EF4-FFF2-40B4-BE49-F238E27FC236}">
                <a16:creationId xmlns:a16="http://schemas.microsoft.com/office/drawing/2014/main" id="{5C5161BB-9357-4060-96AE-1D42540CF2CE}"/>
              </a:ext>
            </a:extLst>
          </p:cNvPr>
          <p:cNvSpPr txBox="1"/>
          <p:nvPr/>
        </p:nvSpPr>
        <p:spPr>
          <a:xfrm>
            <a:off x="4187484" y="5694098"/>
            <a:ext cx="541607" cy="461665"/>
          </a:xfrm>
          <a:prstGeom prst="rect">
            <a:avLst/>
          </a:prstGeom>
          <a:noFill/>
        </p:spPr>
        <p:txBody>
          <a:bodyPr wrap="square" rtlCol="0" anchor="ctr">
            <a:spAutoFit/>
          </a:bodyPr>
          <a:lstStyle/>
          <a:p>
            <a:pPr algn="ctr"/>
            <a:r>
              <a:rPr lang="en-GB" sz="2400" b="1" dirty="0">
                <a:latin typeface="Century Gothic" panose="020B0502020202020204" pitchFamily="34" charset="0"/>
              </a:rPr>
              <a:t>10</a:t>
            </a:r>
          </a:p>
        </p:txBody>
      </p:sp>
    </p:spTree>
    <p:extLst>
      <p:ext uri="{BB962C8B-B14F-4D97-AF65-F5344CB8AC3E}">
        <p14:creationId xmlns:p14="http://schemas.microsoft.com/office/powerpoint/2010/main" val="166972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r>
              <a:rPr lang="en-GB" sz="2000" b="1" dirty="0">
                <a:solidFill>
                  <a:schemeClr val="tx1"/>
                </a:solidFill>
                <a:latin typeface="Century Gothic" panose="020B0502020202020204" pitchFamily="34" charset="0"/>
              </a:rPr>
              <a:t>Place the numbers into the correct part of the Venn Diagram.</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F9292E40-6D12-46D5-A8C3-F000DAE78C8F}"/>
              </a:ext>
            </a:extLst>
          </p:cNvPr>
          <p:cNvGrpSpPr/>
          <p:nvPr/>
        </p:nvGrpSpPr>
        <p:grpSpPr>
          <a:xfrm>
            <a:off x="2515773" y="1893172"/>
            <a:ext cx="7160455" cy="3071656"/>
            <a:chOff x="1378634" y="1880172"/>
            <a:chExt cx="6116422" cy="2841674"/>
          </a:xfrm>
        </p:grpSpPr>
        <p:sp>
          <p:nvSpPr>
            <p:cNvPr id="13" name="Freeform: Shape 12">
              <a:extLst>
                <a:ext uri="{FF2B5EF4-FFF2-40B4-BE49-F238E27FC236}">
                  <a16:creationId xmlns:a16="http://schemas.microsoft.com/office/drawing/2014/main" id="{982367C1-7477-40C7-83FE-ABACA60F68A1}"/>
                </a:ext>
              </a:extLst>
            </p:cNvPr>
            <p:cNvSpPr/>
            <p:nvPr/>
          </p:nvSpPr>
          <p:spPr>
            <a:xfrm>
              <a:off x="3921862" y="2303587"/>
              <a:ext cx="1029966" cy="1994844"/>
            </a:xfrm>
            <a:custGeom>
              <a:avLst/>
              <a:gdLst>
                <a:gd name="connsiteX0" fmla="*/ 514983 w 1029966"/>
                <a:gd name="connsiteY0" fmla="*/ 0 h 1994844"/>
                <a:gd name="connsiteX1" fmla="*/ 621994 w 1029966"/>
                <a:gd name="connsiteY1" fmla="*/ 93638 h 1994844"/>
                <a:gd name="connsiteX2" fmla="*/ 1029966 w 1029966"/>
                <a:gd name="connsiteY2" fmla="*/ 997422 h 1994844"/>
                <a:gd name="connsiteX3" fmla="*/ 621994 w 1029966"/>
                <a:gd name="connsiteY3" fmla="*/ 1901206 h 1994844"/>
                <a:gd name="connsiteX4" fmla="*/ 514983 w 1029966"/>
                <a:gd name="connsiteY4" fmla="*/ 1994844 h 1994844"/>
                <a:gd name="connsiteX5" fmla="*/ 407972 w 1029966"/>
                <a:gd name="connsiteY5" fmla="*/ 1901206 h 1994844"/>
                <a:gd name="connsiteX6" fmla="*/ 0 w 1029966"/>
                <a:gd name="connsiteY6" fmla="*/ 997422 h 1994844"/>
                <a:gd name="connsiteX7" fmla="*/ 407972 w 1029966"/>
                <a:gd name="connsiteY7" fmla="*/ 93638 h 1994844"/>
                <a:gd name="connsiteX8" fmla="*/ 514983 w 1029966"/>
                <a:gd name="connsiteY8" fmla="*/ 0 h 19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966" h="1994844">
                  <a:moveTo>
                    <a:pt x="514983" y="0"/>
                  </a:moveTo>
                  <a:lnTo>
                    <a:pt x="621994" y="93638"/>
                  </a:lnTo>
                  <a:cubicBezTo>
                    <a:pt x="876863" y="339242"/>
                    <a:pt x="1029966" y="654113"/>
                    <a:pt x="1029966" y="997422"/>
                  </a:cubicBezTo>
                  <a:cubicBezTo>
                    <a:pt x="1029966" y="1340731"/>
                    <a:pt x="876863" y="1655602"/>
                    <a:pt x="621994" y="1901206"/>
                  </a:cubicBezTo>
                  <a:lnTo>
                    <a:pt x="514983" y="1994844"/>
                  </a:lnTo>
                  <a:lnTo>
                    <a:pt x="407972" y="1901206"/>
                  </a:lnTo>
                  <a:cubicBezTo>
                    <a:pt x="153103" y="1655602"/>
                    <a:pt x="0" y="1340731"/>
                    <a:pt x="0" y="997422"/>
                  </a:cubicBezTo>
                  <a:cubicBezTo>
                    <a:pt x="0" y="654113"/>
                    <a:pt x="153103" y="339242"/>
                    <a:pt x="407972" y="93638"/>
                  </a:cubicBezTo>
                  <a:lnTo>
                    <a:pt x="514983" y="0"/>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CB9A5789-3FEA-452B-B264-06BA026B078E}"/>
                </a:ext>
              </a:extLst>
            </p:cNvPr>
            <p:cNvSpPr/>
            <p:nvPr/>
          </p:nvSpPr>
          <p:spPr>
            <a:xfrm>
              <a:off x="1378634" y="1880172"/>
              <a:ext cx="3058211" cy="2841674"/>
            </a:xfrm>
            <a:custGeom>
              <a:avLst/>
              <a:gdLst>
                <a:gd name="connsiteX0" fmla="*/ 1786597 w 3058211"/>
                <a:gd name="connsiteY0" fmla="*/ 0 h 2841674"/>
                <a:gd name="connsiteX1" fmla="*/ 3049912 w 3058211"/>
                <a:gd name="connsiteY1" fmla="*/ 416153 h 2841674"/>
                <a:gd name="connsiteX2" fmla="*/ 3058211 w 3058211"/>
                <a:gd name="connsiteY2" fmla="*/ 423415 h 2841674"/>
                <a:gd name="connsiteX3" fmla="*/ 2951200 w 3058211"/>
                <a:gd name="connsiteY3" fmla="*/ 517053 h 2841674"/>
                <a:gd name="connsiteX4" fmla="*/ 2543228 w 3058211"/>
                <a:gd name="connsiteY4" fmla="*/ 1420837 h 2841674"/>
                <a:gd name="connsiteX5" fmla="*/ 2951200 w 3058211"/>
                <a:gd name="connsiteY5" fmla="*/ 2324621 h 2841674"/>
                <a:gd name="connsiteX6" fmla="*/ 3058211 w 3058211"/>
                <a:gd name="connsiteY6" fmla="*/ 2418259 h 2841674"/>
                <a:gd name="connsiteX7" fmla="*/ 3049912 w 3058211"/>
                <a:gd name="connsiteY7" fmla="*/ 2425521 h 2841674"/>
                <a:gd name="connsiteX8" fmla="*/ 1786597 w 3058211"/>
                <a:gd name="connsiteY8" fmla="*/ 2841674 h 2841674"/>
                <a:gd name="connsiteX9" fmla="*/ 0 w 3058211"/>
                <a:gd name="connsiteY9" fmla="*/ 1420837 h 2841674"/>
                <a:gd name="connsiteX10" fmla="*/ 1786597 w 3058211"/>
                <a:gd name="connsiteY10" fmla="*/ 0 h 28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211" h="2841674">
                  <a:moveTo>
                    <a:pt x="1786597" y="0"/>
                  </a:moveTo>
                  <a:cubicBezTo>
                    <a:pt x="2279952" y="0"/>
                    <a:pt x="2726601" y="159033"/>
                    <a:pt x="3049912" y="416153"/>
                  </a:cubicBezTo>
                  <a:lnTo>
                    <a:pt x="3058211" y="423415"/>
                  </a:lnTo>
                  <a:lnTo>
                    <a:pt x="2951200" y="517053"/>
                  </a:lnTo>
                  <a:cubicBezTo>
                    <a:pt x="2696331" y="762657"/>
                    <a:pt x="2543228" y="1077528"/>
                    <a:pt x="2543228" y="1420837"/>
                  </a:cubicBezTo>
                  <a:cubicBezTo>
                    <a:pt x="2543228" y="1764146"/>
                    <a:pt x="2696331" y="2079017"/>
                    <a:pt x="2951200" y="2324621"/>
                  </a:cubicBezTo>
                  <a:lnTo>
                    <a:pt x="3058211" y="2418259"/>
                  </a:lnTo>
                  <a:lnTo>
                    <a:pt x="3049912" y="2425521"/>
                  </a:lnTo>
                  <a:cubicBezTo>
                    <a:pt x="2726601" y="2682642"/>
                    <a:pt x="2279952" y="2841674"/>
                    <a:pt x="1786597" y="2841674"/>
                  </a:cubicBezTo>
                  <a:cubicBezTo>
                    <a:pt x="799887" y="2841674"/>
                    <a:pt x="0" y="2205544"/>
                    <a:pt x="0" y="1420837"/>
                  </a:cubicBezTo>
                  <a:cubicBezTo>
                    <a:pt x="0" y="636130"/>
                    <a:pt x="799887" y="0"/>
                    <a:pt x="1786597" y="0"/>
                  </a:cubicBez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77B7ED17-7175-4B36-8E07-33A9B137E11E}"/>
                </a:ext>
              </a:extLst>
            </p:cNvPr>
            <p:cNvSpPr/>
            <p:nvPr/>
          </p:nvSpPr>
          <p:spPr>
            <a:xfrm>
              <a:off x="4436845" y="1880172"/>
              <a:ext cx="3058211" cy="2841674"/>
            </a:xfrm>
            <a:custGeom>
              <a:avLst/>
              <a:gdLst>
                <a:gd name="connsiteX0" fmla="*/ 1271614 w 3058211"/>
                <a:gd name="connsiteY0" fmla="*/ 0 h 2841674"/>
                <a:gd name="connsiteX1" fmla="*/ 3058211 w 3058211"/>
                <a:gd name="connsiteY1" fmla="*/ 1420837 h 2841674"/>
                <a:gd name="connsiteX2" fmla="*/ 1271614 w 3058211"/>
                <a:gd name="connsiteY2" fmla="*/ 2841674 h 2841674"/>
                <a:gd name="connsiteX3" fmla="*/ 8299 w 3058211"/>
                <a:gd name="connsiteY3" fmla="*/ 2425521 h 2841674"/>
                <a:gd name="connsiteX4" fmla="*/ 0 w 3058211"/>
                <a:gd name="connsiteY4" fmla="*/ 2418259 h 2841674"/>
                <a:gd name="connsiteX5" fmla="*/ 107011 w 3058211"/>
                <a:gd name="connsiteY5" fmla="*/ 2324621 h 2841674"/>
                <a:gd name="connsiteX6" fmla="*/ 514983 w 3058211"/>
                <a:gd name="connsiteY6" fmla="*/ 1420837 h 2841674"/>
                <a:gd name="connsiteX7" fmla="*/ 107011 w 3058211"/>
                <a:gd name="connsiteY7" fmla="*/ 517053 h 2841674"/>
                <a:gd name="connsiteX8" fmla="*/ 0 w 3058211"/>
                <a:gd name="connsiteY8" fmla="*/ 423415 h 2841674"/>
                <a:gd name="connsiteX9" fmla="*/ 8299 w 3058211"/>
                <a:gd name="connsiteY9" fmla="*/ 416153 h 2841674"/>
                <a:gd name="connsiteX10" fmla="*/ 1271614 w 3058211"/>
                <a:gd name="connsiteY10" fmla="*/ 0 h 28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8211" h="2841674">
                  <a:moveTo>
                    <a:pt x="1271614" y="0"/>
                  </a:moveTo>
                  <a:cubicBezTo>
                    <a:pt x="2258324" y="0"/>
                    <a:pt x="3058211" y="636130"/>
                    <a:pt x="3058211" y="1420837"/>
                  </a:cubicBezTo>
                  <a:cubicBezTo>
                    <a:pt x="3058211" y="2205544"/>
                    <a:pt x="2258324" y="2841674"/>
                    <a:pt x="1271614" y="2841674"/>
                  </a:cubicBezTo>
                  <a:cubicBezTo>
                    <a:pt x="778259" y="2841674"/>
                    <a:pt x="331610" y="2682642"/>
                    <a:pt x="8299" y="2425521"/>
                  </a:cubicBezTo>
                  <a:lnTo>
                    <a:pt x="0" y="2418259"/>
                  </a:lnTo>
                  <a:lnTo>
                    <a:pt x="107011" y="2324621"/>
                  </a:lnTo>
                  <a:cubicBezTo>
                    <a:pt x="361880" y="2079017"/>
                    <a:pt x="514983" y="1764146"/>
                    <a:pt x="514983" y="1420837"/>
                  </a:cubicBezTo>
                  <a:cubicBezTo>
                    <a:pt x="514983" y="1077528"/>
                    <a:pt x="361880" y="762657"/>
                    <a:pt x="107011" y="517053"/>
                  </a:cubicBezTo>
                  <a:lnTo>
                    <a:pt x="0" y="423415"/>
                  </a:lnTo>
                  <a:lnTo>
                    <a:pt x="8299" y="416153"/>
                  </a:lnTo>
                  <a:cubicBezTo>
                    <a:pt x="331610" y="159033"/>
                    <a:pt x="778259" y="0"/>
                    <a:pt x="1271614" y="0"/>
                  </a:cubicBez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27F774B4-885A-4916-9007-7E12248A2CBF}"/>
              </a:ext>
            </a:extLst>
          </p:cNvPr>
          <p:cNvSpPr txBox="1"/>
          <p:nvPr/>
        </p:nvSpPr>
        <p:spPr>
          <a:xfrm>
            <a:off x="3746696" y="2165646"/>
            <a:ext cx="1746417" cy="400110"/>
          </a:xfrm>
          <a:prstGeom prst="rect">
            <a:avLst/>
          </a:prstGeom>
          <a:noFill/>
        </p:spPr>
        <p:txBody>
          <a:bodyPr wrap="square" rtlCol="0" anchor="ctr">
            <a:spAutoFit/>
          </a:bodyPr>
          <a:lstStyle/>
          <a:p>
            <a:pPr algn="ctr"/>
            <a:r>
              <a:rPr lang="en-GB" sz="2000" b="1" dirty="0">
                <a:latin typeface="Century Gothic" panose="020B0502020202020204" pitchFamily="34" charset="0"/>
              </a:rPr>
              <a:t>Multiple of 3</a:t>
            </a:r>
          </a:p>
        </p:txBody>
      </p:sp>
      <p:sp>
        <p:nvSpPr>
          <p:cNvPr id="14" name="TextBox 13">
            <a:extLst>
              <a:ext uri="{FF2B5EF4-FFF2-40B4-BE49-F238E27FC236}">
                <a16:creationId xmlns:a16="http://schemas.microsoft.com/office/drawing/2014/main" id="{05152B77-7600-44D5-BE9B-E2C0730F0A9A}"/>
              </a:ext>
            </a:extLst>
          </p:cNvPr>
          <p:cNvSpPr txBox="1"/>
          <p:nvPr/>
        </p:nvSpPr>
        <p:spPr>
          <a:xfrm>
            <a:off x="6812469" y="2165646"/>
            <a:ext cx="1746417" cy="400110"/>
          </a:xfrm>
          <a:prstGeom prst="rect">
            <a:avLst/>
          </a:prstGeom>
          <a:noFill/>
        </p:spPr>
        <p:txBody>
          <a:bodyPr wrap="square" rtlCol="0" anchor="ctr">
            <a:spAutoFit/>
          </a:bodyPr>
          <a:lstStyle/>
          <a:p>
            <a:pPr algn="ctr"/>
            <a:r>
              <a:rPr lang="en-GB" sz="2000" b="1" dirty="0">
                <a:latin typeface="Century Gothic" panose="020B0502020202020204" pitchFamily="34" charset="0"/>
              </a:rPr>
              <a:t>Multiple of 4</a:t>
            </a:r>
          </a:p>
        </p:txBody>
      </p:sp>
      <p:sp>
        <p:nvSpPr>
          <p:cNvPr id="5" name="TextBox 4">
            <a:extLst>
              <a:ext uri="{FF2B5EF4-FFF2-40B4-BE49-F238E27FC236}">
                <a16:creationId xmlns:a16="http://schemas.microsoft.com/office/drawing/2014/main" id="{445A0D05-499F-4536-BA8B-4014567D4023}"/>
              </a:ext>
            </a:extLst>
          </p:cNvPr>
          <p:cNvSpPr txBox="1"/>
          <p:nvPr/>
        </p:nvSpPr>
        <p:spPr>
          <a:xfrm>
            <a:off x="3085463" y="2967336"/>
            <a:ext cx="492370"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3</a:t>
            </a:r>
          </a:p>
        </p:txBody>
      </p:sp>
      <p:sp>
        <p:nvSpPr>
          <p:cNvPr id="16" name="TextBox 15">
            <a:extLst>
              <a:ext uri="{FF2B5EF4-FFF2-40B4-BE49-F238E27FC236}">
                <a16:creationId xmlns:a16="http://schemas.microsoft.com/office/drawing/2014/main" id="{F5167090-11A1-47BC-908E-49A059B88BFF}"/>
              </a:ext>
            </a:extLst>
          </p:cNvPr>
          <p:cNvSpPr txBox="1"/>
          <p:nvPr/>
        </p:nvSpPr>
        <p:spPr>
          <a:xfrm>
            <a:off x="6974190" y="2838144"/>
            <a:ext cx="492370"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4</a:t>
            </a:r>
          </a:p>
        </p:txBody>
      </p:sp>
      <p:sp>
        <p:nvSpPr>
          <p:cNvPr id="17" name="TextBox 16">
            <a:extLst>
              <a:ext uri="{FF2B5EF4-FFF2-40B4-BE49-F238E27FC236}">
                <a16:creationId xmlns:a16="http://schemas.microsoft.com/office/drawing/2014/main" id="{77607E36-826E-4BB1-951B-6302287DF27F}"/>
              </a:ext>
            </a:extLst>
          </p:cNvPr>
          <p:cNvSpPr txBox="1"/>
          <p:nvPr/>
        </p:nvSpPr>
        <p:spPr>
          <a:xfrm>
            <a:off x="8033826" y="2851223"/>
            <a:ext cx="541607"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16</a:t>
            </a:r>
          </a:p>
        </p:txBody>
      </p:sp>
      <p:sp>
        <p:nvSpPr>
          <p:cNvPr id="20" name="TextBox 19">
            <a:extLst>
              <a:ext uri="{FF2B5EF4-FFF2-40B4-BE49-F238E27FC236}">
                <a16:creationId xmlns:a16="http://schemas.microsoft.com/office/drawing/2014/main" id="{E936C4CA-DE81-4B12-93F4-00CA7FDDA4CB}"/>
              </a:ext>
            </a:extLst>
          </p:cNvPr>
          <p:cNvSpPr txBox="1"/>
          <p:nvPr/>
        </p:nvSpPr>
        <p:spPr>
          <a:xfrm>
            <a:off x="7541455" y="2838143"/>
            <a:ext cx="492370"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8</a:t>
            </a:r>
          </a:p>
        </p:txBody>
      </p:sp>
      <p:sp>
        <p:nvSpPr>
          <p:cNvPr id="21" name="TextBox 20">
            <a:extLst>
              <a:ext uri="{FF2B5EF4-FFF2-40B4-BE49-F238E27FC236}">
                <a16:creationId xmlns:a16="http://schemas.microsoft.com/office/drawing/2014/main" id="{59575D82-A9F3-4EB3-B8EC-BCE205DE5B3E}"/>
              </a:ext>
            </a:extLst>
          </p:cNvPr>
          <p:cNvSpPr txBox="1"/>
          <p:nvPr/>
        </p:nvSpPr>
        <p:spPr>
          <a:xfrm>
            <a:off x="3602451" y="2967335"/>
            <a:ext cx="492370"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6</a:t>
            </a:r>
          </a:p>
        </p:txBody>
      </p:sp>
      <p:sp>
        <p:nvSpPr>
          <p:cNvPr id="22" name="TextBox 21">
            <a:extLst>
              <a:ext uri="{FF2B5EF4-FFF2-40B4-BE49-F238E27FC236}">
                <a16:creationId xmlns:a16="http://schemas.microsoft.com/office/drawing/2014/main" id="{011A19FF-30B7-4363-A44F-C04340BE0425}"/>
              </a:ext>
            </a:extLst>
          </p:cNvPr>
          <p:cNvSpPr txBox="1"/>
          <p:nvPr/>
        </p:nvSpPr>
        <p:spPr>
          <a:xfrm>
            <a:off x="5814646" y="3128658"/>
            <a:ext cx="541607"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12</a:t>
            </a:r>
          </a:p>
        </p:txBody>
      </p:sp>
      <p:sp>
        <p:nvSpPr>
          <p:cNvPr id="23" name="TextBox 22">
            <a:extLst>
              <a:ext uri="{FF2B5EF4-FFF2-40B4-BE49-F238E27FC236}">
                <a16:creationId xmlns:a16="http://schemas.microsoft.com/office/drawing/2014/main" id="{DAE31381-CCD1-4BD6-A053-4E7BA2A39AA3}"/>
              </a:ext>
            </a:extLst>
          </p:cNvPr>
          <p:cNvSpPr txBox="1"/>
          <p:nvPr/>
        </p:nvSpPr>
        <p:spPr>
          <a:xfrm>
            <a:off x="4090243" y="2967335"/>
            <a:ext cx="541607"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18</a:t>
            </a:r>
          </a:p>
        </p:txBody>
      </p:sp>
      <p:sp>
        <p:nvSpPr>
          <p:cNvPr id="24" name="TextBox 23">
            <a:extLst>
              <a:ext uri="{FF2B5EF4-FFF2-40B4-BE49-F238E27FC236}">
                <a16:creationId xmlns:a16="http://schemas.microsoft.com/office/drawing/2014/main" id="{38F3F701-0834-4A17-9AA4-F9D83729C8B1}"/>
              </a:ext>
            </a:extLst>
          </p:cNvPr>
          <p:cNvSpPr txBox="1"/>
          <p:nvPr/>
        </p:nvSpPr>
        <p:spPr>
          <a:xfrm>
            <a:off x="8631211" y="2838142"/>
            <a:ext cx="541607"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28</a:t>
            </a:r>
          </a:p>
        </p:txBody>
      </p:sp>
      <p:sp>
        <p:nvSpPr>
          <p:cNvPr id="25" name="TextBox 24">
            <a:extLst>
              <a:ext uri="{FF2B5EF4-FFF2-40B4-BE49-F238E27FC236}">
                <a16:creationId xmlns:a16="http://schemas.microsoft.com/office/drawing/2014/main" id="{6C88B34E-67EF-4250-A34C-5CA29C375FDE}"/>
              </a:ext>
            </a:extLst>
          </p:cNvPr>
          <p:cNvSpPr txBox="1"/>
          <p:nvPr/>
        </p:nvSpPr>
        <p:spPr>
          <a:xfrm>
            <a:off x="4728180" y="2967335"/>
            <a:ext cx="541607"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30</a:t>
            </a:r>
          </a:p>
        </p:txBody>
      </p:sp>
      <p:sp>
        <p:nvSpPr>
          <p:cNvPr id="26" name="TextBox 25">
            <a:extLst>
              <a:ext uri="{FF2B5EF4-FFF2-40B4-BE49-F238E27FC236}">
                <a16:creationId xmlns:a16="http://schemas.microsoft.com/office/drawing/2014/main" id="{34F1060F-3067-4EB4-BE2B-4F6DCC633B36}"/>
              </a:ext>
            </a:extLst>
          </p:cNvPr>
          <p:cNvSpPr txBox="1"/>
          <p:nvPr/>
        </p:nvSpPr>
        <p:spPr>
          <a:xfrm>
            <a:off x="5820698" y="3819165"/>
            <a:ext cx="541607" cy="461665"/>
          </a:xfrm>
          <a:prstGeom prst="rect">
            <a:avLst/>
          </a:prstGeom>
          <a:noFill/>
        </p:spPr>
        <p:txBody>
          <a:bodyPr wrap="square" rtlCol="0" anchor="ctr">
            <a:spAutoFit/>
          </a:bodyPr>
          <a:lstStyle/>
          <a:p>
            <a:pPr algn="ctr"/>
            <a:r>
              <a:rPr lang="en-GB" sz="2400" b="1" dirty="0">
                <a:solidFill>
                  <a:srgbClr val="FF0000"/>
                </a:solidFill>
                <a:latin typeface="Century Gothic" panose="020B0502020202020204" pitchFamily="34" charset="0"/>
              </a:rPr>
              <a:t>24</a:t>
            </a:r>
          </a:p>
        </p:txBody>
      </p:sp>
      <p:sp>
        <p:nvSpPr>
          <p:cNvPr id="27" name="TextBox 26">
            <a:extLst>
              <a:ext uri="{FF2B5EF4-FFF2-40B4-BE49-F238E27FC236}">
                <a16:creationId xmlns:a16="http://schemas.microsoft.com/office/drawing/2014/main" id="{58205322-0441-4432-9579-8D8E265AE456}"/>
              </a:ext>
            </a:extLst>
          </p:cNvPr>
          <p:cNvSpPr txBox="1"/>
          <p:nvPr/>
        </p:nvSpPr>
        <p:spPr>
          <a:xfrm>
            <a:off x="6109952" y="5237216"/>
            <a:ext cx="492370" cy="461665"/>
          </a:xfrm>
          <a:prstGeom prst="rect">
            <a:avLst/>
          </a:prstGeom>
          <a:noFill/>
        </p:spPr>
        <p:txBody>
          <a:bodyPr wrap="square" rtlCol="0" anchor="ctr">
            <a:spAutoFit/>
          </a:bodyPr>
          <a:lstStyle/>
          <a:p>
            <a:pPr algn="ctr"/>
            <a:r>
              <a:rPr lang="en-GB" sz="2400" b="1" dirty="0">
                <a:solidFill>
                  <a:schemeClr val="accent3"/>
                </a:solidFill>
                <a:latin typeface="Century Gothic" panose="020B0502020202020204" pitchFamily="34" charset="0"/>
              </a:rPr>
              <a:t>5</a:t>
            </a:r>
          </a:p>
        </p:txBody>
      </p:sp>
      <p:sp>
        <p:nvSpPr>
          <p:cNvPr id="28" name="TextBox 27">
            <a:extLst>
              <a:ext uri="{FF2B5EF4-FFF2-40B4-BE49-F238E27FC236}">
                <a16:creationId xmlns:a16="http://schemas.microsoft.com/office/drawing/2014/main" id="{5C5161BB-9357-4060-96AE-1D42540CF2CE}"/>
              </a:ext>
            </a:extLst>
          </p:cNvPr>
          <p:cNvSpPr txBox="1"/>
          <p:nvPr/>
        </p:nvSpPr>
        <p:spPr>
          <a:xfrm>
            <a:off x="4187484" y="5694098"/>
            <a:ext cx="541607" cy="461665"/>
          </a:xfrm>
          <a:prstGeom prst="rect">
            <a:avLst/>
          </a:prstGeom>
          <a:noFill/>
        </p:spPr>
        <p:txBody>
          <a:bodyPr wrap="square" rtlCol="0" anchor="ctr">
            <a:spAutoFit/>
          </a:bodyPr>
          <a:lstStyle/>
          <a:p>
            <a:pPr algn="ctr"/>
            <a:r>
              <a:rPr lang="en-GB" sz="2400" b="1" dirty="0">
                <a:solidFill>
                  <a:schemeClr val="accent3"/>
                </a:solidFill>
                <a:latin typeface="Century Gothic" panose="020B0502020202020204" pitchFamily="34" charset="0"/>
              </a:rPr>
              <a:t>10</a:t>
            </a:r>
          </a:p>
        </p:txBody>
      </p:sp>
    </p:spTree>
    <p:extLst>
      <p:ext uri="{BB962C8B-B14F-4D97-AF65-F5344CB8AC3E}">
        <p14:creationId xmlns:p14="http://schemas.microsoft.com/office/powerpoint/2010/main" val="51819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Using the bar model, complete the calculation below.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44C1D99A-3FA8-4A0C-8F58-91069B2F2FB8}"/>
              </a:ext>
            </a:extLst>
          </p:cNvPr>
          <p:cNvGraphicFramePr>
            <a:graphicFrameLocks noGrp="1"/>
          </p:cNvGraphicFramePr>
          <p:nvPr/>
        </p:nvGraphicFramePr>
        <p:xfrm>
          <a:off x="4206748" y="4069969"/>
          <a:ext cx="3778505" cy="656966"/>
        </p:xfrm>
        <a:graphic>
          <a:graphicData uri="http://schemas.openxmlformats.org/drawingml/2006/table">
            <a:tbl>
              <a:tblPr firstRow="1" bandRow="1">
                <a:tableStyleId>{5C22544A-7EE6-4342-B048-85BDC9FD1C3A}</a:tableStyleId>
              </a:tblPr>
              <a:tblGrid>
                <a:gridCol w="755701">
                  <a:extLst>
                    <a:ext uri="{9D8B030D-6E8A-4147-A177-3AD203B41FA5}">
                      <a16:colId xmlns:a16="http://schemas.microsoft.com/office/drawing/2014/main" val="3142503022"/>
                    </a:ext>
                  </a:extLst>
                </a:gridCol>
                <a:gridCol w="755701">
                  <a:extLst>
                    <a:ext uri="{9D8B030D-6E8A-4147-A177-3AD203B41FA5}">
                      <a16:colId xmlns:a16="http://schemas.microsoft.com/office/drawing/2014/main" val="3404371818"/>
                    </a:ext>
                  </a:extLst>
                </a:gridCol>
                <a:gridCol w="755701">
                  <a:extLst>
                    <a:ext uri="{9D8B030D-6E8A-4147-A177-3AD203B41FA5}">
                      <a16:colId xmlns:a16="http://schemas.microsoft.com/office/drawing/2014/main" val="504084950"/>
                    </a:ext>
                  </a:extLst>
                </a:gridCol>
                <a:gridCol w="755701">
                  <a:extLst>
                    <a:ext uri="{9D8B030D-6E8A-4147-A177-3AD203B41FA5}">
                      <a16:colId xmlns:a16="http://schemas.microsoft.com/office/drawing/2014/main" val="3471310765"/>
                    </a:ext>
                  </a:extLst>
                </a:gridCol>
                <a:gridCol w="755701">
                  <a:extLst>
                    <a:ext uri="{9D8B030D-6E8A-4147-A177-3AD203B41FA5}">
                      <a16:colId xmlns:a16="http://schemas.microsoft.com/office/drawing/2014/main" val="2587797392"/>
                    </a:ext>
                  </a:extLst>
                </a:gridCol>
              </a:tblGrid>
              <a:tr h="656966">
                <a:tc>
                  <a:txBody>
                    <a:bodyPr/>
                    <a:lstStyle/>
                    <a:p>
                      <a:pPr algn="ctr"/>
                      <a:endParaRPr lang="en-GB" sz="2400" b="1" dirty="0">
                        <a:solidFill>
                          <a:schemeClr val="tx1"/>
                        </a:solidFill>
                        <a:latin typeface="Century Gothic" panose="020B0502020202020204" pitchFamily="34" charset="0"/>
                      </a:endParaRPr>
                    </a:p>
                  </a:txBody>
                  <a:tcPr marL="75571" marR="75571"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x</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chemeClr val="tx1"/>
                        </a:solidFill>
                        <a:latin typeface="Century Gothic" panose="020B0502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8738683"/>
                  </a:ext>
                </a:extLst>
              </a:tr>
            </a:tbl>
          </a:graphicData>
        </a:graphic>
      </p:graphicFrame>
      <p:graphicFrame>
        <p:nvGraphicFramePr>
          <p:cNvPr id="9" name="Table 8">
            <a:extLst>
              <a:ext uri="{FF2B5EF4-FFF2-40B4-BE49-F238E27FC236}">
                <a16:creationId xmlns:a16="http://schemas.microsoft.com/office/drawing/2014/main" id="{D66BA185-6443-4C0C-BEE5-A45173CAED66}"/>
              </a:ext>
            </a:extLst>
          </p:cNvPr>
          <p:cNvGraphicFramePr>
            <a:graphicFrameLocks noGrp="1"/>
          </p:cNvGraphicFramePr>
          <p:nvPr/>
        </p:nvGraphicFramePr>
        <p:xfrm>
          <a:off x="3800048" y="2020490"/>
          <a:ext cx="4591902" cy="1275524"/>
        </p:xfrm>
        <a:graphic>
          <a:graphicData uri="http://schemas.openxmlformats.org/drawingml/2006/table">
            <a:tbl>
              <a:tblPr firstRow="1" bandRow="1">
                <a:tableStyleId>{5C22544A-7EE6-4342-B048-85BDC9FD1C3A}</a:tableStyleId>
              </a:tblPr>
              <a:tblGrid>
                <a:gridCol w="655986">
                  <a:extLst>
                    <a:ext uri="{9D8B030D-6E8A-4147-A177-3AD203B41FA5}">
                      <a16:colId xmlns:a16="http://schemas.microsoft.com/office/drawing/2014/main" val="3142503022"/>
                    </a:ext>
                  </a:extLst>
                </a:gridCol>
                <a:gridCol w="655986">
                  <a:extLst>
                    <a:ext uri="{9D8B030D-6E8A-4147-A177-3AD203B41FA5}">
                      <a16:colId xmlns:a16="http://schemas.microsoft.com/office/drawing/2014/main" val="571540443"/>
                    </a:ext>
                  </a:extLst>
                </a:gridCol>
                <a:gridCol w="655986">
                  <a:extLst>
                    <a:ext uri="{9D8B030D-6E8A-4147-A177-3AD203B41FA5}">
                      <a16:colId xmlns:a16="http://schemas.microsoft.com/office/drawing/2014/main" val="606235594"/>
                    </a:ext>
                  </a:extLst>
                </a:gridCol>
                <a:gridCol w="655986">
                  <a:extLst>
                    <a:ext uri="{9D8B030D-6E8A-4147-A177-3AD203B41FA5}">
                      <a16:colId xmlns:a16="http://schemas.microsoft.com/office/drawing/2014/main" val="507950873"/>
                    </a:ext>
                  </a:extLst>
                </a:gridCol>
                <a:gridCol w="655986">
                  <a:extLst>
                    <a:ext uri="{9D8B030D-6E8A-4147-A177-3AD203B41FA5}">
                      <a16:colId xmlns:a16="http://schemas.microsoft.com/office/drawing/2014/main" val="3404371818"/>
                    </a:ext>
                  </a:extLst>
                </a:gridCol>
                <a:gridCol w="655986">
                  <a:extLst>
                    <a:ext uri="{9D8B030D-6E8A-4147-A177-3AD203B41FA5}">
                      <a16:colId xmlns:a16="http://schemas.microsoft.com/office/drawing/2014/main" val="3843106983"/>
                    </a:ext>
                  </a:extLst>
                </a:gridCol>
                <a:gridCol w="655986">
                  <a:extLst>
                    <a:ext uri="{9D8B030D-6E8A-4147-A177-3AD203B41FA5}">
                      <a16:colId xmlns:a16="http://schemas.microsoft.com/office/drawing/2014/main" val="1236545701"/>
                    </a:ext>
                  </a:extLst>
                </a:gridCol>
              </a:tblGrid>
              <a:tr h="637762">
                <a:tc gridSpan="7">
                  <a:txBody>
                    <a:bodyPr/>
                    <a:lstStyle/>
                    <a:p>
                      <a:pPr algn="ctr"/>
                      <a:r>
                        <a:rPr lang="en-GB" sz="2400" b="1" dirty="0">
                          <a:solidFill>
                            <a:schemeClr val="tx1"/>
                          </a:solidFill>
                          <a:latin typeface="Century Gothic" panose="020B0502020202020204" pitchFamily="34" charset="0"/>
                        </a:rPr>
                        <a:t>?</a:t>
                      </a:r>
                    </a:p>
                  </a:txBody>
                  <a:tcPr marL="46923" marR="46923"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400" dirty="0">
                        <a:solidFill>
                          <a:schemeClr val="tx1"/>
                        </a:solidFill>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dirty="0">
                        <a:solidFill>
                          <a:schemeClr val="tx1"/>
                        </a:solidFill>
                        <a:latin typeface="Century Gothic" panose="020B0502020202020204" pitchFamily="34" charset="0"/>
                      </a:endParaRP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dirty="0">
                        <a:solidFill>
                          <a:schemeClr val="tx1"/>
                        </a:solidFill>
                        <a:latin typeface="Century Gothic" panose="020B0502020202020204" pitchFamily="34" charset="0"/>
                      </a:endParaRP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738683"/>
                  </a:ext>
                </a:extLst>
              </a:tr>
              <a:tr h="637762">
                <a:tc>
                  <a:txBody>
                    <a:bodyPr/>
                    <a:lstStyle/>
                    <a:p>
                      <a:pPr algn="ctr"/>
                      <a:r>
                        <a:rPr lang="en-GB" sz="2400" b="1" dirty="0">
                          <a:solidFill>
                            <a:schemeClr val="tx1"/>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bl>
          </a:graphicData>
        </a:graphic>
      </p:graphicFrame>
    </p:spTree>
    <p:extLst>
      <p:ext uri="{BB962C8B-B14F-4D97-AF65-F5344CB8AC3E}">
        <p14:creationId xmlns:p14="http://schemas.microsoft.com/office/powerpoint/2010/main" val="400967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Using the bar model, complete the calculation below. </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44C1D99A-3FA8-4A0C-8F58-91069B2F2FB8}"/>
              </a:ext>
            </a:extLst>
          </p:cNvPr>
          <p:cNvGraphicFramePr>
            <a:graphicFrameLocks noGrp="1"/>
          </p:cNvGraphicFramePr>
          <p:nvPr/>
        </p:nvGraphicFramePr>
        <p:xfrm>
          <a:off x="4206748" y="4069969"/>
          <a:ext cx="3778505" cy="656966"/>
        </p:xfrm>
        <a:graphic>
          <a:graphicData uri="http://schemas.openxmlformats.org/drawingml/2006/table">
            <a:tbl>
              <a:tblPr firstRow="1" bandRow="1">
                <a:tableStyleId>{5C22544A-7EE6-4342-B048-85BDC9FD1C3A}</a:tableStyleId>
              </a:tblPr>
              <a:tblGrid>
                <a:gridCol w="755701">
                  <a:extLst>
                    <a:ext uri="{9D8B030D-6E8A-4147-A177-3AD203B41FA5}">
                      <a16:colId xmlns:a16="http://schemas.microsoft.com/office/drawing/2014/main" val="3142503022"/>
                    </a:ext>
                  </a:extLst>
                </a:gridCol>
                <a:gridCol w="755701">
                  <a:extLst>
                    <a:ext uri="{9D8B030D-6E8A-4147-A177-3AD203B41FA5}">
                      <a16:colId xmlns:a16="http://schemas.microsoft.com/office/drawing/2014/main" val="3404371818"/>
                    </a:ext>
                  </a:extLst>
                </a:gridCol>
                <a:gridCol w="755701">
                  <a:extLst>
                    <a:ext uri="{9D8B030D-6E8A-4147-A177-3AD203B41FA5}">
                      <a16:colId xmlns:a16="http://schemas.microsoft.com/office/drawing/2014/main" val="504084950"/>
                    </a:ext>
                  </a:extLst>
                </a:gridCol>
                <a:gridCol w="755701">
                  <a:extLst>
                    <a:ext uri="{9D8B030D-6E8A-4147-A177-3AD203B41FA5}">
                      <a16:colId xmlns:a16="http://schemas.microsoft.com/office/drawing/2014/main" val="3471310765"/>
                    </a:ext>
                  </a:extLst>
                </a:gridCol>
                <a:gridCol w="755701">
                  <a:extLst>
                    <a:ext uri="{9D8B030D-6E8A-4147-A177-3AD203B41FA5}">
                      <a16:colId xmlns:a16="http://schemas.microsoft.com/office/drawing/2014/main" val="2587797392"/>
                    </a:ext>
                  </a:extLst>
                </a:gridCol>
              </a:tblGrid>
              <a:tr h="656966">
                <a:tc>
                  <a:txBody>
                    <a:bodyPr/>
                    <a:lstStyle/>
                    <a:p>
                      <a:pPr algn="ctr"/>
                      <a:r>
                        <a:rPr lang="en-GB" sz="2400" b="1" dirty="0">
                          <a:solidFill>
                            <a:srgbClr val="FF0000"/>
                          </a:solidFill>
                          <a:latin typeface="Century Gothic" panose="020B0502020202020204" pitchFamily="34" charset="0"/>
                        </a:rPr>
                        <a:t>7</a:t>
                      </a:r>
                    </a:p>
                  </a:txBody>
                  <a:tcPr marL="75571" marR="75571" marT="8099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x</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8738683"/>
                  </a:ext>
                </a:extLst>
              </a:tr>
            </a:tbl>
          </a:graphicData>
        </a:graphic>
      </p:graphicFrame>
      <p:graphicFrame>
        <p:nvGraphicFramePr>
          <p:cNvPr id="9" name="Table 8">
            <a:extLst>
              <a:ext uri="{FF2B5EF4-FFF2-40B4-BE49-F238E27FC236}">
                <a16:creationId xmlns:a16="http://schemas.microsoft.com/office/drawing/2014/main" id="{D66BA185-6443-4C0C-BEE5-A45173CAED66}"/>
              </a:ext>
            </a:extLst>
          </p:cNvPr>
          <p:cNvGraphicFramePr>
            <a:graphicFrameLocks noGrp="1"/>
          </p:cNvGraphicFramePr>
          <p:nvPr/>
        </p:nvGraphicFramePr>
        <p:xfrm>
          <a:off x="3800048" y="2020490"/>
          <a:ext cx="4591902" cy="1275524"/>
        </p:xfrm>
        <a:graphic>
          <a:graphicData uri="http://schemas.openxmlformats.org/drawingml/2006/table">
            <a:tbl>
              <a:tblPr firstRow="1" bandRow="1">
                <a:tableStyleId>{5C22544A-7EE6-4342-B048-85BDC9FD1C3A}</a:tableStyleId>
              </a:tblPr>
              <a:tblGrid>
                <a:gridCol w="655986">
                  <a:extLst>
                    <a:ext uri="{9D8B030D-6E8A-4147-A177-3AD203B41FA5}">
                      <a16:colId xmlns:a16="http://schemas.microsoft.com/office/drawing/2014/main" val="3142503022"/>
                    </a:ext>
                  </a:extLst>
                </a:gridCol>
                <a:gridCol w="655986">
                  <a:extLst>
                    <a:ext uri="{9D8B030D-6E8A-4147-A177-3AD203B41FA5}">
                      <a16:colId xmlns:a16="http://schemas.microsoft.com/office/drawing/2014/main" val="571540443"/>
                    </a:ext>
                  </a:extLst>
                </a:gridCol>
                <a:gridCol w="655986">
                  <a:extLst>
                    <a:ext uri="{9D8B030D-6E8A-4147-A177-3AD203B41FA5}">
                      <a16:colId xmlns:a16="http://schemas.microsoft.com/office/drawing/2014/main" val="606235594"/>
                    </a:ext>
                  </a:extLst>
                </a:gridCol>
                <a:gridCol w="655986">
                  <a:extLst>
                    <a:ext uri="{9D8B030D-6E8A-4147-A177-3AD203B41FA5}">
                      <a16:colId xmlns:a16="http://schemas.microsoft.com/office/drawing/2014/main" val="507950873"/>
                    </a:ext>
                  </a:extLst>
                </a:gridCol>
                <a:gridCol w="655986">
                  <a:extLst>
                    <a:ext uri="{9D8B030D-6E8A-4147-A177-3AD203B41FA5}">
                      <a16:colId xmlns:a16="http://schemas.microsoft.com/office/drawing/2014/main" val="3404371818"/>
                    </a:ext>
                  </a:extLst>
                </a:gridCol>
                <a:gridCol w="655986">
                  <a:extLst>
                    <a:ext uri="{9D8B030D-6E8A-4147-A177-3AD203B41FA5}">
                      <a16:colId xmlns:a16="http://schemas.microsoft.com/office/drawing/2014/main" val="3843106983"/>
                    </a:ext>
                  </a:extLst>
                </a:gridCol>
                <a:gridCol w="655986">
                  <a:extLst>
                    <a:ext uri="{9D8B030D-6E8A-4147-A177-3AD203B41FA5}">
                      <a16:colId xmlns:a16="http://schemas.microsoft.com/office/drawing/2014/main" val="1236545701"/>
                    </a:ext>
                  </a:extLst>
                </a:gridCol>
              </a:tblGrid>
              <a:tr h="637762">
                <a:tc gridSpan="7">
                  <a:txBody>
                    <a:bodyPr/>
                    <a:lstStyle/>
                    <a:p>
                      <a:pPr algn="ctr"/>
                      <a:r>
                        <a:rPr lang="en-GB" sz="2400" b="1" dirty="0">
                          <a:solidFill>
                            <a:srgbClr val="FF0000"/>
                          </a:solidFill>
                          <a:latin typeface="Century Gothic" panose="020B0502020202020204" pitchFamily="34" charset="0"/>
                        </a:rPr>
                        <a:t>56</a:t>
                      </a:r>
                    </a:p>
                  </a:txBody>
                  <a:tcPr marL="46923" marR="46923"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400" dirty="0">
                        <a:solidFill>
                          <a:schemeClr val="tx1"/>
                        </a:solidFill>
                        <a:latin typeface="SassoonCRInfantMedium" panose="02000603020000020003"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dirty="0">
                        <a:solidFill>
                          <a:schemeClr val="tx1"/>
                        </a:solidFill>
                        <a:latin typeface="Century Gothic" panose="020B0502020202020204" pitchFamily="34" charset="0"/>
                      </a:endParaRP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b="1" dirty="0">
                        <a:solidFill>
                          <a:schemeClr val="tx1"/>
                        </a:solidFill>
                        <a:latin typeface="Century Gothic" panose="020B0502020202020204" pitchFamily="34" charset="0"/>
                      </a:endParaRP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738683"/>
                  </a:ext>
                </a:extLst>
              </a:tr>
              <a:tr h="637762">
                <a:tc>
                  <a:txBody>
                    <a:bodyPr/>
                    <a:lstStyle/>
                    <a:p>
                      <a:pPr algn="ctr"/>
                      <a:r>
                        <a:rPr lang="en-GB" sz="2400" b="1" dirty="0">
                          <a:solidFill>
                            <a:srgbClr val="FF0000"/>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a:t>
                      </a:r>
                    </a:p>
                  </a:txBody>
                  <a:tcPr marL="75571" marR="75571" marT="80995" marB="80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bl>
          </a:graphicData>
        </a:graphic>
      </p:graphicFrame>
    </p:spTree>
    <p:extLst>
      <p:ext uri="{BB962C8B-B14F-4D97-AF65-F5344CB8AC3E}">
        <p14:creationId xmlns:p14="http://schemas.microsoft.com/office/powerpoint/2010/main" val="386293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Different ways to divide:</a:t>
            </a:r>
          </a:p>
        </p:txBody>
      </p:sp>
      <p:sp>
        <p:nvSpPr>
          <p:cNvPr id="3" name="Content Placeholder 2"/>
          <p:cNvSpPr>
            <a:spLocks noGrp="1"/>
          </p:cNvSpPr>
          <p:nvPr>
            <p:ph idx="1"/>
          </p:nvPr>
        </p:nvSpPr>
        <p:spPr/>
        <p:txBody>
          <a:bodyPr/>
          <a:lstStyle/>
          <a:p>
            <a:pPr lvl="0"/>
            <a:r>
              <a:rPr lang="en-GB" dirty="0">
                <a:latin typeface="Comic Sans MS" pitchFamily="66" charset="0"/>
              </a:rPr>
              <a:t>Splitting into equal groups</a:t>
            </a:r>
            <a:endParaRPr lang="en-US" dirty="0">
              <a:latin typeface="Comic Sans MS" pitchFamily="66" charset="0"/>
            </a:endParaRPr>
          </a:p>
          <a:p>
            <a:r>
              <a:rPr lang="en-GB" dirty="0">
                <a:latin typeface="Comic Sans MS" pitchFamily="66" charset="0"/>
              </a:rPr>
              <a:t>Counting back</a:t>
            </a:r>
            <a:endParaRPr lang="en-US" dirty="0">
              <a:latin typeface="Comic Sans MS" pitchFamily="66" charset="0"/>
            </a:endParaRPr>
          </a:p>
          <a:p>
            <a:pPr lvl="0"/>
            <a:r>
              <a:rPr lang="en-GB" dirty="0">
                <a:latin typeface="Comic Sans MS" pitchFamily="66" charset="0"/>
              </a:rPr>
              <a:t>Groupings of a number until you reach the total number</a:t>
            </a:r>
            <a:endParaRPr lang="en-US" dirty="0">
              <a:latin typeface="Comic Sans MS" pitchFamily="66" charset="0"/>
            </a:endParaRPr>
          </a:p>
          <a:p>
            <a:endParaRPr lang="en-US"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mic Sans MS" pitchFamily="66" charset="0"/>
              </a:rPr>
              <a:t>14 ÷</a:t>
            </a:r>
            <a:r>
              <a:rPr lang="en-US" dirty="0">
                <a:solidFill>
                  <a:srgbClr val="FF0000"/>
                </a:solidFill>
                <a:latin typeface="Comic Sans MS" pitchFamily="66" charset="0"/>
              </a:rPr>
              <a:t> 2 </a:t>
            </a:r>
            <a:r>
              <a:rPr lang="en-US" dirty="0">
                <a:latin typeface="Comic Sans MS" pitchFamily="66" charset="0"/>
              </a:rPr>
              <a:t>= 7 </a:t>
            </a:r>
          </a:p>
        </p:txBody>
      </p:sp>
      <p:pic>
        <p:nvPicPr>
          <p:cNvPr id="1026" name="Picture 2"/>
          <p:cNvPicPr>
            <a:picLocks noChangeAspect="1" noChangeArrowheads="1"/>
          </p:cNvPicPr>
          <p:nvPr/>
        </p:nvPicPr>
        <p:blipFill>
          <a:blip r:embed="rId3" cstate="print"/>
          <a:srcRect l="14060" t="10588" r="21794" b="44706"/>
          <a:stretch>
            <a:fillRect/>
          </a:stretch>
        </p:blipFill>
        <p:spPr bwMode="auto">
          <a:xfrm>
            <a:off x="2133600" y="1524000"/>
            <a:ext cx="3366836"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6049" t="7036" r="6925"/>
          <a:stretch>
            <a:fillRect/>
          </a:stretch>
        </p:blipFill>
        <p:spPr bwMode="auto">
          <a:xfrm>
            <a:off x="2209800" y="3962401"/>
            <a:ext cx="3124200" cy="24927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18050" t="9947" r="10370" b="10475"/>
          <a:stretch>
            <a:fillRect/>
          </a:stretch>
        </p:blipFill>
        <p:spPr bwMode="auto">
          <a:xfrm>
            <a:off x="6589987" y="2133600"/>
            <a:ext cx="3135867" cy="2603938"/>
          </a:xfrm>
          <a:prstGeom prst="rect">
            <a:avLst/>
          </a:prstGeom>
          <a:noFill/>
          <a:ln w="9525">
            <a:noFill/>
            <a:miter lim="800000"/>
            <a:headEnd/>
            <a:tailEnd/>
          </a:ln>
          <a:effectLst/>
        </p:spPr>
      </p:pic>
      <p:sp>
        <p:nvSpPr>
          <p:cNvPr id="8" name="TextBox 7"/>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9" name="TextBox 8"/>
          <p:cNvSpPr txBox="1"/>
          <p:nvPr/>
        </p:nvSpPr>
        <p:spPr>
          <a:xfrm>
            <a:off x="2209800" y="35814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0" name="TextBox 9"/>
          <p:cNvSpPr txBox="1"/>
          <p:nvPr/>
        </p:nvSpPr>
        <p:spPr>
          <a:xfrm>
            <a:off x="6553200" y="17526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48 ÷</a:t>
            </a:r>
            <a:r>
              <a:rPr lang="en-US" dirty="0">
                <a:solidFill>
                  <a:srgbClr val="FF0000"/>
                </a:solidFill>
                <a:latin typeface="Comic Sans MS" pitchFamily="66" charset="0"/>
              </a:rPr>
              <a:t> 8 </a:t>
            </a:r>
            <a:r>
              <a:rPr lang="en-US" dirty="0">
                <a:latin typeface="Comic Sans MS" pitchFamily="66" charset="0"/>
              </a:rPr>
              <a:t>= 6</a:t>
            </a:r>
          </a:p>
        </p:txBody>
      </p:sp>
      <p:pic>
        <p:nvPicPr>
          <p:cNvPr id="2050" name="Picture 2"/>
          <p:cNvPicPr>
            <a:picLocks noChangeAspect="1" noChangeArrowheads="1"/>
          </p:cNvPicPr>
          <p:nvPr/>
        </p:nvPicPr>
        <p:blipFill>
          <a:blip r:embed="rId3" cstate="print"/>
          <a:srcRect l="8714" t="5000" b="15000"/>
          <a:stretch>
            <a:fillRect/>
          </a:stretch>
        </p:blipFill>
        <p:spPr bwMode="auto">
          <a:xfrm>
            <a:off x="2133600" y="1524000"/>
            <a:ext cx="3259544" cy="2133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l="4979" t="6667" r="2901" b="21667"/>
          <a:stretch>
            <a:fillRect/>
          </a:stretch>
        </p:blipFill>
        <p:spPr bwMode="auto">
          <a:xfrm>
            <a:off x="1981200" y="4267200"/>
            <a:ext cx="3802912"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l="7469" t="8333" r="6636" b="25000"/>
          <a:stretch>
            <a:fillRect/>
          </a:stretch>
        </p:blipFill>
        <p:spPr bwMode="auto">
          <a:xfrm>
            <a:off x="6553201" y="2743200"/>
            <a:ext cx="3286125" cy="1905000"/>
          </a:xfrm>
          <a:prstGeom prst="rect">
            <a:avLst/>
          </a:prstGeom>
          <a:noFill/>
          <a:ln w="9525">
            <a:noFill/>
            <a:miter lim="800000"/>
            <a:headEnd/>
            <a:tailEnd/>
          </a:ln>
          <a:effectLst/>
        </p:spPr>
      </p:pic>
      <p:sp>
        <p:nvSpPr>
          <p:cNvPr id="9" name="TextBox 8"/>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1981200" y="38862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1" name="TextBox 10"/>
          <p:cNvSpPr txBox="1"/>
          <p:nvPr/>
        </p:nvSpPr>
        <p:spPr>
          <a:xfrm>
            <a:off x="6553200" y="23622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C545A-A3F7-4C0E-BFF5-673624461050}"/>
              </a:ext>
            </a:extLst>
          </p:cNvPr>
          <p:cNvSpPr>
            <a:spLocks noGrp="1"/>
          </p:cNvSpPr>
          <p:nvPr>
            <p:ph type="title"/>
          </p:nvPr>
        </p:nvSpPr>
        <p:spPr/>
        <p:txBody>
          <a:bodyPr/>
          <a:lstStyle/>
          <a:p>
            <a:r>
              <a:rPr lang="en-GB" dirty="0">
                <a:latin typeface="Comic Sans MS" panose="030F0702030302020204" pitchFamily="66" charset="0"/>
              </a:rPr>
              <a:t>Starter:</a:t>
            </a:r>
          </a:p>
        </p:txBody>
      </p:sp>
      <p:pic>
        <p:nvPicPr>
          <p:cNvPr id="10" name="Content Placeholder 9">
            <a:extLst>
              <a:ext uri="{FF2B5EF4-FFF2-40B4-BE49-F238E27FC236}">
                <a16:creationId xmlns:a16="http://schemas.microsoft.com/office/drawing/2014/main" id="{F723F093-E9D9-44A3-8635-9AA507A9A853}"/>
              </a:ext>
            </a:extLst>
          </p:cNvPr>
          <p:cNvPicPr>
            <a:picLocks noGrp="1" noChangeAspect="1"/>
          </p:cNvPicPr>
          <p:nvPr>
            <p:ph idx="1"/>
          </p:nvPr>
        </p:nvPicPr>
        <p:blipFill>
          <a:blip r:embed="rId3"/>
          <a:stretch>
            <a:fillRect/>
          </a:stretch>
        </p:blipFill>
        <p:spPr>
          <a:xfrm>
            <a:off x="2226255" y="1690688"/>
            <a:ext cx="7739489" cy="4351338"/>
          </a:xfrm>
        </p:spPr>
      </p:pic>
    </p:spTree>
    <p:extLst>
      <p:ext uri="{BB962C8B-B14F-4D97-AF65-F5344CB8AC3E}">
        <p14:creationId xmlns:p14="http://schemas.microsoft.com/office/powerpoint/2010/main" val="402354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Comic Sans MS" pitchFamily="66" charset="0"/>
              </a:rPr>
              <a:t>90 ÷</a:t>
            </a:r>
            <a:r>
              <a:rPr lang="en-US" dirty="0">
                <a:solidFill>
                  <a:srgbClr val="FF0000"/>
                </a:solidFill>
                <a:latin typeface="Comic Sans MS" pitchFamily="66" charset="0"/>
              </a:rPr>
              <a:t> 10 </a:t>
            </a:r>
            <a:r>
              <a:rPr lang="en-US" dirty="0">
                <a:latin typeface="Comic Sans MS" pitchFamily="66" charset="0"/>
              </a:rPr>
              <a:t>= 9</a:t>
            </a:r>
          </a:p>
        </p:txBody>
      </p:sp>
      <p:pic>
        <p:nvPicPr>
          <p:cNvPr id="3075" name="Picture 3"/>
          <p:cNvPicPr>
            <a:picLocks noChangeAspect="1" noChangeArrowheads="1"/>
          </p:cNvPicPr>
          <p:nvPr/>
        </p:nvPicPr>
        <p:blipFill>
          <a:blip r:embed="rId3" cstate="print"/>
          <a:srcRect l="7469" t="11667" r="35268"/>
          <a:stretch>
            <a:fillRect/>
          </a:stretch>
        </p:blipFill>
        <p:spPr bwMode="auto">
          <a:xfrm>
            <a:off x="2209801" y="1524000"/>
            <a:ext cx="2050211" cy="23622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l="11065" t="13333" r="9402"/>
          <a:stretch>
            <a:fillRect/>
          </a:stretch>
        </p:blipFill>
        <p:spPr bwMode="auto">
          <a:xfrm>
            <a:off x="2133600" y="4515281"/>
            <a:ext cx="2590800" cy="2108686"/>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l="8714" t="13333" r="10370" b="6667"/>
          <a:stretch>
            <a:fillRect/>
          </a:stretch>
        </p:blipFill>
        <p:spPr bwMode="auto">
          <a:xfrm>
            <a:off x="6324600" y="2590800"/>
            <a:ext cx="2971800" cy="2194560"/>
          </a:xfrm>
          <a:prstGeom prst="rect">
            <a:avLst/>
          </a:prstGeom>
          <a:noFill/>
          <a:ln w="9525">
            <a:noFill/>
            <a:miter lim="800000"/>
            <a:headEnd/>
            <a:tailEnd/>
          </a:ln>
        </p:spPr>
      </p:pic>
      <p:sp>
        <p:nvSpPr>
          <p:cNvPr id="9" name="TextBox 8"/>
          <p:cNvSpPr txBox="1"/>
          <p:nvPr/>
        </p:nvSpPr>
        <p:spPr>
          <a:xfrm>
            <a:off x="2209800" y="1219199"/>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6324600" y="2209800"/>
            <a:ext cx="1371600" cy="381000"/>
          </a:xfrm>
          <a:prstGeom prst="rect">
            <a:avLst/>
          </a:prstGeom>
          <a:noFill/>
        </p:spPr>
        <p:txBody>
          <a:bodyPr wrap="square" rtlCol="0">
            <a:spAutoFit/>
          </a:bodyPr>
          <a:lstStyle/>
          <a:p>
            <a:r>
              <a:rPr lang="en-US" dirty="0">
                <a:latin typeface="Comic Sans MS" pitchFamily="66" charset="0"/>
              </a:rPr>
              <a:t>Step 3</a:t>
            </a:r>
          </a:p>
        </p:txBody>
      </p:sp>
      <p:sp>
        <p:nvSpPr>
          <p:cNvPr id="11" name="TextBox 10"/>
          <p:cNvSpPr txBox="1"/>
          <p:nvPr/>
        </p:nvSpPr>
        <p:spPr>
          <a:xfrm>
            <a:off x="2133600" y="4114800"/>
            <a:ext cx="1371600" cy="381000"/>
          </a:xfrm>
          <a:prstGeom prst="rect">
            <a:avLst/>
          </a:prstGeom>
          <a:noFill/>
        </p:spPr>
        <p:txBody>
          <a:bodyPr wrap="square" rtlCol="0">
            <a:spAutoFit/>
          </a:bodyPr>
          <a:lstStyle/>
          <a:p>
            <a:r>
              <a:rPr lang="en-US" dirty="0">
                <a:latin typeface="Comic Sans MS" pitchFamily="66" charset="0"/>
              </a:rPr>
              <a:t>Step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1BE43EEE-E828-4704-B6B8-77B8F9F7CBE9}"/>
              </a:ext>
            </a:extLst>
          </p:cNvPr>
          <p:cNvGrpSpPr/>
          <p:nvPr/>
        </p:nvGrpSpPr>
        <p:grpSpPr>
          <a:xfrm>
            <a:off x="1551815" y="6454318"/>
            <a:ext cx="1231337" cy="403587"/>
            <a:chOff x="27814" y="6454317"/>
            <a:chExt cx="1231337" cy="403587"/>
          </a:xfrm>
        </p:grpSpPr>
        <p:pic>
          <p:nvPicPr>
            <p:cNvPr id="31" name="Picture 30" descr="A close up of a sign&#10;&#10;Description generated with high confidence">
              <a:extLst>
                <a:ext uri="{FF2B5EF4-FFF2-40B4-BE49-F238E27FC236}">
                  <a16:creationId xmlns:a16="http://schemas.microsoft.com/office/drawing/2014/main" id="{90FA8343-62FB-4892-BCE5-61C5148BC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EBA1A310-B10A-4EE4-A315-17688037AD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33" name="Rectangle: Rounded Corners 32">
            <a:extLst>
              <a:ext uri="{FF2B5EF4-FFF2-40B4-BE49-F238E27FC236}">
                <a16:creationId xmlns:a16="http://schemas.microsoft.com/office/drawing/2014/main" id="{9539BADD-8740-414F-8ED6-2E04318CC814}"/>
              </a:ext>
            </a:extLst>
          </p:cNvPr>
          <p:cNvSpPr/>
          <p:nvPr/>
        </p:nvSpPr>
        <p:spPr>
          <a:xfrm>
            <a:off x="4027476" y="1690167"/>
            <a:ext cx="4137048" cy="758311"/>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Table 33">
            <a:extLst>
              <a:ext uri="{FF2B5EF4-FFF2-40B4-BE49-F238E27FC236}">
                <a16:creationId xmlns:a16="http://schemas.microsoft.com/office/drawing/2014/main" id="{7A389970-334B-402B-86C3-EE5BA680823A}"/>
              </a:ext>
            </a:extLst>
          </p:cNvPr>
          <p:cNvGraphicFramePr>
            <a:graphicFrameLocks noGrp="1"/>
          </p:cNvGraphicFramePr>
          <p:nvPr/>
        </p:nvGraphicFramePr>
        <p:xfrm>
          <a:off x="5005332" y="1868505"/>
          <a:ext cx="2181336" cy="401632"/>
        </p:xfrm>
        <a:graphic>
          <a:graphicData uri="http://schemas.openxmlformats.org/drawingml/2006/table">
            <a:tbl>
              <a:tblPr firstRow="1" bandRow="1">
                <a:tableStyleId>{5940675A-B579-460E-94D1-54222C63F5DA}</a:tableStyleId>
              </a:tblPr>
              <a:tblGrid>
                <a:gridCol w="417894">
                  <a:extLst>
                    <a:ext uri="{9D8B030D-6E8A-4147-A177-3AD203B41FA5}">
                      <a16:colId xmlns:a16="http://schemas.microsoft.com/office/drawing/2014/main" val="922156625"/>
                    </a:ext>
                  </a:extLst>
                </a:gridCol>
                <a:gridCol w="417894">
                  <a:extLst>
                    <a:ext uri="{9D8B030D-6E8A-4147-A177-3AD203B41FA5}">
                      <a16:colId xmlns:a16="http://schemas.microsoft.com/office/drawing/2014/main" val="1234059038"/>
                    </a:ext>
                  </a:extLst>
                </a:gridCol>
                <a:gridCol w="417894">
                  <a:extLst>
                    <a:ext uri="{9D8B030D-6E8A-4147-A177-3AD203B41FA5}">
                      <a16:colId xmlns:a16="http://schemas.microsoft.com/office/drawing/2014/main" val="2794933905"/>
                    </a:ext>
                  </a:extLst>
                </a:gridCol>
                <a:gridCol w="527076">
                  <a:extLst>
                    <a:ext uri="{9D8B030D-6E8A-4147-A177-3AD203B41FA5}">
                      <a16:colId xmlns:a16="http://schemas.microsoft.com/office/drawing/2014/main" val="2991661919"/>
                    </a:ext>
                  </a:extLst>
                </a:gridCol>
                <a:gridCol w="400578">
                  <a:extLst>
                    <a:ext uri="{9D8B030D-6E8A-4147-A177-3AD203B41FA5}">
                      <a16:colId xmlns:a16="http://schemas.microsoft.com/office/drawing/2014/main" val="2562007781"/>
                    </a:ext>
                  </a:extLst>
                </a:gridCol>
              </a:tblGrid>
              <a:tr h="401632">
                <a:tc>
                  <a:txBody>
                    <a:bodyPr/>
                    <a:lstStyle/>
                    <a:p>
                      <a:pPr algn="ctr"/>
                      <a:r>
                        <a:rPr lang="en-GB" sz="1700" b="1" dirty="0">
                          <a:latin typeface="Century Gothic" panose="020B0502020202020204" pitchFamily="34" charset="0"/>
                        </a:rPr>
                        <a:t>16</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cs typeface="Calibri" panose="020F0502020204030204" pitchFamily="34" charset="0"/>
                        </a:rPr>
                        <a:t>÷</a:t>
                      </a:r>
                      <a:endParaRPr lang="en-GB" sz="1700" b="1" dirty="0">
                        <a:latin typeface="Century Gothic" panose="020B0502020202020204" pitchFamily="34" charset="0"/>
                      </a:endParaRPr>
                    </a:p>
                  </a:txBody>
                  <a:tcPr marL="133877" marR="133877" marT="66938" marB="6693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rPr>
                        <a:t>8</a:t>
                      </a: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rPr>
                        <a:t>=</a:t>
                      </a:r>
                    </a:p>
                  </a:txBody>
                  <a:tcPr marL="133877" marR="133877" marT="66938" marB="6693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rPr>
                        <a:t>2</a:t>
                      </a:r>
                    </a:p>
                  </a:txBody>
                  <a:tcPr marL="133877" marR="133877" marT="66938" marB="6693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6839315"/>
                  </a:ext>
                </a:extLst>
              </a:tr>
            </a:tbl>
          </a:graphicData>
        </a:graphic>
      </p:graphicFrame>
      <p:graphicFrame>
        <p:nvGraphicFramePr>
          <p:cNvPr id="35" name="Table 57">
            <a:extLst>
              <a:ext uri="{FF2B5EF4-FFF2-40B4-BE49-F238E27FC236}">
                <a16:creationId xmlns:a16="http://schemas.microsoft.com/office/drawing/2014/main" id="{384625DC-1BA8-48C2-BD01-577FF5614E5D}"/>
              </a:ext>
            </a:extLst>
          </p:cNvPr>
          <p:cNvGraphicFramePr>
            <a:graphicFrameLocks noGrp="1"/>
          </p:cNvGraphicFramePr>
          <p:nvPr/>
        </p:nvGraphicFramePr>
        <p:xfrm>
          <a:off x="3379644" y="2928126"/>
          <a:ext cx="5432712" cy="1443065"/>
        </p:xfrm>
        <a:graphic>
          <a:graphicData uri="http://schemas.openxmlformats.org/drawingml/2006/table">
            <a:tbl>
              <a:tblPr firstRow="1" bandRow="1">
                <a:tableStyleId>{5C22544A-7EE6-4342-B048-85BDC9FD1C3A}</a:tableStyleId>
              </a:tblPr>
              <a:tblGrid>
                <a:gridCol w="679089">
                  <a:extLst>
                    <a:ext uri="{9D8B030D-6E8A-4147-A177-3AD203B41FA5}">
                      <a16:colId xmlns:a16="http://schemas.microsoft.com/office/drawing/2014/main" val="555111467"/>
                    </a:ext>
                  </a:extLst>
                </a:gridCol>
                <a:gridCol w="679089">
                  <a:extLst>
                    <a:ext uri="{9D8B030D-6E8A-4147-A177-3AD203B41FA5}">
                      <a16:colId xmlns:a16="http://schemas.microsoft.com/office/drawing/2014/main" val="1685854123"/>
                    </a:ext>
                  </a:extLst>
                </a:gridCol>
                <a:gridCol w="679089">
                  <a:extLst>
                    <a:ext uri="{9D8B030D-6E8A-4147-A177-3AD203B41FA5}">
                      <a16:colId xmlns:a16="http://schemas.microsoft.com/office/drawing/2014/main" val="836745705"/>
                    </a:ext>
                  </a:extLst>
                </a:gridCol>
                <a:gridCol w="679089">
                  <a:extLst>
                    <a:ext uri="{9D8B030D-6E8A-4147-A177-3AD203B41FA5}">
                      <a16:colId xmlns:a16="http://schemas.microsoft.com/office/drawing/2014/main" val="516082953"/>
                    </a:ext>
                  </a:extLst>
                </a:gridCol>
                <a:gridCol w="679089">
                  <a:extLst>
                    <a:ext uri="{9D8B030D-6E8A-4147-A177-3AD203B41FA5}">
                      <a16:colId xmlns:a16="http://schemas.microsoft.com/office/drawing/2014/main" val="585767917"/>
                    </a:ext>
                  </a:extLst>
                </a:gridCol>
                <a:gridCol w="679089">
                  <a:extLst>
                    <a:ext uri="{9D8B030D-6E8A-4147-A177-3AD203B41FA5}">
                      <a16:colId xmlns:a16="http://schemas.microsoft.com/office/drawing/2014/main" val="1670541970"/>
                    </a:ext>
                  </a:extLst>
                </a:gridCol>
                <a:gridCol w="679089">
                  <a:extLst>
                    <a:ext uri="{9D8B030D-6E8A-4147-A177-3AD203B41FA5}">
                      <a16:colId xmlns:a16="http://schemas.microsoft.com/office/drawing/2014/main" val="653192339"/>
                    </a:ext>
                  </a:extLst>
                </a:gridCol>
                <a:gridCol w="679089">
                  <a:extLst>
                    <a:ext uri="{9D8B030D-6E8A-4147-A177-3AD203B41FA5}">
                      <a16:colId xmlns:a16="http://schemas.microsoft.com/office/drawing/2014/main" val="2897880748"/>
                    </a:ext>
                  </a:extLst>
                </a:gridCol>
              </a:tblGrid>
              <a:tr h="763976">
                <a:tc gridSpan="8">
                  <a:txBody>
                    <a:bodyPr/>
                    <a:lstStyle/>
                    <a:p>
                      <a:pPr algn="ctr"/>
                      <a:r>
                        <a:rPr lang="en-GB" sz="2800" b="1" dirty="0">
                          <a:solidFill>
                            <a:schemeClr val="tx1"/>
                          </a:solidFill>
                          <a:latin typeface="Century Gothic" panose="020B0502020202020204" pitchFamily="34" charset="0"/>
                        </a:rPr>
                        <a:t>16</a:t>
                      </a:r>
                    </a:p>
                  </a:txBody>
                  <a:tcPr marL="100584" marR="100584"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006958"/>
                  </a:ext>
                </a:extLst>
              </a:tr>
              <a:tr h="679089">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7384538"/>
                  </a:ext>
                </a:extLst>
              </a:tr>
            </a:tbl>
          </a:graphicData>
        </a:graphic>
      </p:graphicFrame>
    </p:spTree>
    <p:extLst>
      <p:ext uri="{BB962C8B-B14F-4D97-AF65-F5344CB8AC3E}">
        <p14:creationId xmlns:p14="http://schemas.microsoft.com/office/powerpoint/2010/main" val="411245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1BE43EEE-E828-4704-B6B8-77B8F9F7CBE9}"/>
              </a:ext>
            </a:extLst>
          </p:cNvPr>
          <p:cNvGrpSpPr/>
          <p:nvPr/>
        </p:nvGrpSpPr>
        <p:grpSpPr>
          <a:xfrm>
            <a:off x="1551815" y="6454318"/>
            <a:ext cx="1231337" cy="403587"/>
            <a:chOff x="27814" y="6454317"/>
            <a:chExt cx="1231337" cy="403587"/>
          </a:xfrm>
        </p:grpSpPr>
        <p:pic>
          <p:nvPicPr>
            <p:cNvPr id="31" name="Picture 30" descr="A close up of a sign&#10;&#10;Description generated with high confidence">
              <a:extLst>
                <a:ext uri="{FF2B5EF4-FFF2-40B4-BE49-F238E27FC236}">
                  <a16:creationId xmlns:a16="http://schemas.microsoft.com/office/drawing/2014/main" id="{90FA8343-62FB-4892-BCE5-61C5148BC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EBA1A310-B10A-4EE4-A315-17688037AD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33" name="Rectangle: Rounded Corners 32">
            <a:extLst>
              <a:ext uri="{FF2B5EF4-FFF2-40B4-BE49-F238E27FC236}">
                <a16:creationId xmlns:a16="http://schemas.microsoft.com/office/drawing/2014/main" id="{9539BADD-8740-414F-8ED6-2E04318CC814}"/>
              </a:ext>
            </a:extLst>
          </p:cNvPr>
          <p:cNvSpPr/>
          <p:nvPr/>
        </p:nvSpPr>
        <p:spPr>
          <a:xfrm>
            <a:off x="4027476" y="1690167"/>
            <a:ext cx="4137048" cy="758311"/>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Table 33">
            <a:extLst>
              <a:ext uri="{FF2B5EF4-FFF2-40B4-BE49-F238E27FC236}">
                <a16:creationId xmlns:a16="http://schemas.microsoft.com/office/drawing/2014/main" id="{7A389970-334B-402B-86C3-EE5BA680823A}"/>
              </a:ext>
            </a:extLst>
          </p:cNvPr>
          <p:cNvGraphicFramePr>
            <a:graphicFrameLocks noGrp="1"/>
          </p:cNvGraphicFramePr>
          <p:nvPr/>
        </p:nvGraphicFramePr>
        <p:xfrm>
          <a:off x="5005332" y="1868505"/>
          <a:ext cx="2181336" cy="401632"/>
        </p:xfrm>
        <a:graphic>
          <a:graphicData uri="http://schemas.openxmlformats.org/drawingml/2006/table">
            <a:tbl>
              <a:tblPr firstRow="1" bandRow="1">
                <a:tableStyleId>{5940675A-B579-460E-94D1-54222C63F5DA}</a:tableStyleId>
              </a:tblPr>
              <a:tblGrid>
                <a:gridCol w="417894">
                  <a:extLst>
                    <a:ext uri="{9D8B030D-6E8A-4147-A177-3AD203B41FA5}">
                      <a16:colId xmlns:a16="http://schemas.microsoft.com/office/drawing/2014/main" val="922156625"/>
                    </a:ext>
                  </a:extLst>
                </a:gridCol>
                <a:gridCol w="417894">
                  <a:extLst>
                    <a:ext uri="{9D8B030D-6E8A-4147-A177-3AD203B41FA5}">
                      <a16:colId xmlns:a16="http://schemas.microsoft.com/office/drawing/2014/main" val="1234059038"/>
                    </a:ext>
                  </a:extLst>
                </a:gridCol>
                <a:gridCol w="417894">
                  <a:extLst>
                    <a:ext uri="{9D8B030D-6E8A-4147-A177-3AD203B41FA5}">
                      <a16:colId xmlns:a16="http://schemas.microsoft.com/office/drawing/2014/main" val="2794933905"/>
                    </a:ext>
                  </a:extLst>
                </a:gridCol>
                <a:gridCol w="527076">
                  <a:extLst>
                    <a:ext uri="{9D8B030D-6E8A-4147-A177-3AD203B41FA5}">
                      <a16:colId xmlns:a16="http://schemas.microsoft.com/office/drawing/2014/main" val="2991661919"/>
                    </a:ext>
                  </a:extLst>
                </a:gridCol>
                <a:gridCol w="400578">
                  <a:extLst>
                    <a:ext uri="{9D8B030D-6E8A-4147-A177-3AD203B41FA5}">
                      <a16:colId xmlns:a16="http://schemas.microsoft.com/office/drawing/2014/main" val="2562007781"/>
                    </a:ext>
                  </a:extLst>
                </a:gridCol>
              </a:tblGrid>
              <a:tr h="401632">
                <a:tc>
                  <a:txBody>
                    <a:bodyPr/>
                    <a:lstStyle/>
                    <a:p>
                      <a:pPr algn="ctr"/>
                      <a:r>
                        <a:rPr lang="en-GB" sz="1700" b="1" dirty="0">
                          <a:latin typeface="Century Gothic" panose="020B0502020202020204" pitchFamily="34" charset="0"/>
                        </a:rPr>
                        <a:t>16</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cs typeface="Calibri" panose="020F0502020204030204" pitchFamily="34" charset="0"/>
                        </a:rPr>
                        <a:t>÷</a:t>
                      </a:r>
                      <a:endParaRPr lang="en-GB" sz="1700" b="1" dirty="0">
                        <a:latin typeface="Century Gothic" panose="020B0502020202020204" pitchFamily="34" charset="0"/>
                      </a:endParaRPr>
                    </a:p>
                  </a:txBody>
                  <a:tcPr marL="133877" marR="133877" marT="66938" marB="66938"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rPr>
                        <a:t>8</a:t>
                      </a:r>
                    </a:p>
                  </a:txBody>
                  <a:tcPr marL="133877" marR="133877"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rPr>
                        <a:t>=</a:t>
                      </a:r>
                    </a:p>
                  </a:txBody>
                  <a:tcPr marL="133877" marR="133877" marT="66938" marB="66938"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700" b="1" dirty="0">
                          <a:latin typeface="Century Gothic" panose="020B0502020202020204" pitchFamily="34" charset="0"/>
                        </a:rPr>
                        <a:t>2</a:t>
                      </a:r>
                    </a:p>
                  </a:txBody>
                  <a:tcPr marL="133877" marR="133877" marT="66938" marB="66938"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6839315"/>
                  </a:ext>
                </a:extLst>
              </a:tr>
            </a:tbl>
          </a:graphicData>
        </a:graphic>
      </p:graphicFrame>
      <p:graphicFrame>
        <p:nvGraphicFramePr>
          <p:cNvPr id="35" name="Table 57">
            <a:extLst>
              <a:ext uri="{FF2B5EF4-FFF2-40B4-BE49-F238E27FC236}">
                <a16:creationId xmlns:a16="http://schemas.microsoft.com/office/drawing/2014/main" id="{384625DC-1BA8-48C2-BD01-577FF5614E5D}"/>
              </a:ext>
            </a:extLst>
          </p:cNvPr>
          <p:cNvGraphicFramePr>
            <a:graphicFrameLocks noGrp="1"/>
          </p:cNvGraphicFramePr>
          <p:nvPr/>
        </p:nvGraphicFramePr>
        <p:xfrm>
          <a:off x="3379644" y="2928126"/>
          <a:ext cx="5432712" cy="1443065"/>
        </p:xfrm>
        <a:graphic>
          <a:graphicData uri="http://schemas.openxmlformats.org/drawingml/2006/table">
            <a:tbl>
              <a:tblPr firstRow="1" bandRow="1">
                <a:tableStyleId>{5C22544A-7EE6-4342-B048-85BDC9FD1C3A}</a:tableStyleId>
              </a:tblPr>
              <a:tblGrid>
                <a:gridCol w="679089">
                  <a:extLst>
                    <a:ext uri="{9D8B030D-6E8A-4147-A177-3AD203B41FA5}">
                      <a16:colId xmlns:a16="http://schemas.microsoft.com/office/drawing/2014/main" val="555111467"/>
                    </a:ext>
                  </a:extLst>
                </a:gridCol>
                <a:gridCol w="679089">
                  <a:extLst>
                    <a:ext uri="{9D8B030D-6E8A-4147-A177-3AD203B41FA5}">
                      <a16:colId xmlns:a16="http://schemas.microsoft.com/office/drawing/2014/main" val="1685854123"/>
                    </a:ext>
                  </a:extLst>
                </a:gridCol>
                <a:gridCol w="679089">
                  <a:extLst>
                    <a:ext uri="{9D8B030D-6E8A-4147-A177-3AD203B41FA5}">
                      <a16:colId xmlns:a16="http://schemas.microsoft.com/office/drawing/2014/main" val="836745705"/>
                    </a:ext>
                  </a:extLst>
                </a:gridCol>
                <a:gridCol w="679089">
                  <a:extLst>
                    <a:ext uri="{9D8B030D-6E8A-4147-A177-3AD203B41FA5}">
                      <a16:colId xmlns:a16="http://schemas.microsoft.com/office/drawing/2014/main" val="516082953"/>
                    </a:ext>
                  </a:extLst>
                </a:gridCol>
                <a:gridCol w="679089">
                  <a:extLst>
                    <a:ext uri="{9D8B030D-6E8A-4147-A177-3AD203B41FA5}">
                      <a16:colId xmlns:a16="http://schemas.microsoft.com/office/drawing/2014/main" val="585767917"/>
                    </a:ext>
                  </a:extLst>
                </a:gridCol>
                <a:gridCol w="679089">
                  <a:extLst>
                    <a:ext uri="{9D8B030D-6E8A-4147-A177-3AD203B41FA5}">
                      <a16:colId xmlns:a16="http://schemas.microsoft.com/office/drawing/2014/main" val="1670541970"/>
                    </a:ext>
                  </a:extLst>
                </a:gridCol>
                <a:gridCol w="679089">
                  <a:extLst>
                    <a:ext uri="{9D8B030D-6E8A-4147-A177-3AD203B41FA5}">
                      <a16:colId xmlns:a16="http://schemas.microsoft.com/office/drawing/2014/main" val="653192339"/>
                    </a:ext>
                  </a:extLst>
                </a:gridCol>
                <a:gridCol w="679089">
                  <a:extLst>
                    <a:ext uri="{9D8B030D-6E8A-4147-A177-3AD203B41FA5}">
                      <a16:colId xmlns:a16="http://schemas.microsoft.com/office/drawing/2014/main" val="2897880748"/>
                    </a:ext>
                  </a:extLst>
                </a:gridCol>
              </a:tblGrid>
              <a:tr h="763976">
                <a:tc gridSpan="8">
                  <a:txBody>
                    <a:bodyPr/>
                    <a:lstStyle/>
                    <a:p>
                      <a:pPr algn="ctr"/>
                      <a:r>
                        <a:rPr lang="en-GB" sz="2800" b="1" dirty="0">
                          <a:solidFill>
                            <a:schemeClr val="tx1"/>
                          </a:solidFill>
                          <a:latin typeface="Century Gothic" panose="020B0502020202020204" pitchFamily="34" charset="0"/>
                        </a:rPr>
                        <a:t>16</a:t>
                      </a:r>
                    </a:p>
                  </a:txBody>
                  <a:tcPr marL="100584" marR="100584"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006958"/>
                  </a:ext>
                </a:extLst>
              </a:tr>
              <a:tr h="679089">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7384538"/>
                  </a:ext>
                </a:extLst>
              </a:tr>
            </a:tbl>
          </a:graphicData>
        </a:graphic>
      </p:graphicFrame>
    </p:spTree>
    <p:extLst>
      <p:ext uri="{BB962C8B-B14F-4D97-AF65-F5344CB8AC3E}">
        <p14:creationId xmlns:p14="http://schemas.microsoft.com/office/powerpoint/2010/main" val="51698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0" name="Picture 49">
            <a:extLst>
              <a:ext uri="{FF2B5EF4-FFF2-40B4-BE49-F238E27FC236}">
                <a16:creationId xmlns:a16="http://schemas.microsoft.com/office/drawing/2014/main" id="{074F13F7-63B1-4B1E-8DE5-0A1D6033E9DF}"/>
              </a:ext>
            </a:extLst>
          </p:cNvPr>
          <p:cNvPicPr>
            <a:picLocks noChangeAspect="1"/>
          </p:cNvPicPr>
          <p:nvPr/>
        </p:nvPicPr>
        <p:blipFill>
          <a:blip r:embed="rId3"/>
          <a:stretch>
            <a:fillRect/>
          </a:stretch>
        </p:blipFill>
        <p:spPr>
          <a:xfrm>
            <a:off x="1639438" y="142761"/>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to match the representation.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1BE43EEE-E828-4704-B6B8-77B8F9F7CBE9}"/>
              </a:ext>
            </a:extLst>
          </p:cNvPr>
          <p:cNvGrpSpPr/>
          <p:nvPr/>
        </p:nvGrpSpPr>
        <p:grpSpPr>
          <a:xfrm>
            <a:off x="1551815" y="6454318"/>
            <a:ext cx="1231337" cy="403587"/>
            <a:chOff x="27814" y="6454317"/>
            <a:chExt cx="1231337" cy="403587"/>
          </a:xfrm>
        </p:grpSpPr>
        <p:pic>
          <p:nvPicPr>
            <p:cNvPr id="31" name="Picture 30" descr="A close up of a sign&#10;&#10;Description generated with high confidence">
              <a:extLst>
                <a:ext uri="{FF2B5EF4-FFF2-40B4-BE49-F238E27FC236}">
                  <a16:creationId xmlns:a16="http://schemas.microsoft.com/office/drawing/2014/main" id="{90FA8343-62FB-4892-BCE5-61C5148BC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EBA1A310-B10A-4EE4-A315-17688037AD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1" name="Table 10">
            <a:extLst>
              <a:ext uri="{FF2B5EF4-FFF2-40B4-BE49-F238E27FC236}">
                <a16:creationId xmlns:a16="http://schemas.microsoft.com/office/drawing/2014/main" id="{5A6C923E-C3CA-492A-945C-A89B1D16C3C0}"/>
              </a:ext>
            </a:extLst>
          </p:cNvPr>
          <p:cNvGraphicFramePr>
            <a:graphicFrameLocks noGrp="1"/>
          </p:cNvGraphicFramePr>
          <p:nvPr/>
        </p:nvGraphicFramePr>
        <p:xfrm>
          <a:off x="4329384" y="4936666"/>
          <a:ext cx="3533235" cy="771692"/>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922156625"/>
                    </a:ext>
                  </a:extLst>
                </a:gridCol>
                <a:gridCol w="771692">
                  <a:extLst>
                    <a:ext uri="{9D8B030D-6E8A-4147-A177-3AD203B41FA5}">
                      <a16:colId xmlns:a16="http://schemas.microsoft.com/office/drawing/2014/main" val="1234059038"/>
                    </a:ext>
                  </a:extLst>
                </a:gridCol>
                <a:gridCol w="446467">
                  <a:extLst>
                    <a:ext uri="{9D8B030D-6E8A-4147-A177-3AD203B41FA5}">
                      <a16:colId xmlns:a16="http://schemas.microsoft.com/office/drawing/2014/main" val="2794933905"/>
                    </a:ext>
                  </a:extLst>
                </a:gridCol>
                <a:gridCol w="771692">
                  <a:extLst>
                    <a:ext uri="{9D8B030D-6E8A-4147-A177-3AD203B41FA5}">
                      <a16:colId xmlns:a16="http://schemas.microsoft.com/office/drawing/2014/main" val="2991661919"/>
                    </a:ext>
                  </a:extLst>
                </a:gridCol>
                <a:gridCol w="771692">
                  <a:extLst>
                    <a:ext uri="{9D8B030D-6E8A-4147-A177-3AD203B41FA5}">
                      <a16:colId xmlns:a16="http://schemas.microsoft.com/office/drawing/2014/main" val="2562007781"/>
                    </a:ext>
                  </a:extLst>
                </a:gridCol>
              </a:tblGrid>
              <a:tr h="771692">
                <a:tc>
                  <a:txBody>
                    <a:bodyPr/>
                    <a:lstStyle/>
                    <a:p>
                      <a:pPr algn="ctr"/>
                      <a:endParaRPr lang="en-GB" sz="2500" b="1" dirty="0">
                        <a:solidFill>
                          <a:srgbClr val="FF0000"/>
                        </a:solidFill>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cs typeface="Calibri" panose="020F0502020204030204" pitchFamily="34" charset="0"/>
                        </a:rPr>
                        <a:t>÷</a:t>
                      </a:r>
                      <a:endParaRPr lang="en-GB" sz="2500" b="1" dirty="0">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500" b="1" dirty="0">
                          <a:latin typeface="Century Gothic" panose="020B0502020202020204" pitchFamily="34" charset="0"/>
                        </a:rPr>
                        <a:t>8</a:t>
                      </a:r>
                    </a:p>
                  </a:txBody>
                  <a:tcPr marL="196010" marR="19601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latin typeface="Century Gothic" panose="020B0502020202020204" pitchFamily="34" charset="0"/>
                        </a:rPr>
                        <a:t>=</a:t>
                      </a:r>
                    </a:p>
                  </a:txBody>
                  <a:tcPr marL="196010" marR="196010" marT="98005" marB="98005"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500" b="1" dirty="0">
                        <a:solidFill>
                          <a:srgbClr val="FF0000"/>
                        </a:solidFill>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6839315"/>
                  </a:ext>
                </a:extLst>
              </a:tr>
            </a:tbl>
          </a:graphicData>
        </a:graphic>
      </p:graphicFrame>
    </p:spTree>
    <p:extLst>
      <p:ext uri="{BB962C8B-B14F-4D97-AF65-F5344CB8AC3E}">
        <p14:creationId xmlns:p14="http://schemas.microsoft.com/office/powerpoint/2010/main" val="1413544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0" name="Picture 49">
            <a:extLst>
              <a:ext uri="{FF2B5EF4-FFF2-40B4-BE49-F238E27FC236}">
                <a16:creationId xmlns:a16="http://schemas.microsoft.com/office/drawing/2014/main" id="{074F13F7-63B1-4B1E-8DE5-0A1D6033E9DF}"/>
              </a:ext>
            </a:extLst>
          </p:cNvPr>
          <p:cNvPicPr>
            <a:picLocks noChangeAspect="1"/>
          </p:cNvPicPr>
          <p:nvPr/>
        </p:nvPicPr>
        <p:blipFill>
          <a:blip r:embed="rId3"/>
          <a:stretch>
            <a:fillRect/>
          </a:stretch>
        </p:blipFill>
        <p:spPr>
          <a:xfrm>
            <a:off x="1639438" y="142761"/>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to match the representation.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1BE43EEE-E828-4704-B6B8-77B8F9F7CBE9}"/>
              </a:ext>
            </a:extLst>
          </p:cNvPr>
          <p:cNvGrpSpPr/>
          <p:nvPr/>
        </p:nvGrpSpPr>
        <p:grpSpPr>
          <a:xfrm>
            <a:off x="1551815" y="6454318"/>
            <a:ext cx="1231337" cy="403587"/>
            <a:chOff x="27814" y="6454317"/>
            <a:chExt cx="1231337" cy="403587"/>
          </a:xfrm>
        </p:grpSpPr>
        <p:pic>
          <p:nvPicPr>
            <p:cNvPr id="31" name="Picture 30" descr="A close up of a sign&#10;&#10;Description generated with high confidence">
              <a:extLst>
                <a:ext uri="{FF2B5EF4-FFF2-40B4-BE49-F238E27FC236}">
                  <a16:creationId xmlns:a16="http://schemas.microsoft.com/office/drawing/2014/main" id="{90FA8343-62FB-4892-BCE5-61C5148BC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EBA1A310-B10A-4EE4-A315-17688037AD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1" name="Table 10">
            <a:extLst>
              <a:ext uri="{FF2B5EF4-FFF2-40B4-BE49-F238E27FC236}">
                <a16:creationId xmlns:a16="http://schemas.microsoft.com/office/drawing/2014/main" id="{5A6C923E-C3CA-492A-945C-A89B1D16C3C0}"/>
              </a:ext>
            </a:extLst>
          </p:cNvPr>
          <p:cNvGraphicFramePr>
            <a:graphicFrameLocks noGrp="1"/>
          </p:cNvGraphicFramePr>
          <p:nvPr/>
        </p:nvGraphicFramePr>
        <p:xfrm>
          <a:off x="4329384" y="4936666"/>
          <a:ext cx="3533235" cy="771692"/>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922156625"/>
                    </a:ext>
                  </a:extLst>
                </a:gridCol>
                <a:gridCol w="771692">
                  <a:extLst>
                    <a:ext uri="{9D8B030D-6E8A-4147-A177-3AD203B41FA5}">
                      <a16:colId xmlns:a16="http://schemas.microsoft.com/office/drawing/2014/main" val="1234059038"/>
                    </a:ext>
                  </a:extLst>
                </a:gridCol>
                <a:gridCol w="446467">
                  <a:extLst>
                    <a:ext uri="{9D8B030D-6E8A-4147-A177-3AD203B41FA5}">
                      <a16:colId xmlns:a16="http://schemas.microsoft.com/office/drawing/2014/main" val="2794933905"/>
                    </a:ext>
                  </a:extLst>
                </a:gridCol>
                <a:gridCol w="771692">
                  <a:extLst>
                    <a:ext uri="{9D8B030D-6E8A-4147-A177-3AD203B41FA5}">
                      <a16:colId xmlns:a16="http://schemas.microsoft.com/office/drawing/2014/main" val="2991661919"/>
                    </a:ext>
                  </a:extLst>
                </a:gridCol>
                <a:gridCol w="771692">
                  <a:extLst>
                    <a:ext uri="{9D8B030D-6E8A-4147-A177-3AD203B41FA5}">
                      <a16:colId xmlns:a16="http://schemas.microsoft.com/office/drawing/2014/main" val="2562007781"/>
                    </a:ext>
                  </a:extLst>
                </a:gridCol>
              </a:tblGrid>
              <a:tr h="771692">
                <a:tc>
                  <a:txBody>
                    <a:bodyPr/>
                    <a:lstStyle/>
                    <a:p>
                      <a:pPr algn="ctr"/>
                      <a:r>
                        <a:rPr lang="en-GB" sz="2500" b="1" dirty="0">
                          <a:solidFill>
                            <a:srgbClr val="FF0000"/>
                          </a:solidFill>
                          <a:latin typeface="Century Gothic" panose="020B0502020202020204" pitchFamily="34" charset="0"/>
                        </a:rPr>
                        <a:t>24</a:t>
                      </a:r>
                    </a:p>
                  </a:txBody>
                  <a:tcPr marL="196010" marR="196010" marT="98005" marB="98005"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cs typeface="Calibri" panose="020F0502020204030204" pitchFamily="34" charset="0"/>
                        </a:rPr>
                        <a:t>÷</a:t>
                      </a:r>
                      <a:endParaRPr lang="en-GB" sz="2500" b="1" dirty="0">
                        <a:latin typeface="Century Gothic" panose="020B0502020202020204" pitchFamily="34" charset="0"/>
                      </a:endParaRPr>
                    </a:p>
                  </a:txBody>
                  <a:tcPr marL="196010" marR="196010" marT="98005" marB="98005" anchor="ctr">
                    <a:lnL w="1905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500" b="1" dirty="0">
                          <a:latin typeface="Century Gothic" panose="020B0502020202020204" pitchFamily="34" charset="0"/>
                        </a:rPr>
                        <a:t>8</a:t>
                      </a:r>
                    </a:p>
                  </a:txBody>
                  <a:tcPr marL="196010" marR="196010" marT="98005" marB="9800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latin typeface="Century Gothic" panose="020B0502020202020204" pitchFamily="34" charset="0"/>
                        </a:rPr>
                        <a:t>=</a:t>
                      </a:r>
                    </a:p>
                  </a:txBody>
                  <a:tcPr marL="196010" marR="196010" marT="98005" marB="98005" anchor="ctr">
                    <a:lnL w="12700" cap="flat" cmpd="sng" algn="ctr">
                      <a:noFill/>
                      <a:prstDash val="solid"/>
                      <a:round/>
                      <a:headEnd type="none" w="med" len="med"/>
                      <a:tailEnd type="none" w="med" len="med"/>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3</a:t>
                      </a:r>
                    </a:p>
                  </a:txBody>
                  <a:tcPr marL="196010" marR="196010" marT="98005" marB="98005"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6839315"/>
                  </a:ext>
                </a:extLst>
              </a:tr>
            </a:tbl>
          </a:graphicData>
        </a:graphic>
      </p:graphicFrame>
    </p:spTree>
    <p:extLst>
      <p:ext uri="{BB962C8B-B14F-4D97-AF65-F5344CB8AC3E}">
        <p14:creationId xmlns:p14="http://schemas.microsoft.com/office/powerpoint/2010/main" val="172432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1" name="Picture 40">
            <a:extLst>
              <a:ext uri="{FF2B5EF4-FFF2-40B4-BE49-F238E27FC236}">
                <a16:creationId xmlns:a16="http://schemas.microsoft.com/office/drawing/2014/main" id="{918E95B3-E42C-4CFC-92E6-AF9D3FAF2E2E}"/>
              </a:ext>
            </a:extLst>
          </p:cNvPr>
          <p:cNvPicPr>
            <a:picLocks noChangeAspect="1"/>
          </p:cNvPicPr>
          <p:nvPr/>
        </p:nvPicPr>
        <p:blipFill>
          <a:blip r:embed="rId3"/>
          <a:stretch>
            <a:fillRect/>
          </a:stretch>
        </p:blipFill>
        <p:spPr>
          <a:xfrm>
            <a:off x="1639438" y="142761"/>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bar model to show the calculation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1BE43EEE-E828-4704-B6B8-77B8F9F7CBE9}"/>
              </a:ext>
            </a:extLst>
          </p:cNvPr>
          <p:cNvGrpSpPr/>
          <p:nvPr/>
        </p:nvGrpSpPr>
        <p:grpSpPr>
          <a:xfrm>
            <a:off x="1551815" y="6454318"/>
            <a:ext cx="1231337" cy="403587"/>
            <a:chOff x="27814" y="6454317"/>
            <a:chExt cx="1231337" cy="403587"/>
          </a:xfrm>
        </p:grpSpPr>
        <p:pic>
          <p:nvPicPr>
            <p:cNvPr id="31" name="Picture 30" descr="A close up of a sign&#10;&#10;Description generated with high confidence">
              <a:extLst>
                <a:ext uri="{FF2B5EF4-FFF2-40B4-BE49-F238E27FC236}">
                  <a16:creationId xmlns:a16="http://schemas.microsoft.com/office/drawing/2014/main" id="{90FA8343-62FB-4892-BCE5-61C5148BC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EBA1A310-B10A-4EE4-A315-17688037AD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8" name="Table 2">
            <a:extLst>
              <a:ext uri="{FF2B5EF4-FFF2-40B4-BE49-F238E27FC236}">
                <a16:creationId xmlns:a16="http://schemas.microsoft.com/office/drawing/2014/main" id="{053A0177-91FE-4D85-9313-96C5D80D8817}"/>
              </a:ext>
            </a:extLst>
          </p:cNvPr>
          <p:cNvGraphicFramePr>
            <a:graphicFrameLocks noGrp="1"/>
          </p:cNvGraphicFramePr>
          <p:nvPr/>
        </p:nvGraphicFramePr>
        <p:xfrm>
          <a:off x="3048000" y="4633176"/>
          <a:ext cx="6096000" cy="128016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533722832"/>
                    </a:ext>
                  </a:extLst>
                </a:gridCol>
                <a:gridCol w="762000">
                  <a:extLst>
                    <a:ext uri="{9D8B030D-6E8A-4147-A177-3AD203B41FA5}">
                      <a16:colId xmlns:a16="http://schemas.microsoft.com/office/drawing/2014/main" val="1066485025"/>
                    </a:ext>
                  </a:extLst>
                </a:gridCol>
                <a:gridCol w="762000">
                  <a:extLst>
                    <a:ext uri="{9D8B030D-6E8A-4147-A177-3AD203B41FA5}">
                      <a16:colId xmlns:a16="http://schemas.microsoft.com/office/drawing/2014/main" val="1370019525"/>
                    </a:ext>
                  </a:extLst>
                </a:gridCol>
                <a:gridCol w="762000">
                  <a:extLst>
                    <a:ext uri="{9D8B030D-6E8A-4147-A177-3AD203B41FA5}">
                      <a16:colId xmlns:a16="http://schemas.microsoft.com/office/drawing/2014/main" val="1721364986"/>
                    </a:ext>
                  </a:extLst>
                </a:gridCol>
                <a:gridCol w="762000">
                  <a:extLst>
                    <a:ext uri="{9D8B030D-6E8A-4147-A177-3AD203B41FA5}">
                      <a16:colId xmlns:a16="http://schemas.microsoft.com/office/drawing/2014/main" val="892339003"/>
                    </a:ext>
                  </a:extLst>
                </a:gridCol>
                <a:gridCol w="762000">
                  <a:extLst>
                    <a:ext uri="{9D8B030D-6E8A-4147-A177-3AD203B41FA5}">
                      <a16:colId xmlns:a16="http://schemas.microsoft.com/office/drawing/2014/main" val="205356449"/>
                    </a:ext>
                  </a:extLst>
                </a:gridCol>
                <a:gridCol w="762000">
                  <a:extLst>
                    <a:ext uri="{9D8B030D-6E8A-4147-A177-3AD203B41FA5}">
                      <a16:colId xmlns:a16="http://schemas.microsoft.com/office/drawing/2014/main" val="1048271524"/>
                    </a:ext>
                  </a:extLst>
                </a:gridCol>
                <a:gridCol w="762000">
                  <a:extLst>
                    <a:ext uri="{9D8B030D-6E8A-4147-A177-3AD203B41FA5}">
                      <a16:colId xmlns:a16="http://schemas.microsoft.com/office/drawing/2014/main" val="2920458194"/>
                    </a:ext>
                  </a:extLst>
                </a:gridCol>
              </a:tblGrid>
              <a:tr h="344498">
                <a:tc gridSpan="8">
                  <a:txBody>
                    <a:bodyPr/>
                    <a:lstStyle/>
                    <a:p>
                      <a:pPr algn="ctr"/>
                      <a:r>
                        <a:rPr lang="en-GB" sz="3600" b="1" dirty="0">
                          <a:latin typeface="Century Gothic" panose="020B0502020202020204" pitchFamily="34" charset="0"/>
                        </a:rPr>
                        <a:t>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1409397"/>
                  </a:ext>
                </a:extLst>
              </a:tr>
              <a:tr h="370840">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6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917114"/>
                  </a:ext>
                </a:extLst>
              </a:tr>
            </a:tbl>
          </a:graphicData>
        </a:graphic>
      </p:graphicFrame>
      <p:graphicFrame>
        <p:nvGraphicFramePr>
          <p:cNvPr id="20" name="Table 19">
            <a:extLst>
              <a:ext uri="{FF2B5EF4-FFF2-40B4-BE49-F238E27FC236}">
                <a16:creationId xmlns:a16="http://schemas.microsoft.com/office/drawing/2014/main" id="{95050E0C-E918-479A-B58A-68BE07078170}"/>
              </a:ext>
            </a:extLst>
          </p:cNvPr>
          <p:cNvGraphicFramePr>
            <a:graphicFrameLocks noGrp="1"/>
          </p:cNvGraphicFramePr>
          <p:nvPr/>
        </p:nvGraphicFramePr>
        <p:xfrm>
          <a:off x="4296000" y="1483144"/>
          <a:ext cx="360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922156625"/>
                    </a:ext>
                  </a:extLst>
                </a:gridCol>
                <a:gridCol w="720000">
                  <a:extLst>
                    <a:ext uri="{9D8B030D-6E8A-4147-A177-3AD203B41FA5}">
                      <a16:colId xmlns:a16="http://schemas.microsoft.com/office/drawing/2014/main" val="1234059038"/>
                    </a:ext>
                  </a:extLst>
                </a:gridCol>
                <a:gridCol w="720000">
                  <a:extLst>
                    <a:ext uri="{9D8B030D-6E8A-4147-A177-3AD203B41FA5}">
                      <a16:colId xmlns:a16="http://schemas.microsoft.com/office/drawing/2014/main" val="2794933905"/>
                    </a:ext>
                  </a:extLst>
                </a:gridCol>
                <a:gridCol w="720000">
                  <a:extLst>
                    <a:ext uri="{9D8B030D-6E8A-4147-A177-3AD203B41FA5}">
                      <a16:colId xmlns:a16="http://schemas.microsoft.com/office/drawing/2014/main" val="2991661919"/>
                    </a:ext>
                  </a:extLst>
                </a:gridCol>
                <a:gridCol w="720000">
                  <a:extLst>
                    <a:ext uri="{9D8B030D-6E8A-4147-A177-3AD203B41FA5}">
                      <a16:colId xmlns:a16="http://schemas.microsoft.com/office/drawing/2014/main" val="2562007781"/>
                    </a:ext>
                  </a:extLst>
                </a:gridCol>
              </a:tblGrid>
              <a:tr h="720000">
                <a:tc>
                  <a:txBody>
                    <a:bodyPr/>
                    <a:lstStyle/>
                    <a:p>
                      <a:pPr algn="ctr"/>
                      <a:r>
                        <a:rPr lang="en-GB" sz="2800" b="1" dirty="0">
                          <a:solidFill>
                            <a:schemeClr val="tx1"/>
                          </a:solidFill>
                          <a:latin typeface="Century Gothic" panose="020B0502020202020204" pitchFamily="34" charset="0"/>
                        </a:rPr>
                        <a:t>72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cs typeface="Calibri" panose="020F0502020204030204" pitchFamily="34" charset="0"/>
                        </a:rPr>
                        <a:t>÷</a:t>
                      </a:r>
                      <a:endParaRPr lang="en-GB" sz="2800" b="1" dirty="0">
                        <a:latin typeface="Century Gothic" panose="020B0502020202020204" pitchFamily="34" charset="0"/>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6839315"/>
                  </a:ext>
                </a:extLst>
              </a:tr>
            </a:tbl>
          </a:graphicData>
        </a:graphic>
      </p:graphicFrame>
    </p:spTree>
    <p:extLst>
      <p:ext uri="{BB962C8B-B14F-4D97-AF65-F5344CB8AC3E}">
        <p14:creationId xmlns:p14="http://schemas.microsoft.com/office/powerpoint/2010/main" val="261497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1" name="Picture 40">
            <a:extLst>
              <a:ext uri="{FF2B5EF4-FFF2-40B4-BE49-F238E27FC236}">
                <a16:creationId xmlns:a16="http://schemas.microsoft.com/office/drawing/2014/main" id="{918E95B3-E42C-4CFC-92E6-AF9D3FAF2E2E}"/>
              </a:ext>
            </a:extLst>
          </p:cNvPr>
          <p:cNvPicPr>
            <a:picLocks noChangeAspect="1"/>
          </p:cNvPicPr>
          <p:nvPr/>
        </p:nvPicPr>
        <p:blipFill>
          <a:blip r:embed="rId3"/>
          <a:stretch>
            <a:fillRect/>
          </a:stretch>
        </p:blipFill>
        <p:spPr>
          <a:xfrm>
            <a:off x="1639438" y="142761"/>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bar model to show the calculation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1BE43EEE-E828-4704-B6B8-77B8F9F7CBE9}"/>
              </a:ext>
            </a:extLst>
          </p:cNvPr>
          <p:cNvGrpSpPr/>
          <p:nvPr/>
        </p:nvGrpSpPr>
        <p:grpSpPr>
          <a:xfrm>
            <a:off x="1551815" y="6454318"/>
            <a:ext cx="1231337" cy="403587"/>
            <a:chOff x="27814" y="6454317"/>
            <a:chExt cx="1231337" cy="403587"/>
          </a:xfrm>
        </p:grpSpPr>
        <p:pic>
          <p:nvPicPr>
            <p:cNvPr id="31" name="Picture 30" descr="A close up of a sign&#10;&#10;Description generated with high confidence">
              <a:extLst>
                <a:ext uri="{FF2B5EF4-FFF2-40B4-BE49-F238E27FC236}">
                  <a16:creationId xmlns:a16="http://schemas.microsoft.com/office/drawing/2014/main" id="{90FA8343-62FB-4892-BCE5-61C5148BC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EBA1A310-B10A-4EE4-A315-17688037AD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8" name="Table 2">
            <a:extLst>
              <a:ext uri="{FF2B5EF4-FFF2-40B4-BE49-F238E27FC236}">
                <a16:creationId xmlns:a16="http://schemas.microsoft.com/office/drawing/2014/main" id="{053A0177-91FE-4D85-9313-96C5D80D8817}"/>
              </a:ext>
            </a:extLst>
          </p:cNvPr>
          <p:cNvGraphicFramePr>
            <a:graphicFrameLocks noGrp="1"/>
          </p:cNvGraphicFramePr>
          <p:nvPr/>
        </p:nvGraphicFramePr>
        <p:xfrm>
          <a:off x="3048000" y="4633176"/>
          <a:ext cx="6096000" cy="128016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533722832"/>
                    </a:ext>
                  </a:extLst>
                </a:gridCol>
                <a:gridCol w="762000">
                  <a:extLst>
                    <a:ext uri="{9D8B030D-6E8A-4147-A177-3AD203B41FA5}">
                      <a16:colId xmlns:a16="http://schemas.microsoft.com/office/drawing/2014/main" val="1066485025"/>
                    </a:ext>
                  </a:extLst>
                </a:gridCol>
                <a:gridCol w="762000">
                  <a:extLst>
                    <a:ext uri="{9D8B030D-6E8A-4147-A177-3AD203B41FA5}">
                      <a16:colId xmlns:a16="http://schemas.microsoft.com/office/drawing/2014/main" val="1370019525"/>
                    </a:ext>
                  </a:extLst>
                </a:gridCol>
                <a:gridCol w="762000">
                  <a:extLst>
                    <a:ext uri="{9D8B030D-6E8A-4147-A177-3AD203B41FA5}">
                      <a16:colId xmlns:a16="http://schemas.microsoft.com/office/drawing/2014/main" val="1721364986"/>
                    </a:ext>
                  </a:extLst>
                </a:gridCol>
                <a:gridCol w="762000">
                  <a:extLst>
                    <a:ext uri="{9D8B030D-6E8A-4147-A177-3AD203B41FA5}">
                      <a16:colId xmlns:a16="http://schemas.microsoft.com/office/drawing/2014/main" val="892339003"/>
                    </a:ext>
                  </a:extLst>
                </a:gridCol>
                <a:gridCol w="762000">
                  <a:extLst>
                    <a:ext uri="{9D8B030D-6E8A-4147-A177-3AD203B41FA5}">
                      <a16:colId xmlns:a16="http://schemas.microsoft.com/office/drawing/2014/main" val="205356449"/>
                    </a:ext>
                  </a:extLst>
                </a:gridCol>
                <a:gridCol w="762000">
                  <a:extLst>
                    <a:ext uri="{9D8B030D-6E8A-4147-A177-3AD203B41FA5}">
                      <a16:colId xmlns:a16="http://schemas.microsoft.com/office/drawing/2014/main" val="1048271524"/>
                    </a:ext>
                  </a:extLst>
                </a:gridCol>
                <a:gridCol w="762000">
                  <a:extLst>
                    <a:ext uri="{9D8B030D-6E8A-4147-A177-3AD203B41FA5}">
                      <a16:colId xmlns:a16="http://schemas.microsoft.com/office/drawing/2014/main" val="2920458194"/>
                    </a:ext>
                  </a:extLst>
                </a:gridCol>
              </a:tblGrid>
              <a:tr h="344498">
                <a:tc gridSpan="8">
                  <a:txBody>
                    <a:bodyPr/>
                    <a:lstStyle/>
                    <a:p>
                      <a:pPr algn="ctr"/>
                      <a:r>
                        <a:rPr lang="en-GB" sz="3600" b="1" dirty="0">
                          <a:latin typeface="Century Gothic" panose="020B0502020202020204" pitchFamily="34" charset="0"/>
                        </a:rPr>
                        <a:t>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1409397"/>
                  </a:ext>
                </a:extLst>
              </a:tr>
              <a:tr h="370840">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600" b="1" dirty="0">
                          <a:solidFill>
                            <a:srgbClr val="FF0000"/>
                          </a:solidFill>
                          <a:latin typeface="Century Gothic" panose="020B0502020202020204" pitchFamily="34"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917114"/>
                  </a:ext>
                </a:extLst>
              </a:tr>
            </a:tbl>
          </a:graphicData>
        </a:graphic>
      </p:graphicFrame>
      <p:graphicFrame>
        <p:nvGraphicFramePr>
          <p:cNvPr id="20" name="Table 19">
            <a:extLst>
              <a:ext uri="{FF2B5EF4-FFF2-40B4-BE49-F238E27FC236}">
                <a16:creationId xmlns:a16="http://schemas.microsoft.com/office/drawing/2014/main" id="{95050E0C-E918-479A-B58A-68BE07078170}"/>
              </a:ext>
            </a:extLst>
          </p:cNvPr>
          <p:cNvGraphicFramePr>
            <a:graphicFrameLocks noGrp="1"/>
          </p:cNvGraphicFramePr>
          <p:nvPr/>
        </p:nvGraphicFramePr>
        <p:xfrm>
          <a:off x="4296000" y="1483144"/>
          <a:ext cx="360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922156625"/>
                    </a:ext>
                  </a:extLst>
                </a:gridCol>
                <a:gridCol w="720000">
                  <a:extLst>
                    <a:ext uri="{9D8B030D-6E8A-4147-A177-3AD203B41FA5}">
                      <a16:colId xmlns:a16="http://schemas.microsoft.com/office/drawing/2014/main" val="1234059038"/>
                    </a:ext>
                  </a:extLst>
                </a:gridCol>
                <a:gridCol w="720000">
                  <a:extLst>
                    <a:ext uri="{9D8B030D-6E8A-4147-A177-3AD203B41FA5}">
                      <a16:colId xmlns:a16="http://schemas.microsoft.com/office/drawing/2014/main" val="2794933905"/>
                    </a:ext>
                  </a:extLst>
                </a:gridCol>
                <a:gridCol w="720000">
                  <a:extLst>
                    <a:ext uri="{9D8B030D-6E8A-4147-A177-3AD203B41FA5}">
                      <a16:colId xmlns:a16="http://schemas.microsoft.com/office/drawing/2014/main" val="2991661919"/>
                    </a:ext>
                  </a:extLst>
                </a:gridCol>
                <a:gridCol w="720000">
                  <a:extLst>
                    <a:ext uri="{9D8B030D-6E8A-4147-A177-3AD203B41FA5}">
                      <a16:colId xmlns:a16="http://schemas.microsoft.com/office/drawing/2014/main" val="2562007781"/>
                    </a:ext>
                  </a:extLst>
                </a:gridCol>
              </a:tblGrid>
              <a:tr h="720000">
                <a:tc>
                  <a:txBody>
                    <a:bodyPr/>
                    <a:lstStyle/>
                    <a:p>
                      <a:pPr algn="ctr"/>
                      <a:r>
                        <a:rPr lang="en-GB" sz="2800" b="1" dirty="0">
                          <a:solidFill>
                            <a:schemeClr val="tx1"/>
                          </a:solidFill>
                          <a:latin typeface="Century Gothic" panose="020B0502020202020204" pitchFamily="34" charset="0"/>
                        </a:rPr>
                        <a:t>72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cs typeface="Calibri" panose="020F0502020204030204" pitchFamily="34" charset="0"/>
                        </a:rPr>
                        <a:t>÷</a:t>
                      </a:r>
                      <a:endParaRPr lang="en-GB" sz="2800" b="1" dirty="0">
                        <a:latin typeface="Century Gothic" panose="020B0502020202020204" pitchFamily="34" charset="0"/>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9</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6839315"/>
                  </a:ext>
                </a:extLst>
              </a:tr>
            </a:tbl>
          </a:graphicData>
        </a:graphic>
      </p:graphicFrame>
    </p:spTree>
    <p:extLst>
      <p:ext uri="{BB962C8B-B14F-4D97-AF65-F5344CB8AC3E}">
        <p14:creationId xmlns:p14="http://schemas.microsoft.com/office/powerpoint/2010/main" val="35204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two number sentences using the digit cards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2E009FA8-7510-4628-A3D1-4B5E60B89E93}"/>
              </a:ext>
            </a:extLst>
          </p:cNvPr>
          <p:cNvSpPr/>
          <p:nvPr/>
        </p:nvSpPr>
        <p:spPr>
          <a:xfrm>
            <a:off x="3858020" y="1803846"/>
            <a:ext cx="648000" cy="648000"/>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48</a:t>
            </a:r>
          </a:p>
        </p:txBody>
      </p:sp>
      <p:sp>
        <p:nvSpPr>
          <p:cNvPr id="9" name="Rectangle: Rounded Corners 8">
            <a:extLst>
              <a:ext uri="{FF2B5EF4-FFF2-40B4-BE49-F238E27FC236}">
                <a16:creationId xmlns:a16="http://schemas.microsoft.com/office/drawing/2014/main" id="{0AEFBB02-AA37-48E5-9037-AA8E55AB8469}"/>
              </a:ext>
            </a:extLst>
          </p:cNvPr>
          <p:cNvSpPr/>
          <p:nvPr/>
        </p:nvSpPr>
        <p:spPr>
          <a:xfrm>
            <a:off x="5343540" y="1803846"/>
            <a:ext cx="648000" cy="648000"/>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8</a:t>
            </a:r>
          </a:p>
        </p:txBody>
      </p:sp>
      <p:sp>
        <p:nvSpPr>
          <p:cNvPr id="10" name="Rectangle: Rounded Corners 9">
            <a:extLst>
              <a:ext uri="{FF2B5EF4-FFF2-40B4-BE49-F238E27FC236}">
                <a16:creationId xmlns:a16="http://schemas.microsoft.com/office/drawing/2014/main" id="{FD7D2E22-2DF4-4DEC-BACA-52A82BE4CACC}"/>
              </a:ext>
            </a:extLst>
          </p:cNvPr>
          <p:cNvSpPr/>
          <p:nvPr/>
        </p:nvSpPr>
        <p:spPr>
          <a:xfrm>
            <a:off x="6086300" y="1804558"/>
            <a:ext cx="648000" cy="648000"/>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6</a:t>
            </a:r>
          </a:p>
        </p:txBody>
      </p:sp>
      <p:sp>
        <p:nvSpPr>
          <p:cNvPr id="11" name="Rectangle: Rounded Corners 10">
            <a:extLst>
              <a:ext uri="{FF2B5EF4-FFF2-40B4-BE49-F238E27FC236}">
                <a16:creationId xmlns:a16="http://schemas.microsoft.com/office/drawing/2014/main" id="{9A94F5E4-E593-4485-9B9B-F7049C0CFF3D}"/>
              </a:ext>
            </a:extLst>
          </p:cNvPr>
          <p:cNvSpPr/>
          <p:nvPr/>
        </p:nvSpPr>
        <p:spPr>
          <a:xfrm>
            <a:off x="6829060" y="1804558"/>
            <a:ext cx="648000" cy="648000"/>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72</a:t>
            </a:r>
          </a:p>
        </p:txBody>
      </p:sp>
      <p:sp>
        <p:nvSpPr>
          <p:cNvPr id="12" name="Rectangle: Rounded Corners 11">
            <a:extLst>
              <a:ext uri="{FF2B5EF4-FFF2-40B4-BE49-F238E27FC236}">
                <a16:creationId xmlns:a16="http://schemas.microsoft.com/office/drawing/2014/main" id="{FA35EA49-2AC6-4537-9AB5-DF4A42DA72EA}"/>
              </a:ext>
            </a:extLst>
          </p:cNvPr>
          <p:cNvSpPr/>
          <p:nvPr/>
        </p:nvSpPr>
        <p:spPr>
          <a:xfrm>
            <a:off x="7571819" y="1804558"/>
            <a:ext cx="648000" cy="648000"/>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cs typeface="Calibri" panose="020F0502020204030204" pitchFamily="34" charset="0"/>
              </a:rPr>
              <a:t>÷</a:t>
            </a:r>
            <a:endParaRPr lang="en-GB" sz="2800" b="1">
              <a:solidFill>
                <a:schemeClr val="tx1"/>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1C0D5FBE-CB9C-43AB-8ACB-F3A4F494D35D}"/>
              </a:ext>
            </a:extLst>
          </p:cNvPr>
          <p:cNvSpPr/>
          <p:nvPr/>
        </p:nvSpPr>
        <p:spPr>
          <a:xfrm>
            <a:off x="4600780" y="1803846"/>
            <a:ext cx="648000" cy="648000"/>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a:t>
            </a:r>
          </a:p>
        </p:txBody>
      </p:sp>
      <p:grpSp>
        <p:nvGrpSpPr>
          <p:cNvPr id="108" name="Group 107">
            <a:extLst>
              <a:ext uri="{FF2B5EF4-FFF2-40B4-BE49-F238E27FC236}">
                <a16:creationId xmlns:a16="http://schemas.microsoft.com/office/drawing/2014/main" id="{3E235A7A-FDE3-4C16-A2C8-EDD61F614E3C}"/>
              </a:ext>
            </a:extLst>
          </p:cNvPr>
          <p:cNvGrpSpPr/>
          <p:nvPr/>
        </p:nvGrpSpPr>
        <p:grpSpPr>
          <a:xfrm>
            <a:off x="1551815" y="6454318"/>
            <a:ext cx="1231337" cy="403587"/>
            <a:chOff x="27814" y="6454317"/>
            <a:chExt cx="1231337" cy="403587"/>
          </a:xfrm>
        </p:grpSpPr>
        <p:pic>
          <p:nvPicPr>
            <p:cNvPr id="109" name="Picture 108" descr="A close up of a sign&#10;&#10;Description generated with high confidence">
              <a:extLst>
                <a:ext uri="{FF2B5EF4-FFF2-40B4-BE49-F238E27FC236}">
                  <a16:creationId xmlns:a16="http://schemas.microsoft.com/office/drawing/2014/main" id="{C56C2A98-56BD-4354-A6EA-9B6077FCA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0" name="TextBox 8">
              <a:extLst>
                <a:ext uri="{FF2B5EF4-FFF2-40B4-BE49-F238E27FC236}">
                  <a16:creationId xmlns:a16="http://schemas.microsoft.com/office/drawing/2014/main" id="{DAEA4471-4E72-4512-B10B-7EFED5C903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12" name="Table 2">
            <a:extLst>
              <a:ext uri="{FF2B5EF4-FFF2-40B4-BE49-F238E27FC236}">
                <a16:creationId xmlns:a16="http://schemas.microsoft.com/office/drawing/2014/main" id="{D4BD39BA-A9F8-4A99-A256-410C3DA52802}"/>
              </a:ext>
            </a:extLst>
          </p:cNvPr>
          <p:cNvGraphicFramePr>
            <a:graphicFrameLocks noGrp="1"/>
          </p:cNvGraphicFramePr>
          <p:nvPr/>
        </p:nvGraphicFramePr>
        <p:xfrm>
          <a:off x="3048001" y="2925777"/>
          <a:ext cx="6095997" cy="977537"/>
        </p:xfrm>
        <a:graphic>
          <a:graphicData uri="http://schemas.openxmlformats.org/drawingml/2006/table">
            <a:tbl>
              <a:tblPr firstRow="1" bandRow="1">
                <a:tableStyleId>{5940675A-B579-460E-94D1-54222C63F5DA}</a:tableStyleId>
              </a:tblPr>
              <a:tblGrid>
                <a:gridCol w="6095997">
                  <a:extLst>
                    <a:ext uri="{9D8B030D-6E8A-4147-A177-3AD203B41FA5}">
                      <a16:colId xmlns:a16="http://schemas.microsoft.com/office/drawing/2014/main" val="1533722832"/>
                    </a:ext>
                  </a:extLst>
                </a:gridCol>
              </a:tblGrid>
              <a:tr h="493200">
                <a:tc>
                  <a:txBody>
                    <a:bodyPr/>
                    <a:lstStyle/>
                    <a:p>
                      <a:pPr algn="ctr"/>
                      <a:r>
                        <a:rPr lang="en-GB" sz="2700" b="1" dirty="0">
                          <a:latin typeface="Century Gothic" panose="020B0502020202020204" pitchFamily="34" charset="0"/>
                        </a:rPr>
                        <a:t>48</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1409397"/>
                  </a:ext>
                </a:extLst>
              </a:tr>
              <a:tr h="484337">
                <a:tc>
                  <a:txBody>
                    <a:bodyPr/>
                    <a:lstStyle/>
                    <a:p>
                      <a:pPr algn="ctr"/>
                      <a:endParaRPr lang="en-GB" sz="2700" b="1" dirty="0">
                        <a:solidFill>
                          <a:srgbClr val="FF0000"/>
                        </a:solidFill>
                        <a:latin typeface="Century Gothic" panose="020B0502020202020204" pitchFamily="34" charset="0"/>
                      </a:endParaRP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917114"/>
                  </a:ext>
                </a:extLst>
              </a:tr>
            </a:tbl>
          </a:graphicData>
        </a:graphic>
      </p:graphicFrame>
    </p:spTree>
    <p:extLst>
      <p:ext uri="{BB962C8B-B14F-4D97-AF65-F5344CB8AC3E}">
        <p14:creationId xmlns:p14="http://schemas.microsoft.com/office/powerpoint/2010/main" val="4036869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two number sentences using the digit cards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48 </a:t>
            </a:r>
            <a:r>
              <a:rPr lang="en-GB" sz="2000" b="1" dirty="0">
                <a:solidFill>
                  <a:srgbClr val="FF0000"/>
                </a:solidFill>
                <a:latin typeface="Century Gothic" panose="020B0502020202020204" pitchFamily="34" charset="0"/>
                <a:cs typeface="Calibri" panose="020F0502020204030204" pitchFamily="34" charset="0"/>
              </a:rPr>
              <a:t>÷ 8 = 6</a:t>
            </a:r>
          </a:p>
          <a:p>
            <a:pPr algn="ctr"/>
            <a:endParaRPr lang="en-GB" sz="2000" b="1" dirty="0">
              <a:solidFill>
                <a:srgbClr val="FF0000"/>
              </a:solidFill>
              <a:latin typeface="Century Gothic" panose="020B0502020202020204" pitchFamily="34" charset="0"/>
              <a:cs typeface="Calibri" panose="020F0502020204030204" pitchFamily="34" charset="0"/>
            </a:endParaRPr>
          </a:p>
          <a:p>
            <a:pPr algn="ctr"/>
            <a:endParaRPr lang="en-GB" sz="2000" b="1" dirty="0">
              <a:solidFill>
                <a:srgbClr val="FF0000"/>
              </a:solidFill>
              <a:latin typeface="Century Gothic" panose="020B0502020202020204" pitchFamily="34" charset="0"/>
              <a:cs typeface="Calibri" panose="020F0502020204030204" pitchFamily="34" charset="0"/>
            </a:endParaRPr>
          </a:p>
          <a:p>
            <a:pPr algn="ctr"/>
            <a:endParaRPr lang="en-GB" sz="2000" b="1" dirty="0">
              <a:solidFill>
                <a:srgbClr val="FF0000"/>
              </a:solidFill>
              <a:latin typeface="Century Gothic" panose="020B0502020202020204" pitchFamily="34" charset="0"/>
              <a:cs typeface="Calibri" panose="020F0502020204030204" pitchFamily="34" charset="0"/>
            </a:endParaRPr>
          </a:p>
          <a:p>
            <a:pPr algn="ctr"/>
            <a:endParaRPr lang="en-GB" sz="2000" b="1" dirty="0">
              <a:solidFill>
                <a:srgbClr val="FF0000"/>
              </a:solidFill>
              <a:latin typeface="Century Gothic" panose="020B0502020202020204" pitchFamily="34" charset="0"/>
              <a:cs typeface="Calibri" panose="020F0502020204030204" pitchFamily="34" charset="0"/>
            </a:endParaRPr>
          </a:p>
          <a:p>
            <a:pPr algn="ctr"/>
            <a:endParaRPr lang="en-GB" sz="2000" b="1" dirty="0">
              <a:solidFill>
                <a:srgbClr val="FF0000"/>
              </a:solidFill>
              <a:latin typeface="Century Gothic" panose="020B0502020202020204" pitchFamily="34" charset="0"/>
              <a:cs typeface="Calibri" panose="020F0502020204030204" pitchFamily="34" charset="0"/>
            </a:endParaRPr>
          </a:p>
          <a:p>
            <a:pPr algn="ctr"/>
            <a:r>
              <a:rPr lang="en-GB" sz="2000" b="1" dirty="0">
                <a:solidFill>
                  <a:srgbClr val="FF0000"/>
                </a:solidFill>
                <a:latin typeface="Century Gothic" panose="020B0502020202020204" pitchFamily="34" charset="0"/>
              </a:rPr>
              <a:t>48 </a:t>
            </a:r>
            <a:r>
              <a:rPr lang="en-GB" sz="2000" b="1" dirty="0">
                <a:solidFill>
                  <a:srgbClr val="FF0000"/>
                </a:solidFill>
                <a:latin typeface="Century Gothic" panose="020B0502020202020204" pitchFamily="34" charset="0"/>
                <a:cs typeface="Calibri" panose="020F0502020204030204" pitchFamily="34" charset="0"/>
              </a:rPr>
              <a:t>÷ 6 = 8</a:t>
            </a:r>
          </a:p>
          <a:p>
            <a:pPr algn="ctr"/>
            <a:endParaRPr lang="en-GB" sz="2000" b="1" dirty="0">
              <a:solidFill>
                <a:srgbClr val="FF0000"/>
              </a:solidFill>
              <a:latin typeface="Century Gothic" panose="020B0502020202020204" pitchFamily="34" charset="0"/>
              <a:cs typeface="Calibri" panose="020F050202020403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2E009FA8-7510-4628-A3D1-4B5E60B89E93}"/>
              </a:ext>
            </a:extLst>
          </p:cNvPr>
          <p:cNvSpPr/>
          <p:nvPr/>
        </p:nvSpPr>
        <p:spPr>
          <a:xfrm>
            <a:off x="3858020" y="1803846"/>
            <a:ext cx="648000" cy="64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48</a:t>
            </a:r>
          </a:p>
        </p:txBody>
      </p:sp>
      <p:sp>
        <p:nvSpPr>
          <p:cNvPr id="9" name="Rectangle: Rounded Corners 8">
            <a:extLst>
              <a:ext uri="{FF2B5EF4-FFF2-40B4-BE49-F238E27FC236}">
                <a16:creationId xmlns:a16="http://schemas.microsoft.com/office/drawing/2014/main" id="{0AEFBB02-AA37-48E5-9037-AA8E55AB8469}"/>
              </a:ext>
            </a:extLst>
          </p:cNvPr>
          <p:cNvSpPr/>
          <p:nvPr/>
        </p:nvSpPr>
        <p:spPr>
          <a:xfrm>
            <a:off x="5343540" y="1803846"/>
            <a:ext cx="648000" cy="64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8</a:t>
            </a:r>
          </a:p>
        </p:txBody>
      </p:sp>
      <p:sp>
        <p:nvSpPr>
          <p:cNvPr id="10" name="Rectangle: Rounded Corners 9">
            <a:extLst>
              <a:ext uri="{FF2B5EF4-FFF2-40B4-BE49-F238E27FC236}">
                <a16:creationId xmlns:a16="http://schemas.microsoft.com/office/drawing/2014/main" id="{FD7D2E22-2DF4-4DEC-BACA-52A82BE4CACC}"/>
              </a:ext>
            </a:extLst>
          </p:cNvPr>
          <p:cNvSpPr/>
          <p:nvPr/>
        </p:nvSpPr>
        <p:spPr>
          <a:xfrm>
            <a:off x="6086300" y="1804558"/>
            <a:ext cx="648000" cy="64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latin typeface="Century Gothic" panose="020B0502020202020204" pitchFamily="34" charset="0"/>
              </a:rPr>
              <a:t>6</a:t>
            </a:r>
          </a:p>
        </p:txBody>
      </p:sp>
      <p:sp>
        <p:nvSpPr>
          <p:cNvPr id="11" name="Rectangle: Rounded Corners 10">
            <a:extLst>
              <a:ext uri="{FF2B5EF4-FFF2-40B4-BE49-F238E27FC236}">
                <a16:creationId xmlns:a16="http://schemas.microsoft.com/office/drawing/2014/main" id="{9A94F5E4-E593-4485-9B9B-F7049C0CFF3D}"/>
              </a:ext>
            </a:extLst>
          </p:cNvPr>
          <p:cNvSpPr/>
          <p:nvPr/>
        </p:nvSpPr>
        <p:spPr>
          <a:xfrm>
            <a:off x="6829060" y="1804558"/>
            <a:ext cx="648000" cy="648000"/>
          </a:xfrm>
          <a:prstGeom prst="round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lumMod val="65000"/>
                  </a:schemeClr>
                </a:solidFill>
                <a:latin typeface="Century Gothic" panose="020B0502020202020204" pitchFamily="34" charset="0"/>
              </a:rPr>
              <a:t>72</a:t>
            </a:r>
          </a:p>
        </p:txBody>
      </p:sp>
      <p:sp>
        <p:nvSpPr>
          <p:cNvPr id="12" name="Rectangle: Rounded Corners 11">
            <a:extLst>
              <a:ext uri="{FF2B5EF4-FFF2-40B4-BE49-F238E27FC236}">
                <a16:creationId xmlns:a16="http://schemas.microsoft.com/office/drawing/2014/main" id="{FA35EA49-2AC6-4537-9AB5-DF4A42DA72EA}"/>
              </a:ext>
            </a:extLst>
          </p:cNvPr>
          <p:cNvSpPr/>
          <p:nvPr/>
        </p:nvSpPr>
        <p:spPr>
          <a:xfrm>
            <a:off x="7571819" y="1804558"/>
            <a:ext cx="648000" cy="64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latin typeface="Century Gothic" panose="020B0502020202020204" pitchFamily="34" charset="0"/>
                <a:cs typeface="Calibri" panose="020F0502020204030204" pitchFamily="34" charset="0"/>
              </a:rPr>
              <a:t>÷</a:t>
            </a:r>
            <a:endParaRPr lang="en-GB" sz="2800" b="1">
              <a:solidFill>
                <a:srgbClr val="FF000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1C0D5FBE-CB9C-43AB-8ACB-F3A4F494D35D}"/>
              </a:ext>
            </a:extLst>
          </p:cNvPr>
          <p:cNvSpPr/>
          <p:nvPr/>
        </p:nvSpPr>
        <p:spPr>
          <a:xfrm>
            <a:off x="4600780" y="1803846"/>
            <a:ext cx="648000" cy="648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a:t>
            </a:r>
          </a:p>
        </p:txBody>
      </p:sp>
      <p:grpSp>
        <p:nvGrpSpPr>
          <p:cNvPr id="108" name="Group 107">
            <a:extLst>
              <a:ext uri="{FF2B5EF4-FFF2-40B4-BE49-F238E27FC236}">
                <a16:creationId xmlns:a16="http://schemas.microsoft.com/office/drawing/2014/main" id="{3E235A7A-FDE3-4C16-A2C8-EDD61F614E3C}"/>
              </a:ext>
            </a:extLst>
          </p:cNvPr>
          <p:cNvGrpSpPr/>
          <p:nvPr/>
        </p:nvGrpSpPr>
        <p:grpSpPr>
          <a:xfrm>
            <a:off x="1551815" y="6454318"/>
            <a:ext cx="1231337" cy="403587"/>
            <a:chOff x="27814" y="6454317"/>
            <a:chExt cx="1231337" cy="403587"/>
          </a:xfrm>
        </p:grpSpPr>
        <p:pic>
          <p:nvPicPr>
            <p:cNvPr id="109" name="Picture 108" descr="A close up of a sign&#10;&#10;Description generated with high confidence">
              <a:extLst>
                <a:ext uri="{FF2B5EF4-FFF2-40B4-BE49-F238E27FC236}">
                  <a16:creationId xmlns:a16="http://schemas.microsoft.com/office/drawing/2014/main" id="{C56C2A98-56BD-4354-A6EA-9B6077FCA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0" name="TextBox 8">
              <a:extLst>
                <a:ext uri="{FF2B5EF4-FFF2-40B4-BE49-F238E27FC236}">
                  <a16:creationId xmlns:a16="http://schemas.microsoft.com/office/drawing/2014/main" id="{DAEA4471-4E72-4512-B10B-7EFED5C903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12" name="Table 2">
            <a:extLst>
              <a:ext uri="{FF2B5EF4-FFF2-40B4-BE49-F238E27FC236}">
                <a16:creationId xmlns:a16="http://schemas.microsoft.com/office/drawing/2014/main" id="{D4BD39BA-A9F8-4A99-A256-410C3DA52802}"/>
              </a:ext>
            </a:extLst>
          </p:cNvPr>
          <p:cNvGraphicFramePr>
            <a:graphicFrameLocks noGrp="1"/>
          </p:cNvGraphicFramePr>
          <p:nvPr/>
        </p:nvGraphicFramePr>
        <p:xfrm>
          <a:off x="3048000" y="2926118"/>
          <a:ext cx="6095998" cy="978945"/>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533722832"/>
                    </a:ext>
                  </a:extLst>
                </a:gridCol>
                <a:gridCol w="761999">
                  <a:extLst>
                    <a:ext uri="{9D8B030D-6E8A-4147-A177-3AD203B41FA5}">
                      <a16:colId xmlns:a16="http://schemas.microsoft.com/office/drawing/2014/main" val="3821672177"/>
                    </a:ext>
                  </a:extLst>
                </a:gridCol>
                <a:gridCol w="762000">
                  <a:extLst>
                    <a:ext uri="{9D8B030D-6E8A-4147-A177-3AD203B41FA5}">
                      <a16:colId xmlns:a16="http://schemas.microsoft.com/office/drawing/2014/main" val="210584138"/>
                    </a:ext>
                  </a:extLst>
                </a:gridCol>
                <a:gridCol w="762000">
                  <a:extLst>
                    <a:ext uri="{9D8B030D-6E8A-4147-A177-3AD203B41FA5}">
                      <a16:colId xmlns:a16="http://schemas.microsoft.com/office/drawing/2014/main" val="2348944128"/>
                    </a:ext>
                  </a:extLst>
                </a:gridCol>
                <a:gridCol w="762000">
                  <a:extLst>
                    <a:ext uri="{9D8B030D-6E8A-4147-A177-3AD203B41FA5}">
                      <a16:colId xmlns:a16="http://schemas.microsoft.com/office/drawing/2014/main" val="2845027638"/>
                    </a:ext>
                  </a:extLst>
                </a:gridCol>
                <a:gridCol w="762000">
                  <a:extLst>
                    <a:ext uri="{9D8B030D-6E8A-4147-A177-3AD203B41FA5}">
                      <a16:colId xmlns:a16="http://schemas.microsoft.com/office/drawing/2014/main" val="952675623"/>
                    </a:ext>
                  </a:extLst>
                </a:gridCol>
                <a:gridCol w="761999">
                  <a:extLst>
                    <a:ext uri="{9D8B030D-6E8A-4147-A177-3AD203B41FA5}">
                      <a16:colId xmlns:a16="http://schemas.microsoft.com/office/drawing/2014/main" val="3389487476"/>
                    </a:ext>
                  </a:extLst>
                </a:gridCol>
                <a:gridCol w="762000">
                  <a:extLst>
                    <a:ext uri="{9D8B030D-6E8A-4147-A177-3AD203B41FA5}">
                      <a16:colId xmlns:a16="http://schemas.microsoft.com/office/drawing/2014/main" val="1979441901"/>
                    </a:ext>
                  </a:extLst>
                </a:gridCol>
              </a:tblGrid>
              <a:tr h="432000">
                <a:tc gridSpan="8">
                  <a:txBody>
                    <a:bodyPr/>
                    <a:lstStyle/>
                    <a:p>
                      <a:pPr algn="ctr"/>
                      <a:r>
                        <a:rPr lang="en-GB" sz="2700" b="1" dirty="0">
                          <a:latin typeface="Century Gothic" panose="020B0502020202020204" pitchFamily="34" charset="0"/>
                        </a:rPr>
                        <a:t>48</a:t>
                      </a:r>
                    </a:p>
                  </a:txBody>
                  <a:tcPr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1409397"/>
                  </a:ext>
                </a:extLst>
              </a:tr>
              <a:tr h="484337">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6</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917114"/>
                  </a:ext>
                </a:extLst>
              </a:tr>
            </a:tbl>
          </a:graphicData>
        </a:graphic>
      </p:graphicFrame>
      <p:graphicFrame>
        <p:nvGraphicFramePr>
          <p:cNvPr id="15" name="Table 2">
            <a:extLst>
              <a:ext uri="{FF2B5EF4-FFF2-40B4-BE49-F238E27FC236}">
                <a16:creationId xmlns:a16="http://schemas.microsoft.com/office/drawing/2014/main" id="{D5211300-BE2C-4FA5-8D35-B268AC1C41CD}"/>
              </a:ext>
            </a:extLst>
          </p:cNvPr>
          <p:cNvGraphicFramePr>
            <a:graphicFrameLocks noGrp="1"/>
          </p:cNvGraphicFramePr>
          <p:nvPr/>
        </p:nvGraphicFramePr>
        <p:xfrm>
          <a:off x="3048000" y="4707286"/>
          <a:ext cx="6095998" cy="978945"/>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533722832"/>
                    </a:ext>
                  </a:extLst>
                </a:gridCol>
                <a:gridCol w="1015999">
                  <a:extLst>
                    <a:ext uri="{9D8B030D-6E8A-4147-A177-3AD203B41FA5}">
                      <a16:colId xmlns:a16="http://schemas.microsoft.com/office/drawing/2014/main" val="303867967"/>
                    </a:ext>
                  </a:extLst>
                </a:gridCol>
                <a:gridCol w="1016000">
                  <a:extLst>
                    <a:ext uri="{9D8B030D-6E8A-4147-A177-3AD203B41FA5}">
                      <a16:colId xmlns:a16="http://schemas.microsoft.com/office/drawing/2014/main" val="1299158041"/>
                    </a:ext>
                  </a:extLst>
                </a:gridCol>
                <a:gridCol w="1016000">
                  <a:extLst>
                    <a:ext uri="{9D8B030D-6E8A-4147-A177-3AD203B41FA5}">
                      <a16:colId xmlns:a16="http://schemas.microsoft.com/office/drawing/2014/main" val="2998922295"/>
                    </a:ext>
                  </a:extLst>
                </a:gridCol>
                <a:gridCol w="1015999">
                  <a:extLst>
                    <a:ext uri="{9D8B030D-6E8A-4147-A177-3AD203B41FA5}">
                      <a16:colId xmlns:a16="http://schemas.microsoft.com/office/drawing/2014/main" val="1067201198"/>
                    </a:ext>
                  </a:extLst>
                </a:gridCol>
                <a:gridCol w="1016000">
                  <a:extLst>
                    <a:ext uri="{9D8B030D-6E8A-4147-A177-3AD203B41FA5}">
                      <a16:colId xmlns:a16="http://schemas.microsoft.com/office/drawing/2014/main" val="3030849377"/>
                    </a:ext>
                  </a:extLst>
                </a:gridCol>
              </a:tblGrid>
              <a:tr h="491207">
                <a:tc gridSpan="6">
                  <a:txBody>
                    <a:bodyPr/>
                    <a:lstStyle/>
                    <a:p>
                      <a:pPr algn="ctr"/>
                      <a:r>
                        <a:rPr lang="en-GB" sz="2700" b="1" dirty="0">
                          <a:latin typeface="Century Gothic" panose="020B0502020202020204" pitchFamily="34" charset="0"/>
                        </a:rPr>
                        <a:t>48</a:t>
                      </a:r>
                    </a:p>
                  </a:txBody>
                  <a:tcPr marT="41564" marB="415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1409397"/>
                  </a:ext>
                </a:extLst>
              </a:tr>
              <a:tr h="484337">
                <a:tc>
                  <a:txBody>
                    <a:bodyPr/>
                    <a:lstStyle/>
                    <a:p>
                      <a:pPr algn="ctr"/>
                      <a:r>
                        <a:rPr lang="en-GB" sz="2700" b="1" dirty="0">
                          <a:solidFill>
                            <a:srgbClr val="FF0000"/>
                          </a:solidFill>
                          <a:latin typeface="Century Gothic" panose="020B0502020202020204" pitchFamily="34" charset="0"/>
                        </a:rPr>
                        <a:t>8</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8</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8</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8</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8</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700" b="1" dirty="0">
                          <a:solidFill>
                            <a:srgbClr val="FF0000"/>
                          </a:solidFill>
                          <a:latin typeface="Century Gothic" panose="020B0502020202020204" pitchFamily="34" charset="0"/>
                        </a:rPr>
                        <a:t>8</a:t>
                      </a:r>
                    </a:p>
                  </a:txBody>
                  <a:tcPr marT="34350" marB="343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2917114"/>
                  </a:ext>
                </a:extLst>
              </a:tr>
            </a:tbl>
          </a:graphicData>
        </a:graphic>
      </p:graphicFrame>
    </p:spTree>
    <p:extLst>
      <p:ext uri="{BB962C8B-B14F-4D97-AF65-F5344CB8AC3E}">
        <p14:creationId xmlns:p14="http://schemas.microsoft.com/office/powerpoint/2010/main" val="378185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Year 3 Activity:</a:t>
            </a:r>
          </a:p>
        </p:txBody>
      </p:sp>
      <p:sp>
        <p:nvSpPr>
          <p:cNvPr id="3" name="Content Placeholder 2"/>
          <p:cNvSpPr>
            <a:spLocks noGrp="1"/>
          </p:cNvSpPr>
          <p:nvPr>
            <p:ph idx="1"/>
          </p:nvPr>
        </p:nvSpPr>
        <p:spPr/>
        <p:txBody>
          <a:bodyPr/>
          <a:lstStyle/>
          <a:p>
            <a:pPr algn="ctr">
              <a:buNone/>
            </a:pPr>
            <a:r>
              <a:rPr lang="en-US" dirty="0">
                <a:latin typeface="Comic Sans MS" pitchFamily="66" charset="0"/>
              </a:rPr>
              <a:t>Choose your sheet of questions and complete in your book. Unless it tells you which method to use, you can choose a method we have looked at today to complete the question. </a:t>
            </a:r>
          </a:p>
          <a:p>
            <a:pPr algn="ctr">
              <a:buNone/>
            </a:pPr>
            <a:r>
              <a:rPr lang="en-US" dirty="0">
                <a:latin typeface="Comic Sans MS" pitchFamily="66" charset="0"/>
              </a:rPr>
              <a:t>Don’t forget to use cubes or counters to help you as well.</a:t>
            </a:r>
          </a:p>
          <a:p>
            <a:pPr algn="ctr">
              <a:buNone/>
            </a:pPr>
            <a:endParaRPr lang="en-US" dirty="0">
              <a:latin typeface="Comic Sans MS" pitchFamily="66" charset="0"/>
            </a:endParaRPr>
          </a:p>
          <a:p>
            <a:pPr algn="ctr">
              <a:buNone/>
            </a:pPr>
            <a:r>
              <a:rPr lang="en-US" dirty="0">
                <a:latin typeface="Comic Sans MS" pitchFamily="66" charset="0"/>
              </a:rPr>
              <a:t>Today we are focusing on the eight times table.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What is division?</a:t>
            </a:r>
          </a:p>
        </p:txBody>
      </p:sp>
      <p:sp>
        <p:nvSpPr>
          <p:cNvPr id="3" name="Content Placeholder 2"/>
          <p:cNvSpPr>
            <a:spLocks noGrp="1"/>
          </p:cNvSpPr>
          <p:nvPr>
            <p:ph idx="1"/>
          </p:nvPr>
        </p:nvSpPr>
        <p:spPr/>
        <p:txBody>
          <a:bodyPr/>
          <a:lstStyle/>
          <a:p>
            <a:pPr>
              <a:buNone/>
            </a:pPr>
            <a:r>
              <a:rPr lang="en-US" dirty="0">
                <a:latin typeface="Comic Sans MS" pitchFamily="66" charset="0"/>
              </a:rPr>
              <a:t>Dividing is sharing into equal groups. You might see it written differently in questions e.g.</a:t>
            </a:r>
          </a:p>
          <a:p>
            <a:r>
              <a:rPr lang="en-US" dirty="0">
                <a:latin typeface="Comic Sans MS" pitchFamily="66" charset="0"/>
              </a:rPr>
              <a:t>divided by</a:t>
            </a:r>
          </a:p>
          <a:p>
            <a:r>
              <a:rPr lang="en-US" dirty="0">
                <a:latin typeface="Comic Sans MS" pitchFamily="66" charset="0"/>
              </a:rPr>
              <a:t>share equally</a:t>
            </a:r>
          </a:p>
          <a:p>
            <a:r>
              <a:rPr lang="en-US" dirty="0">
                <a:latin typeface="Comic Sans MS" pitchFamily="66" charset="0"/>
              </a:rPr>
              <a:t>equal groups of</a:t>
            </a:r>
          </a:p>
          <a:p>
            <a:r>
              <a:rPr lang="en-US" dirty="0">
                <a:latin typeface="Comic Sans MS" pitchFamily="66" charset="0"/>
              </a:rPr>
              <a:t>divided into</a:t>
            </a:r>
          </a:p>
          <a:p>
            <a:r>
              <a:rPr lang="en-US" dirty="0">
                <a:latin typeface="Comic Sans MS" pitchFamily="66" charset="0"/>
              </a:rPr>
              <a:t>share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D619-0104-4DBC-8B77-B6D7CBD08471}"/>
              </a:ext>
            </a:extLst>
          </p:cNvPr>
          <p:cNvSpPr>
            <a:spLocks noGrp="1"/>
          </p:cNvSpPr>
          <p:nvPr>
            <p:ph type="title"/>
          </p:nvPr>
        </p:nvSpPr>
        <p:spPr/>
        <p:txBody>
          <a:bodyPr/>
          <a:lstStyle/>
          <a:p>
            <a:endParaRPr lang="en-GB"/>
          </a:p>
        </p:txBody>
      </p:sp>
      <p:pic>
        <p:nvPicPr>
          <p:cNvPr id="1026" name="Picture 2" descr="A3 folded to A4 Exercise Paper Plain Unpunched - Clyde Paper and Print">
            <a:extLst>
              <a:ext uri="{FF2B5EF4-FFF2-40B4-BE49-F238E27FC236}">
                <a16:creationId xmlns:a16="http://schemas.microsoft.com/office/drawing/2014/main" id="{8E39E7C1-A24A-4FE7-9BD5-2DF1E2E782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34672" cy="123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32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645F-B96D-46ED-B2C0-6700BBD1CCAC}"/>
              </a:ext>
            </a:extLst>
          </p:cNvPr>
          <p:cNvSpPr>
            <a:spLocks noGrp="1"/>
          </p:cNvSpPr>
          <p:nvPr>
            <p:ph type="title"/>
          </p:nvPr>
        </p:nvSpPr>
        <p:spPr/>
        <p:txBody>
          <a:bodyPr/>
          <a:lstStyle/>
          <a:p>
            <a:r>
              <a:rPr lang="en-GB" dirty="0">
                <a:latin typeface="Comic Sans MS" panose="030F0702030302020204" pitchFamily="66" charset="0"/>
              </a:rPr>
              <a:t>Plenary </a:t>
            </a:r>
          </a:p>
        </p:txBody>
      </p:sp>
      <p:sp>
        <p:nvSpPr>
          <p:cNvPr id="3" name="Content Placeholder 2">
            <a:extLst>
              <a:ext uri="{FF2B5EF4-FFF2-40B4-BE49-F238E27FC236}">
                <a16:creationId xmlns:a16="http://schemas.microsoft.com/office/drawing/2014/main" id="{76E7E68F-ECEA-4B39-B8D5-9535EF7F39E4}"/>
              </a:ext>
            </a:extLst>
          </p:cNvPr>
          <p:cNvSpPr>
            <a:spLocks noGrp="1"/>
          </p:cNvSpPr>
          <p:nvPr>
            <p:ph idx="1"/>
          </p:nvPr>
        </p:nvSpPr>
        <p:spPr/>
        <p:txBody>
          <a:bodyPr/>
          <a:lstStyle/>
          <a:p>
            <a:pPr marL="0" indent="0" algn="ctr">
              <a:buNone/>
            </a:pPr>
            <a:r>
              <a:rPr lang="en-GB" sz="4400" dirty="0">
                <a:latin typeface="Comic Sans MS" panose="030F0702030302020204" pitchFamily="66" charset="0"/>
                <a:ea typeface="Calibri" panose="020F0502020204030204" pitchFamily="34" charset="0"/>
                <a:cs typeface="Calibri" panose="020F0502020204030204" pitchFamily="34" charset="0"/>
              </a:rPr>
              <a:t>T</a:t>
            </a:r>
            <a:r>
              <a:rPr lang="en-GB" sz="4400" dirty="0">
                <a:effectLst/>
                <a:latin typeface="Comic Sans MS" panose="030F0702030302020204" pitchFamily="66" charset="0"/>
                <a:ea typeface="Calibri" panose="020F0502020204030204" pitchFamily="34" charset="0"/>
                <a:cs typeface="Calibri" panose="020F0502020204030204" pitchFamily="34" charset="0"/>
              </a:rPr>
              <a:t>here are 20. We need 5 in each group. How many groups?</a:t>
            </a:r>
            <a:endParaRPr lang="en-GB" sz="44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61331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4" name="Rectangle: Rounded Corners 3">
            <a:extLst>
              <a:ext uri="{FF2B5EF4-FFF2-40B4-BE49-F238E27FC236}">
                <a16:creationId xmlns:a16="http://schemas.microsoft.com/office/drawing/2014/main" id="{D861BC8F-F2E1-4A73-AF32-8A3A2D2B83CC}"/>
              </a:ext>
            </a:extLst>
          </p:cNvPr>
          <p:cNvSpPr/>
          <p:nvPr/>
        </p:nvSpPr>
        <p:spPr>
          <a:xfrm>
            <a:off x="662170" y="2593434"/>
            <a:ext cx="2019300" cy="112944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E64043DB-549E-4DDA-9073-3A4FE5D45908}"/>
              </a:ext>
            </a:extLst>
          </p:cNvPr>
          <p:cNvSpPr/>
          <p:nvPr/>
        </p:nvSpPr>
        <p:spPr>
          <a:xfrm>
            <a:off x="2853852" y="2593434"/>
            <a:ext cx="2019300" cy="112944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D403FED0-FDF8-444A-9310-041511120CB0}"/>
              </a:ext>
            </a:extLst>
          </p:cNvPr>
          <p:cNvSpPr/>
          <p:nvPr/>
        </p:nvSpPr>
        <p:spPr>
          <a:xfrm>
            <a:off x="5045534" y="2593434"/>
            <a:ext cx="2019300" cy="112944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C82C44A-43F8-47FF-AC2D-12BD3805781E}"/>
              </a:ext>
            </a:extLst>
          </p:cNvPr>
          <p:cNvSpPr/>
          <p:nvPr/>
        </p:nvSpPr>
        <p:spPr>
          <a:xfrm>
            <a:off x="7237216" y="2593434"/>
            <a:ext cx="2019300" cy="112944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6DA9DB23-CBBB-4677-B3D6-E6B31BE6FE96}"/>
              </a:ext>
            </a:extLst>
          </p:cNvPr>
          <p:cNvSpPr/>
          <p:nvPr/>
        </p:nvSpPr>
        <p:spPr>
          <a:xfrm>
            <a:off x="9428898" y="2593434"/>
            <a:ext cx="2019300" cy="112944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9066906"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There are 10 in total. There are 2 in each group. </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How many groups? ______</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Oval 6">
            <a:extLst>
              <a:ext uri="{FF2B5EF4-FFF2-40B4-BE49-F238E27FC236}">
                <a16:creationId xmlns:a16="http://schemas.microsoft.com/office/drawing/2014/main" id="{D92907D1-2466-44A4-A3C7-7C897CD344BD}"/>
              </a:ext>
            </a:extLst>
          </p:cNvPr>
          <p:cNvSpPr/>
          <p:nvPr/>
        </p:nvSpPr>
        <p:spPr>
          <a:xfrm>
            <a:off x="1244314"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25338E2-8D80-4D93-B428-A93F417EC643}"/>
              </a:ext>
            </a:extLst>
          </p:cNvPr>
          <p:cNvSpPr/>
          <p:nvPr/>
        </p:nvSpPr>
        <p:spPr>
          <a:xfrm>
            <a:off x="6286149"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D1704D5-5544-44D2-8DA7-48E27E0620FA}"/>
              </a:ext>
            </a:extLst>
          </p:cNvPr>
          <p:cNvSpPr/>
          <p:nvPr/>
        </p:nvSpPr>
        <p:spPr>
          <a:xfrm>
            <a:off x="7294516"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DDCD553-7547-43D1-8D1F-2652C8066F09}"/>
              </a:ext>
            </a:extLst>
          </p:cNvPr>
          <p:cNvSpPr/>
          <p:nvPr/>
        </p:nvSpPr>
        <p:spPr>
          <a:xfrm>
            <a:off x="8302883"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D355718E-2C3F-4336-BAC4-4A5D67AFF0D9}"/>
              </a:ext>
            </a:extLst>
          </p:cNvPr>
          <p:cNvSpPr/>
          <p:nvPr/>
        </p:nvSpPr>
        <p:spPr>
          <a:xfrm>
            <a:off x="9311250"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5CB68A7-9163-4887-86D6-E79756382D49}"/>
              </a:ext>
            </a:extLst>
          </p:cNvPr>
          <p:cNvSpPr/>
          <p:nvPr/>
        </p:nvSpPr>
        <p:spPr>
          <a:xfrm>
            <a:off x="2252681"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9A7038E-A057-4C46-8758-CB11048648B1}"/>
              </a:ext>
            </a:extLst>
          </p:cNvPr>
          <p:cNvSpPr/>
          <p:nvPr/>
        </p:nvSpPr>
        <p:spPr>
          <a:xfrm>
            <a:off x="3261048"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C0A3275-5860-4540-9A98-8DB6301D5AAF}"/>
              </a:ext>
            </a:extLst>
          </p:cNvPr>
          <p:cNvSpPr/>
          <p:nvPr/>
        </p:nvSpPr>
        <p:spPr>
          <a:xfrm>
            <a:off x="5277782"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2FAD08C3-A4D2-4E8B-B2D1-F686F378DE18}"/>
              </a:ext>
            </a:extLst>
          </p:cNvPr>
          <p:cNvSpPr/>
          <p:nvPr/>
        </p:nvSpPr>
        <p:spPr>
          <a:xfrm>
            <a:off x="4269415"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EC50E2BA-9C35-47AF-B3AD-B680E8C99B57}"/>
              </a:ext>
            </a:extLst>
          </p:cNvPr>
          <p:cNvSpPr/>
          <p:nvPr/>
        </p:nvSpPr>
        <p:spPr>
          <a:xfrm>
            <a:off x="10319614" y="499251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8AD9D2E8-ADC7-425A-84DE-816E67833DAB}"/>
              </a:ext>
            </a:extLst>
          </p:cNvPr>
          <p:cNvSpPr/>
          <p:nvPr/>
        </p:nvSpPr>
        <p:spPr>
          <a:xfrm>
            <a:off x="876014"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CB6B37E-A26F-421A-97E8-8FAE56744DF6}"/>
              </a:ext>
            </a:extLst>
          </p:cNvPr>
          <p:cNvSpPr/>
          <p:nvPr/>
        </p:nvSpPr>
        <p:spPr>
          <a:xfrm>
            <a:off x="1884381"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7D1EEC37-348A-4E72-9559-B5EBB90BDF38}"/>
              </a:ext>
            </a:extLst>
          </p:cNvPr>
          <p:cNvSpPr/>
          <p:nvPr/>
        </p:nvSpPr>
        <p:spPr>
          <a:xfrm>
            <a:off x="3067696"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71873C32-C11E-45B8-8FAE-3EC4BDE09D67}"/>
              </a:ext>
            </a:extLst>
          </p:cNvPr>
          <p:cNvSpPr/>
          <p:nvPr/>
        </p:nvSpPr>
        <p:spPr>
          <a:xfrm>
            <a:off x="4076063"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FB7592B8-5D85-4938-B2DE-7F285851BB57}"/>
              </a:ext>
            </a:extLst>
          </p:cNvPr>
          <p:cNvSpPr/>
          <p:nvPr/>
        </p:nvSpPr>
        <p:spPr>
          <a:xfrm>
            <a:off x="5259378"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8FA48FE7-01F0-4883-A4C1-C91F57CB0885}"/>
              </a:ext>
            </a:extLst>
          </p:cNvPr>
          <p:cNvSpPr/>
          <p:nvPr/>
        </p:nvSpPr>
        <p:spPr>
          <a:xfrm>
            <a:off x="6267745"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A2CD105-DD1E-4F5F-BB9C-5736E11E9C9B}"/>
              </a:ext>
            </a:extLst>
          </p:cNvPr>
          <p:cNvSpPr/>
          <p:nvPr/>
        </p:nvSpPr>
        <p:spPr>
          <a:xfrm>
            <a:off x="7451060"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C912061-F90E-421F-8F42-6BB0725C65EF}"/>
              </a:ext>
            </a:extLst>
          </p:cNvPr>
          <p:cNvSpPr/>
          <p:nvPr/>
        </p:nvSpPr>
        <p:spPr>
          <a:xfrm>
            <a:off x="8459427"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FD35EAEE-A358-485F-BBE1-2C812559BA44}"/>
              </a:ext>
            </a:extLst>
          </p:cNvPr>
          <p:cNvSpPr/>
          <p:nvPr/>
        </p:nvSpPr>
        <p:spPr>
          <a:xfrm>
            <a:off x="9642742"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DA5D7EC8-0228-4780-A5FE-57C6E374F0F3}"/>
              </a:ext>
            </a:extLst>
          </p:cNvPr>
          <p:cNvSpPr/>
          <p:nvPr/>
        </p:nvSpPr>
        <p:spPr>
          <a:xfrm>
            <a:off x="10651109" y="2883526"/>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F353DA29-16B1-4433-B1A9-791A0A08A2F3}"/>
              </a:ext>
            </a:extLst>
          </p:cNvPr>
          <p:cNvSpPr/>
          <p:nvPr/>
        </p:nvSpPr>
        <p:spPr>
          <a:xfrm>
            <a:off x="10438548" y="6088002"/>
            <a:ext cx="1364452" cy="473153"/>
          </a:xfrm>
          <a:prstGeom prst="roundRect">
            <a:avLst/>
          </a:prstGeom>
          <a:solidFill>
            <a:schemeClr val="bg1">
              <a:lumMod val="85000"/>
            </a:schemeClr>
          </a:solidFill>
          <a:ln w="28575">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Yu Gothic UI" panose="020B0500000000000000" pitchFamily="34" charset="-128"/>
                <a:ea typeface="Yu Gothic UI" panose="020B0500000000000000" pitchFamily="34" charset="-128"/>
              </a:rPr>
              <a:t>Answer</a:t>
            </a:r>
          </a:p>
        </p:txBody>
      </p:sp>
      <p:sp>
        <p:nvSpPr>
          <p:cNvPr id="39" name="TextBox 38">
            <a:extLst>
              <a:ext uri="{FF2B5EF4-FFF2-40B4-BE49-F238E27FC236}">
                <a16:creationId xmlns:a16="http://schemas.microsoft.com/office/drawing/2014/main" id="{612E6AE1-33AB-4088-90A6-314BFFA49625}"/>
              </a:ext>
            </a:extLst>
          </p:cNvPr>
          <p:cNvSpPr txBox="1"/>
          <p:nvPr/>
        </p:nvSpPr>
        <p:spPr>
          <a:xfrm>
            <a:off x="4076063" y="664545"/>
            <a:ext cx="1012811"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5</a:t>
            </a:r>
          </a:p>
        </p:txBody>
      </p:sp>
    </p:spTree>
    <p:extLst>
      <p:ext uri="{BB962C8B-B14F-4D97-AF65-F5344CB8AC3E}">
        <p14:creationId xmlns:p14="http://schemas.microsoft.com/office/powerpoint/2010/main" val="193451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30" grpId="0" animBg="1"/>
      <p:bldP spid="33" grpId="0" animBg="1"/>
      <p:bldP spid="37"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1" grpId="0" animBg="1"/>
      <p:bldP spid="23" grpId="0" animBg="1"/>
      <p:bldP spid="28" grpId="0" animBg="1"/>
      <p:bldP spid="29" grpId="0" animBg="1"/>
      <p:bldP spid="31" grpId="0" animBg="1"/>
      <p:bldP spid="32" grpId="0" animBg="1"/>
      <p:bldP spid="34" grpId="0" animBg="1"/>
      <p:bldP spid="36"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4" name="Rectangle: Rounded Corners 3">
            <a:extLst>
              <a:ext uri="{FF2B5EF4-FFF2-40B4-BE49-F238E27FC236}">
                <a16:creationId xmlns:a16="http://schemas.microsoft.com/office/drawing/2014/main" id="{D861BC8F-F2E1-4A73-AF32-8A3A2D2B83CC}"/>
              </a:ext>
            </a:extLst>
          </p:cNvPr>
          <p:cNvSpPr/>
          <p:nvPr/>
        </p:nvSpPr>
        <p:spPr>
          <a:xfrm>
            <a:off x="1798827" y="2723026"/>
            <a:ext cx="201930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E64043DB-549E-4DDA-9073-3A4FE5D45908}"/>
              </a:ext>
            </a:extLst>
          </p:cNvPr>
          <p:cNvSpPr/>
          <p:nvPr/>
        </p:nvSpPr>
        <p:spPr>
          <a:xfrm>
            <a:off x="3990509" y="2723026"/>
            <a:ext cx="201930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D403FED0-FDF8-444A-9310-041511120CB0}"/>
              </a:ext>
            </a:extLst>
          </p:cNvPr>
          <p:cNvSpPr/>
          <p:nvPr/>
        </p:nvSpPr>
        <p:spPr>
          <a:xfrm>
            <a:off x="6182191" y="2723026"/>
            <a:ext cx="201930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3C82C44A-43F8-47FF-AC2D-12BD3805781E}"/>
              </a:ext>
            </a:extLst>
          </p:cNvPr>
          <p:cNvSpPr/>
          <p:nvPr/>
        </p:nvSpPr>
        <p:spPr>
          <a:xfrm>
            <a:off x="8373873" y="2723026"/>
            <a:ext cx="201930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901796"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There are 8 in total. There are 2 in each group. </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How many groups? ______</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Oval 6">
            <a:extLst>
              <a:ext uri="{FF2B5EF4-FFF2-40B4-BE49-F238E27FC236}">
                <a16:creationId xmlns:a16="http://schemas.microsoft.com/office/drawing/2014/main" id="{D92907D1-2466-44A4-A3C7-7C897CD344BD}"/>
              </a:ext>
            </a:extLst>
          </p:cNvPr>
          <p:cNvSpPr/>
          <p:nvPr/>
        </p:nvSpPr>
        <p:spPr>
          <a:xfrm>
            <a:off x="2260314"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25338E2-8D80-4D93-B428-A93F417EC643}"/>
              </a:ext>
            </a:extLst>
          </p:cNvPr>
          <p:cNvSpPr/>
          <p:nvPr/>
        </p:nvSpPr>
        <p:spPr>
          <a:xfrm>
            <a:off x="7302149"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D1704D5-5544-44D2-8DA7-48E27E0620FA}"/>
              </a:ext>
            </a:extLst>
          </p:cNvPr>
          <p:cNvSpPr/>
          <p:nvPr/>
        </p:nvSpPr>
        <p:spPr>
          <a:xfrm>
            <a:off x="8310516"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DDCD553-7547-43D1-8D1F-2652C8066F09}"/>
              </a:ext>
            </a:extLst>
          </p:cNvPr>
          <p:cNvSpPr/>
          <p:nvPr/>
        </p:nvSpPr>
        <p:spPr>
          <a:xfrm>
            <a:off x="9318883"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5CB68A7-9163-4887-86D6-E79756382D49}"/>
              </a:ext>
            </a:extLst>
          </p:cNvPr>
          <p:cNvSpPr/>
          <p:nvPr/>
        </p:nvSpPr>
        <p:spPr>
          <a:xfrm>
            <a:off x="3268681"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9A7038E-A057-4C46-8758-CB11048648B1}"/>
              </a:ext>
            </a:extLst>
          </p:cNvPr>
          <p:cNvSpPr/>
          <p:nvPr/>
        </p:nvSpPr>
        <p:spPr>
          <a:xfrm>
            <a:off x="4277048"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C0A3275-5860-4540-9A98-8DB6301D5AAF}"/>
              </a:ext>
            </a:extLst>
          </p:cNvPr>
          <p:cNvSpPr/>
          <p:nvPr/>
        </p:nvSpPr>
        <p:spPr>
          <a:xfrm>
            <a:off x="6293782"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2FAD08C3-A4D2-4E8B-B2D1-F686F378DE18}"/>
              </a:ext>
            </a:extLst>
          </p:cNvPr>
          <p:cNvSpPr/>
          <p:nvPr/>
        </p:nvSpPr>
        <p:spPr>
          <a:xfrm>
            <a:off x="5285415" y="5624817"/>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8AD9D2E8-ADC7-425A-84DE-816E67833DAB}"/>
              </a:ext>
            </a:extLst>
          </p:cNvPr>
          <p:cNvSpPr/>
          <p:nvPr/>
        </p:nvSpPr>
        <p:spPr>
          <a:xfrm>
            <a:off x="2012671"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CB6B37E-A26F-421A-97E8-8FAE56744DF6}"/>
              </a:ext>
            </a:extLst>
          </p:cNvPr>
          <p:cNvSpPr/>
          <p:nvPr/>
        </p:nvSpPr>
        <p:spPr>
          <a:xfrm>
            <a:off x="3021038"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7D1EEC37-348A-4E72-9559-B5EBB90BDF38}"/>
              </a:ext>
            </a:extLst>
          </p:cNvPr>
          <p:cNvSpPr/>
          <p:nvPr/>
        </p:nvSpPr>
        <p:spPr>
          <a:xfrm>
            <a:off x="4204353"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71873C32-C11E-45B8-8FAE-3EC4BDE09D67}"/>
              </a:ext>
            </a:extLst>
          </p:cNvPr>
          <p:cNvSpPr/>
          <p:nvPr/>
        </p:nvSpPr>
        <p:spPr>
          <a:xfrm>
            <a:off x="5212720"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FB7592B8-5D85-4938-B2DE-7F285851BB57}"/>
              </a:ext>
            </a:extLst>
          </p:cNvPr>
          <p:cNvSpPr/>
          <p:nvPr/>
        </p:nvSpPr>
        <p:spPr>
          <a:xfrm>
            <a:off x="6396035"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8FA48FE7-01F0-4883-A4C1-C91F57CB0885}"/>
              </a:ext>
            </a:extLst>
          </p:cNvPr>
          <p:cNvSpPr/>
          <p:nvPr/>
        </p:nvSpPr>
        <p:spPr>
          <a:xfrm>
            <a:off x="7404402"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A2CD105-DD1E-4F5F-BB9C-5736E11E9C9B}"/>
              </a:ext>
            </a:extLst>
          </p:cNvPr>
          <p:cNvSpPr/>
          <p:nvPr/>
        </p:nvSpPr>
        <p:spPr>
          <a:xfrm>
            <a:off x="8587717"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C912061-F90E-421F-8F42-6BB0725C65EF}"/>
              </a:ext>
            </a:extLst>
          </p:cNvPr>
          <p:cNvSpPr/>
          <p:nvPr/>
        </p:nvSpPr>
        <p:spPr>
          <a:xfrm>
            <a:off x="9596084" y="30131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61B7F7E7-FC2D-4D70-B4B3-8037F36BAA25}"/>
              </a:ext>
            </a:extLst>
          </p:cNvPr>
          <p:cNvSpPr txBox="1"/>
          <p:nvPr/>
        </p:nvSpPr>
        <p:spPr>
          <a:xfrm>
            <a:off x="4076063" y="664545"/>
            <a:ext cx="1012811"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36" name="Rectangle: Rounded Corners 35">
            <a:extLst>
              <a:ext uri="{FF2B5EF4-FFF2-40B4-BE49-F238E27FC236}">
                <a16:creationId xmlns:a16="http://schemas.microsoft.com/office/drawing/2014/main" id="{01D47AB6-6220-494C-9660-A33E2BE6F89B}"/>
              </a:ext>
            </a:extLst>
          </p:cNvPr>
          <p:cNvSpPr/>
          <p:nvPr/>
        </p:nvSpPr>
        <p:spPr>
          <a:xfrm>
            <a:off x="10438548" y="6088002"/>
            <a:ext cx="1364452" cy="473153"/>
          </a:xfrm>
          <a:prstGeom prst="roundRect">
            <a:avLst/>
          </a:prstGeom>
          <a:solidFill>
            <a:schemeClr val="bg1">
              <a:lumMod val="85000"/>
            </a:schemeClr>
          </a:solidFill>
          <a:ln w="28575">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Yu Gothic UI" panose="020B0500000000000000" pitchFamily="34" charset="-128"/>
                <a:ea typeface="Yu Gothic UI" panose="020B0500000000000000" pitchFamily="34" charset="-128"/>
              </a:rPr>
              <a:t>Answer</a:t>
            </a:r>
          </a:p>
        </p:txBody>
      </p:sp>
    </p:spTree>
    <p:extLst>
      <p:ext uri="{BB962C8B-B14F-4D97-AF65-F5344CB8AC3E}">
        <p14:creationId xmlns:p14="http://schemas.microsoft.com/office/powerpoint/2010/main" val="18244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30" grpId="0" animBg="1"/>
      <p:bldP spid="33" grpId="0" animBg="1"/>
      <p:bldP spid="7" grpId="0" animBg="1"/>
      <p:bldP spid="8" grpId="0" animBg="1"/>
      <p:bldP spid="9" grpId="0" animBg="1"/>
      <p:bldP spid="10" grpId="0" animBg="1"/>
      <p:bldP spid="13" grpId="0" animBg="1"/>
      <p:bldP spid="14" grpId="0" animBg="1"/>
      <p:bldP spid="15" grpId="0" animBg="1"/>
      <p:bldP spid="16" grpId="0" animBg="1"/>
      <p:bldP spid="18" grpId="0" animBg="1"/>
      <p:bldP spid="19" grpId="0" animBg="1"/>
      <p:bldP spid="21" grpId="0" animBg="1"/>
      <p:bldP spid="23" grpId="0" animBg="1"/>
      <p:bldP spid="28" grpId="0" animBg="1"/>
      <p:bldP spid="29" grpId="0" animBg="1"/>
      <p:bldP spid="31" grpId="0" animBg="1"/>
      <p:bldP spid="32" grpId="0" animBg="1"/>
      <p:bldP spid="27"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42" name="Rectangle: Rounded Corners 41">
            <a:extLst>
              <a:ext uri="{FF2B5EF4-FFF2-40B4-BE49-F238E27FC236}">
                <a16:creationId xmlns:a16="http://schemas.microsoft.com/office/drawing/2014/main" id="{9E2500C4-BDBC-4071-9A5C-A83F6B694770}"/>
              </a:ext>
            </a:extLst>
          </p:cNvPr>
          <p:cNvSpPr/>
          <p:nvPr/>
        </p:nvSpPr>
        <p:spPr>
          <a:xfrm>
            <a:off x="806977" y="2592543"/>
            <a:ext cx="242393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115725AD-2D86-4D67-8055-A222CA4B5BFB}"/>
              </a:ext>
            </a:extLst>
          </p:cNvPr>
          <p:cNvSpPr/>
          <p:nvPr/>
        </p:nvSpPr>
        <p:spPr>
          <a:xfrm>
            <a:off x="3509816" y="2594326"/>
            <a:ext cx="242393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31076E8E-FF2C-453C-B333-F96B1682C561}"/>
              </a:ext>
            </a:extLst>
          </p:cNvPr>
          <p:cNvSpPr/>
          <p:nvPr/>
        </p:nvSpPr>
        <p:spPr>
          <a:xfrm>
            <a:off x="6212655" y="2592543"/>
            <a:ext cx="242393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Rounded Corners 53">
            <a:extLst>
              <a:ext uri="{FF2B5EF4-FFF2-40B4-BE49-F238E27FC236}">
                <a16:creationId xmlns:a16="http://schemas.microsoft.com/office/drawing/2014/main" id="{00D49DC8-D584-4F42-85E3-5BF96F688094}"/>
              </a:ext>
            </a:extLst>
          </p:cNvPr>
          <p:cNvSpPr/>
          <p:nvPr/>
        </p:nvSpPr>
        <p:spPr>
          <a:xfrm>
            <a:off x="8915494" y="2592543"/>
            <a:ext cx="242393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9066906"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There are 12 in total. There are 3 in each group. </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How many groups? ______</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Oval 6">
            <a:extLst>
              <a:ext uri="{FF2B5EF4-FFF2-40B4-BE49-F238E27FC236}">
                <a16:creationId xmlns:a16="http://schemas.microsoft.com/office/drawing/2014/main" id="{D92907D1-2466-44A4-A3C7-7C897CD344BD}"/>
              </a:ext>
            </a:extLst>
          </p:cNvPr>
          <p:cNvSpPr/>
          <p:nvPr/>
        </p:nvSpPr>
        <p:spPr>
          <a:xfrm>
            <a:off x="128241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25338E2-8D80-4D93-B428-A93F417EC643}"/>
              </a:ext>
            </a:extLst>
          </p:cNvPr>
          <p:cNvSpPr/>
          <p:nvPr/>
        </p:nvSpPr>
        <p:spPr>
          <a:xfrm>
            <a:off x="540061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D1704D5-5544-44D2-8DA7-48E27E0620FA}"/>
              </a:ext>
            </a:extLst>
          </p:cNvPr>
          <p:cNvSpPr/>
          <p:nvPr/>
        </p:nvSpPr>
        <p:spPr>
          <a:xfrm>
            <a:off x="622425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DDCD553-7547-43D1-8D1F-2652C8066F09}"/>
              </a:ext>
            </a:extLst>
          </p:cNvPr>
          <p:cNvSpPr/>
          <p:nvPr/>
        </p:nvSpPr>
        <p:spPr>
          <a:xfrm>
            <a:off x="704789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5CB68A7-9163-4887-86D6-E79756382D49}"/>
              </a:ext>
            </a:extLst>
          </p:cNvPr>
          <p:cNvSpPr/>
          <p:nvPr/>
        </p:nvSpPr>
        <p:spPr>
          <a:xfrm>
            <a:off x="210605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9A7038E-A057-4C46-8758-CB11048648B1}"/>
              </a:ext>
            </a:extLst>
          </p:cNvPr>
          <p:cNvSpPr/>
          <p:nvPr/>
        </p:nvSpPr>
        <p:spPr>
          <a:xfrm>
            <a:off x="292969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C0A3275-5860-4540-9A98-8DB6301D5AAF}"/>
              </a:ext>
            </a:extLst>
          </p:cNvPr>
          <p:cNvSpPr/>
          <p:nvPr/>
        </p:nvSpPr>
        <p:spPr>
          <a:xfrm>
            <a:off x="457697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2FAD08C3-A4D2-4E8B-B2D1-F686F378DE18}"/>
              </a:ext>
            </a:extLst>
          </p:cNvPr>
          <p:cNvSpPr/>
          <p:nvPr/>
        </p:nvSpPr>
        <p:spPr>
          <a:xfrm>
            <a:off x="375333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9C2F6C7C-DF37-4942-9E94-02BCE21E439B}"/>
              </a:ext>
            </a:extLst>
          </p:cNvPr>
          <p:cNvSpPr/>
          <p:nvPr/>
        </p:nvSpPr>
        <p:spPr>
          <a:xfrm>
            <a:off x="787153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BFAC80A3-C192-4C30-9101-D8CD16D615ED}"/>
              </a:ext>
            </a:extLst>
          </p:cNvPr>
          <p:cNvSpPr/>
          <p:nvPr/>
        </p:nvSpPr>
        <p:spPr>
          <a:xfrm>
            <a:off x="869517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FD1EA7DD-DEBE-4B63-A544-6871FCE34052}"/>
              </a:ext>
            </a:extLst>
          </p:cNvPr>
          <p:cNvSpPr/>
          <p:nvPr/>
        </p:nvSpPr>
        <p:spPr>
          <a:xfrm>
            <a:off x="9518814"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30B1995F-842C-4925-9B6A-E70BE1A761E1}"/>
              </a:ext>
            </a:extLst>
          </p:cNvPr>
          <p:cNvSpPr/>
          <p:nvPr/>
        </p:nvSpPr>
        <p:spPr>
          <a:xfrm>
            <a:off x="10342451" y="5125310"/>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2225D3A5-4959-454B-B5A6-3657E6D50D60}"/>
              </a:ext>
            </a:extLst>
          </p:cNvPr>
          <p:cNvSpPr/>
          <p:nvPr/>
        </p:nvSpPr>
        <p:spPr>
          <a:xfrm>
            <a:off x="895203"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654F1E0A-B898-40E5-AB00-0355DF09714D}"/>
              </a:ext>
            </a:extLst>
          </p:cNvPr>
          <p:cNvSpPr/>
          <p:nvPr/>
        </p:nvSpPr>
        <p:spPr>
          <a:xfrm>
            <a:off x="1718843"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66CD4173-C6E2-4E57-ADA2-B6951887DB3E}"/>
              </a:ext>
            </a:extLst>
          </p:cNvPr>
          <p:cNvSpPr/>
          <p:nvPr/>
        </p:nvSpPr>
        <p:spPr>
          <a:xfrm>
            <a:off x="2542483"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27AD3951-8CE6-4C10-A826-73F4D8A1B5EE}"/>
              </a:ext>
            </a:extLst>
          </p:cNvPr>
          <p:cNvSpPr/>
          <p:nvPr/>
        </p:nvSpPr>
        <p:spPr>
          <a:xfrm>
            <a:off x="3598042" y="2880628"/>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7CEEC23E-16BC-4C35-939D-B1EA5FECE6F4}"/>
              </a:ext>
            </a:extLst>
          </p:cNvPr>
          <p:cNvSpPr/>
          <p:nvPr/>
        </p:nvSpPr>
        <p:spPr>
          <a:xfrm>
            <a:off x="4421682" y="2880628"/>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0BBE7DBF-4B76-4779-B274-F9ACCB946238}"/>
              </a:ext>
            </a:extLst>
          </p:cNvPr>
          <p:cNvSpPr/>
          <p:nvPr/>
        </p:nvSpPr>
        <p:spPr>
          <a:xfrm>
            <a:off x="5245322" y="2880628"/>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ADF73348-80B6-4EFD-89A5-6F7150BE7B95}"/>
              </a:ext>
            </a:extLst>
          </p:cNvPr>
          <p:cNvSpPr/>
          <p:nvPr/>
        </p:nvSpPr>
        <p:spPr>
          <a:xfrm>
            <a:off x="6300881"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A43AF168-76C5-4CD7-B2C0-55A4A050B46E}"/>
              </a:ext>
            </a:extLst>
          </p:cNvPr>
          <p:cNvSpPr/>
          <p:nvPr/>
        </p:nvSpPr>
        <p:spPr>
          <a:xfrm>
            <a:off x="7124521"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8EC82D19-3D55-49CA-A1A0-AFA0B1555C90}"/>
              </a:ext>
            </a:extLst>
          </p:cNvPr>
          <p:cNvSpPr/>
          <p:nvPr/>
        </p:nvSpPr>
        <p:spPr>
          <a:xfrm>
            <a:off x="7948161"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26EF7B17-C7FB-46F8-8A3D-29F99AB4E2B7}"/>
              </a:ext>
            </a:extLst>
          </p:cNvPr>
          <p:cNvSpPr/>
          <p:nvPr/>
        </p:nvSpPr>
        <p:spPr>
          <a:xfrm>
            <a:off x="9003720"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2C1FC005-0EF2-41A8-AA64-9853760004AF}"/>
              </a:ext>
            </a:extLst>
          </p:cNvPr>
          <p:cNvSpPr/>
          <p:nvPr/>
        </p:nvSpPr>
        <p:spPr>
          <a:xfrm>
            <a:off x="9827360"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21DDE556-D5C5-4ABC-B273-8587FAB84D6C}"/>
              </a:ext>
            </a:extLst>
          </p:cNvPr>
          <p:cNvSpPr/>
          <p:nvPr/>
        </p:nvSpPr>
        <p:spPr>
          <a:xfrm>
            <a:off x="10651000" y="2878845"/>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id="{415F9915-EA42-41EB-BE23-410B9CC943B2}"/>
              </a:ext>
            </a:extLst>
          </p:cNvPr>
          <p:cNvSpPr txBox="1"/>
          <p:nvPr/>
        </p:nvSpPr>
        <p:spPr>
          <a:xfrm>
            <a:off x="4076063" y="664545"/>
            <a:ext cx="1012811"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55" name="Rectangle: Rounded Corners 54">
            <a:extLst>
              <a:ext uri="{FF2B5EF4-FFF2-40B4-BE49-F238E27FC236}">
                <a16:creationId xmlns:a16="http://schemas.microsoft.com/office/drawing/2014/main" id="{30948596-75EB-4659-B309-95B515AC0A6E}"/>
              </a:ext>
            </a:extLst>
          </p:cNvPr>
          <p:cNvSpPr/>
          <p:nvPr/>
        </p:nvSpPr>
        <p:spPr>
          <a:xfrm>
            <a:off x="10438548" y="6088002"/>
            <a:ext cx="1364452" cy="473153"/>
          </a:xfrm>
          <a:prstGeom prst="roundRect">
            <a:avLst/>
          </a:prstGeom>
          <a:solidFill>
            <a:schemeClr val="bg1">
              <a:lumMod val="85000"/>
            </a:schemeClr>
          </a:solidFill>
          <a:ln w="28575">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Yu Gothic UI" panose="020B0500000000000000" pitchFamily="34" charset="-128"/>
                <a:ea typeface="Yu Gothic UI" panose="020B0500000000000000" pitchFamily="34" charset="-128"/>
              </a:rPr>
              <a:t>Answer</a:t>
            </a:r>
          </a:p>
        </p:txBody>
      </p:sp>
    </p:spTree>
    <p:extLst>
      <p:ext uri="{BB962C8B-B14F-4D97-AF65-F5344CB8AC3E}">
        <p14:creationId xmlns:p14="http://schemas.microsoft.com/office/powerpoint/2010/main" val="844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50" grpId="0" animBg="1"/>
      <p:bldP spid="54" grpId="0" animBg="1"/>
      <p:bldP spid="7" grpId="0" animBg="1"/>
      <p:bldP spid="8" grpId="0" animBg="1"/>
      <p:bldP spid="9" grpId="0" animBg="1"/>
      <p:bldP spid="10" grpId="0" animBg="1"/>
      <p:bldP spid="13" grpId="0" animBg="1"/>
      <p:bldP spid="14" grpId="0" animBg="1"/>
      <p:bldP spid="15" grpId="0" animBg="1"/>
      <p:bldP spid="16" grpId="0" animBg="1"/>
      <p:bldP spid="27" grpId="0" animBg="1"/>
      <p:bldP spid="34" grpId="0" animBg="1"/>
      <p:bldP spid="36" grpId="0" animBg="1"/>
      <p:bldP spid="37" grpId="0" animBg="1"/>
      <p:bldP spid="39" grpId="0" animBg="1"/>
      <p:bldP spid="40" grpId="0" animBg="1"/>
      <p:bldP spid="41" grpId="0" animBg="1"/>
      <p:bldP spid="43" grpId="0" animBg="1"/>
      <p:bldP spid="44" grpId="0" animBg="1"/>
      <p:bldP spid="45" grpId="0" animBg="1"/>
      <p:bldP spid="47" grpId="0" animBg="1"/>
      <p:bldP spid="48" grpId="0" animBg="1"/>
      <p:bldP spid="49" grpId="0" animBg="1"/>
      <p:bldP spid="51" grpId="0" animBg="1"/>
      <p:bldP spid="52" grpId="0" animBg="1"/>
      <p:bldP spid="53" grpId="0" animBg="1"/>
      <p:bldP spid="56" grpId="0"/>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42" name="Rectangle: Rounded Corners 41">
            <a:extLst>
              <a:ext uri="{FF2B5EF4-FFF2-40B4-BE49-F238E27FC236}">
                <a16:creationId xmlns:a16="http://schemas.microsoft.com/office/drawing/2014/main" id="{9E2500C4-BDBC-4071-9A5C-A83F6B694770}"/>
              </a:ext>
            </a:extLst>
          </p:cNvPr>
          <p:cNvSpPr/>
          <p:nvPr/>
        </p:nvSpPr>
        <p:spPr>
          <a:xfrm>
            <a:off x="2143796" y="2579843"/>
            <a:ext cx="242393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115725AD-2D86-4D67-8055-A222CA4B5BFB}"/>
              </a:ext>
            </a:extLst>
          </p:cNvPr>
          <p:cNvSpPr/>
          <p:nvPr/>
        </p:nvSpPr>
        <p:spPr>
          <a:xfrm>
            <a:off x="4846635" y="2581626"/>
            <a:ext cx="242393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31076E8E-FF2C-453C-B333-F96B1682C561}"/>
              </a:ext>
            </a:extLst>
          </p:cNvPr>
          <p:cNvSpPr/>
          <p:nvPr/>
        </p:nvSpPr>
        <p:spPr>
          <a:xfrm>
            <a:off x="7549474" y="2579843"/>
            <a:ext cx="2423930"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903399"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There are 9 in total. There are 3 in each group. </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How many groups? ______</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Oval 6">
            <a:extLst>
              <a:ext uri="{FF2B5EF4-FFF2-40B4-BE49-F238E27FC236}">
                <a16:creationId xmlns:a16="http://schemas.microsoft.com/office/drawing/2014/main" id="{D92907D1-2466-44A4-A3C7-7C897CD344BD}"/>
              </a:ext>
            </a:extLst>
          </p:cNvPr>
          <p:cNvSpPr/>
          <p:nvPr/>
        </p:nvSpPr>
        <p:spPr>
          <a:xfrm>
            <a:off x="241271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25338E2-8D80-4D93-B428-A93F417EC643}"/>
              </a:ext>
            </a:extLst>
          </p:cNvPr>
          <p:cNvSpPr/>
          <p:nvPr/>
        </p:nvSpPr>
        <p:spPr>
          <a:xfrm>
            <a:off x="653091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D1704D5-5544-44D2-8DA7-48E27E0620FA}"/>
              </a:ext>
            </a:extLst>
          </p:cNvPr>
          <p:cNvSpPr/>
          <p:nvPr/>
        </p:nvSpPr>
        <p:spPr>
          <a:xfrm>
            <a:off x="735455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DDCD553-7547-43D1-8D1F-2652C8066F09}"/>
              </a:ext>
            </a:extLst>
          </p:cNvPr>
          <p:cNvSpPr/>
          <p:nvPr/>
        </p:nvSpPr>
        <p:spPr>
          <a:xfrm>
            <a:off x="817819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5CB68A7-9163-4887-86D6-E79756382D49}"/>
              </a:ext>
            </a:extLst>
          </p:cNvPr>
          <p:cNvSpPr/>
          <p:nvPr/>
        </p:nvSpPr>
        <p:spPr>
          <a:xfrm>
            <a:off x="323635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9A7038E-A057-4C46-8758-CB11048648B1}"/>
              </a:ext>
            </a:extLst>
          </p:cNvPr>
          <p:cNvSpPr/>
          <p:nvPr/>
        </p:nvSpPr>
        <p:spPr>
          <a:xfrm>
            <a:off x="405999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C0A3275-5860-4540-9A98-8DB6301D5AAF}"/>
              </a:ext>
            </a:extLst>
          </p:cNvPr>
          <p:cNvSpPr/>
          <p:nvPr/>
        </p:nvSpPr>
        <p:spPr>
          <a:xfrm>
            <a:off x="570727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2FAD08C3-A4D2-4E8B-B2D1-F686F378DE18}"/>
              </a:ext>
            </a:extLst>
          </p:cNvPr>
          <p:cNvSpPr/>
          <p:nvPr/>
        </p:nvSpPr>
        <p:spPr>
          <a:xfrm>
            <a:off x="488363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9C2F6C7C-DF37-4942-9E94-02BCE21E439B}"/>
              </a:ext>
            </a:extLst>
          </p:cNvPr>
          <p:cNvSpPr/>
          <p:nvPr/>
        </p:nvSpPr>
        <p:spPr>
          <a:xfrm>
            <a:off x="9001834" y="5624817"/>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2225D3A5-4959-454B-B5A6-3657E6D50D60}"/>
              </a:ext>
            </a:extLst>
          </p:cNvPr>
          <p:cNvSpPr/>
          <p:nvPr/>
        </p:nvSpPr>
        <p:spPr>
          <a:xfrm>
            <a:off x="2232022" y="28661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654F1E0A-B898-40E5-AB00-0355DF09714D}"/>
              </a:ext>
            </a:extLst>
          </p:cNvPr>
          <p:cNvSpPr/>
          <p:nvPr/>
        </p:nvSpPr>
        <p:spPr>
          <a:xfrm>
            <a:off x="3055662" y="28661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66CD4173-C6E2-4E57-ADA2-B6951887DB3E}"/>
              </a:ext>
            </a:extLst>
          </p:cNvPr>
          <p:cNvSpPr/>
          <p:nvPr/>
        </p:nvSpPr>
        <p:spPr>
          <a:xfrm>
            <a:off x="3879302" y="28661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27AD3951-8CE6-4C10-A826-73F4D8A1B5EE}"/>
              </a:ext>
            </a:extLst>
          </p:cNvPr>
          <p:cNvSpPr/>
          <p:nvPr/>
        </p:nvSpPr>
        <p:spPr>
          <a:xfrm>
            <a:off x="4934861" y="286792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7CEEC23E-16BC-4C35-939D-B1EA5FECE6F4}"/>
              </a:ext>
            </a:extLst>
          </p:cNvPr>
          <p:cNvSpPr/>
          <p:nvPr/>
        </p:nvSpPr>
        <p:spPr>
          <a:xfrm>
            <a:off x="5758501" y="286792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0BBE7DBF-4B76-4779-B274-F9ACCB946238}"/>
              </a:ext>
            </a:extLst>
          </p:cNvPr>
          <p:cNvSpPr/>
          <p:nvPr/>
        </p:nvSpPr>
        <p:spPr>
          <a:xfrm>
            <a:off x="6582141" y="286792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ADF73348-80B6-4EFD-89A5-6F7150BE7B95}"/>
              </a:ext>
            </a:extLst>
          </p:cNvPr>
          <p:cNvSpPr/>
          <p:nvPr/>
        </p:nvSpPr>
        <p:spPr>
          <a:xfrm>
            <a:off x="7637700" y="28661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A43AF168-76C5-4CD7-B2C0-55A4A050B46E}"/>
              </a:ext>
            </a:extLst>
          </p:cNvPr>
          <p:cNvSpPr/>
          <p:nvPr/>
        </p:nvSpPr>
        <p:spPr>
          <a:xfrm>
            <a:off x="8461340" y="28661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8EC82D19-3D55-49CA-A1A0-AFA0B1555C90}"/>
              </a:ext>
            </a:extLst>
          </p:cNvPr>
          <p:cNvSpPr/>
          <p:nvPr/>
        </p:nvSpPr>
        <p:spPr>
          <a:xfrm>
            <a:off x="9284980" y="28661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34D2A9E5-FBB1-4C7E-8B10-E0C3C2E1FBD7}"/>
              </a:ext>
            </a:extLst>
          </p:cNvPr>
          <p:cNvSpPr txBox="1"/>
          <p:nvPr/>
        </p:nvSpPr>
        <p:spPr>
          <a:xfrm>
            <a:off x="4076063" y="664545"/>
            <a:ext cx="1012811"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30" name="Rectangle: Rounded Corners 29">
            <a:extLst>
              <a:ext uri="{FF2B5EF4-FFF2-40B4-BE49-F238E27FC236}">
                <a16:creationId xmlns:a16="http://schemas.microsoft.com/office/drawing/2014/main" id="{D60DF63B-7CE4-400D-8E21-4BC0BC42631A}"/>
              </a:ext>
            </a:extLst>
          </p:cNvPr>
          <p:cNvSpPr/>
          <p:nvPr/>
        </p:nvSpPr>
        <p:spPr>
          <a:xfrm>
            <a:off x="10438548" y="6088002"/>
            <a:ext cx="1364452" cy="473153"/>
          </a:xfrm>
          <a:prstGeom prst="roundRect">
            <a:avLst/>
          </a:prstGeom>
          <a:solidFill>
            <a:schemeClr val="bg1">
              <a:lumMod val="85000"/>
            </a:schemeClr>
          </a:solidFill>
          <a:ln w="28575">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Yu Gothic UI" panose="020B0500000000000000" pitchFamily="34" charset="-128"/>
                <a:ea typeface="Yu Gothic UI" panose="020B0500000000000000" pitchFamily="34" charset="-128"/>
              </a:rPr>
              <a:t>Answer</a:t>
            </a:r>
          </a:p>
        </p:txBody>
      </p:sp>
    </p:spTree>
    <p:extLst>
      <p:ext uri="{BB962C8B-B14F-4D97-AF65-F5344CB8AC3E}">
        <p14:creationId xmlns:p14="http://schemas.microsoft.com/office/powerpoint/2010/main" val="23986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50" grpId="0" animBg="1"/>
      <p:bldP spid="7" grpId="0" animBg="1"/>
      <p:bldP spid="8" grpId="0" animBg="1"/>
      <p:bldP spid="9" grpId="0" animBg="1"/>
      <p:bldP spid="10" grpId="0" animBg="1"/>
      <p:bldP spid="13" grpId="0" animBg="1"/>
      <p:bldP spid="14" grpId="0" animBg="1"/>
      <p:bldP spid="15" grpId="0" animBg="1"/>
      <p:bldP spid="16" grpId="0" animBg="1"/>
      <p:bldP spid="27" grpId="0" animBg="1"/>
      <p:bldP spid="39" grpId="0" animBg="1"/>
      <p:bldP spid="40" grpId="0" animBg="1"/>
      <p:bldP spid="41" grpId="0" animBg="1"/>
      <p:bldP spid="43" grpId="0" animBg="1"/>
      <p:bldP spid="44" grpId="0" animBg="1"/>
      <p:bldP spid="45" grpId="0" animBg="1"/>
      <p:bldP spid="47" grpId="0" animBg="1"/>
      <p:bldP spid="48" grpId="0" animBg="1"/>
      <p:bldP spid="49" grpId="0" animBg="1"/>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4" name="Rectangle: Rounded Corners 33">
            <a:extLst>
              <a:ext uri="{FF2B5EF4-FFF2-40B4-BE49-F238E27FC236}">
                <a16:creationId xmlns:a16="http://schemas.microsoft.com/office/drawing/2014/main" id="{911B75FE-FD17-44AC-8274-5CD312304F55}"/>
              </a:ext>
            </a:extLst>
          </p:cNvPr>
          <p:cNvSpPr/>
          <p:nvPr/>
        </p:nvSpPr>
        <p:spPr>
          <a:xfrm>
            <a:off x="1620456" y="2579843"/>
            <a:ext cx="4086818"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52467E2-FEDB-4FE1-A840-A23D09405412}"/>
              </a:ext>
            </a:extLst>
          </p:cNvPr>
          <p:cNvSpPr/>
          <p:nvPr/>
        </p:nvSpPr>
        <p:spPr>
          <a:xfrm>
            <a:off x="6290519" y="2579843"/>
            <a:ext cx="4086818"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9066906"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There are 10 in total. There are 5 in each group. </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How many groups? ______</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Oval 6">
            <a:extLst>
              <a:ext uri="{FF2B5EF4-FFF2-40B4-BE49-F238E27FC236}">
                <a16:creationId xmlns:a16="http://schemas.microsoft.com/office/drawing/2014/main" id="{D92907D1-2466-44A4-A3C7-7C897CD344BD}"/>
              </a:ext>
            </a:extLst>
          </p:cNvPr>
          <p:cNvSpPr/>
          <p:nvPr/>
        </p:nvSpPr>
        <p:spPr>
          <a:xfrm>
            <a:off x="203074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25338E2-8D80-4D93-B428-A93F417EC643}"/>
              </a:ext>
            </a:extLst>
          </p:cNvPr>
          <p:cNvSpPr/>
          <p:nvPr/>
        </p:nvSpPr>
        <p:spPr>
          <a:xfrm>
            <a:off x="614894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D1704D5-5544-44D2-8DA7-48E27E0620FA}"/>
              </a:ext>
            </a:extLst>
          </p:cNvPr>
          <p:cNvSpPr/>
          <p:nvPr/>
        </p:nvSpPr>
        <p:spPr>
          <a:xfrm>
            <a:off x="697258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DDCD553-7547-43D1-8D1F-2652C8066F09}"/>
              </a:ext>
            </a:extLst>
          </p:cNvPr>
          <p:cNvSpPr/>
          <p:nvPr/>
        </p:nvSpPr>
        <p:spPr>
          <a:xfrm>
            <a:off x="779622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5CB68A7-9163-4887-86D6-E79756382D49}"/>
              </a:ext>
            </a:extLst>
          </p:cNvPr>
          <p:cNvSpPr/>
          <p:nvPr/>
        </p:nvSpPr>
        <p:spPr>
          <a:xfrm>
            <a:off x="285438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9A7038E-A057-4C46-8758-CB11048648B1}"/>
              </a:ext>
            </a:extLst>
          </p:cNvPr>
          <p:cNvSpPr/>
          <p:nvPr/>
        </p:nvSpPr>
        <p:spPr>
          <a:xfrm>
            <a:off x="367802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C0A3275-5860-4540-9A98-8DB6301D5AAF}"/>
              </a:ext>
            </a:extLst>
          </p:cNvPr>
          <p:cNvSpPr/>
          <p:nvPr/>
        </p:nvSpPr>
        <p:spPr>
          <a:xfrm>
            <a:off x="532530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2FAD08C3-A4D2-4E8B-B2D1-F686F378DE18}"/>
              </a:ext>
            </a:extLst>
          </p:cNvPr>
          <p:cNvSpPr/>
          <p:nvPr/>
        </p:nvSpPr>
        <p:spPr>
          <a:xfrm>
            <a:off x="450166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9C2F6C7C-DF37-4942-9E94-02BCE21E439B}"/>
              </a:ext>
            </a:extLst>
          </p:cNvPr>
          <p:cNvSpPr/>
          <p:nvPr/>
        </p:nvSpPr>
        <p:spPr>
          <a:xfrm>
            <a:off x="861986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217BAF91-A87C-49C7-B1DB-0AEB316B57F4}"/>
              </a:ext>
            </a:extLst>
          </p:cNvPr>
          <p:cNvSpPr/>
          <p:nvPr/>
        </p:nvSpPr>
        <p:spPr>
          <a:xfrm>
            <a:off x="9443506" y="562481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12FA1D0B-492B-4E48-B29F-CE735091DF95}"/>
              </a:ext>
            </a:extLst>
          </p:cNvPr>
          <p:cNvSpPr/>
          <p:nvPr/>
        </p:nvSpPr>
        <p:spPr>
          <a:xfrm>
            <a:off x="1743311"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BD4345A6-9424-4830-A74F-09D92954EF98}"/>
              </a:ext>
            </a:extLst>
          </p:cNvPr>
          <p:cNvSpPr/>
          <p:nvPr/>
        </p:nvSpPr>
        <p:spPr>
          <a:xfrm>
            <a:off x="2566951"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E34A08C-2F91-4C36-994F-77E1EB1C2055}"/>
              </a:ext>
            </a:extLst>
          </p:cNvPr>
          <p:cNvSpPr/>
          <p:nvPr/>
        </p:nvSpPr>
        <p:spPr>
          <a:xfrm>
            <a:off x="3390591"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1CF6A3B3-AC08-4B99-81A6-73243573D300}"/>
              </a:ext>
            </a:extLst>
          </p:cNvPr>
          <p:cNvSpPr/>
          <p:nvPr/>
        </p:nvSpPr>
        <p:spPr>
          <a:xfrm>
            <a:off x="5037871"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614EFDEF-F55A-4F61-BFB0-AA7EFBBB3B9F}"/>
              </a:ext>
            </a:extLst>
          </p:cNvPr>
          <p:cNvSpPr/>
          <p:nvPr/>
        </p:nvSpPr>
        <p:spPr>
          <a:xfrm>
            <a:off x="4214231"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FCF9D675-6115-405B-8E94-2EEBB8343025}"/>
              </a:ext>
            </a:extLst>
          </p:cNvPr>
          <p:cNvSpPr/>
          <p:nvPr/>
        </p:nvSpPr>
        <p:spPr>
          <a:xfrm>
            <a:off x="6413374"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35733139-DE86-47AA-986F-24C0B1D2EBFC}"/>
              </a:ext>
            </a:extLst>
          </p:cNvPr>
          <p:cNvSpPr/>
          <p:nvPr/>
        </p:nvSpPr>
        <p:spPr>
          <a:xfrm>
            <a:off x="7237014"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6EF0667D-7E3F-42BE-8AE4-A166903932D1}"/>
              </a:ext>
            </a:extLst>
          </p:cNvPr>
          <p:cNvSpPr/>
          <p:nvPr/>
        </p:nvSpPr>
        <p:spPr>
          <a:xfrm>
            <a:off x="8060654"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652017B3-A9F1-4604-AB23-09AFD97106D7}"/>
              </a:ext>
            </a:extLst>
          </p:cNvPr>
          <p:cNvSpPr/>
          <p:nvPr/>
        </p:nvSpPr>
        <p:spPr>
          <a:xfrm>
            <a:off x="9707934"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B3AAFF24-F416-43E6-B1BF-9DF6A8C349EF}"/>
              </a:ext>
            </a:extLst>
          </p:cNvPr>
          <p:cNvSpPr/>
          <p:nvPr/>
        </p:nvSpPr>
        <p:spPr>
          <a:xfrm>
            <a:off x="8884294" y="2886410"/>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72DFCA8F-A2A5-4C69-A02E-420F2D9F4715}"/>
              </a:ext>
            </a:extLst>
          </p:cNvPr>
          <p:cNvSpPr txBox="1"/>
          <p:nvPr/>
        </p:nvSpPr>
        <p:spPr>
          <a:xfrm>
            <a:off x="4076063" y="664545"/>
            <a:ext cx="1012811"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41" name="Rectangle: Rounded Corners 40">
            <a:extLst>
              <a:ext uri="{FF2B5EF4-FFF2-40B4-BE49-F238E27FC236}">
                <a16:creationId xmlns:a16="http://schemas.microsoft.com/office/drawing/2014/main" id="{359ABDE8-3227-4687-8174-51DEAF052A28}"/>
              </a:ext>
            </a:extLst>
          </p:cNvPr>
          <p:cNvSpPr/>
          <p:nvPr/>
        </p:nvSpPr>
        <p:spPr>
          <a:xfrm>
            <a:off x="10438548" y="6088002"/>
            <a:ext cx="1364452" cy="473153"/>
          </a:xfrm>
          <a:prstGeom prst="roundRect">
            <a:avLst/>
          </a:prstGeom>
          <a:solidFill>
            <a:schemeClr val="bg1">
              <a:lumMod val="85000"/>
            </a:schemeClr>
          </a:solidFill>
          <a:ln w="28575">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Yu Gothic UI" panose="020B0500000000000000" pitchFamily="34" charset="-128"/>
                <a:ea typeface="Yu Gothic UI" panose="020B0500000000000000" pitchFamily="34" charset="-128"/>
              </a:rPr>
              <a:t>Answer</a:t>
            </a:r>
          </a:p>
        </p:txBody>
      </p:sp>
    </p:spTree>
    <p:extLst>
      <p:ext uri="{BB962C8B-B14F-4D97-AF65-F5344CB8AC3E}">
        <p14:creationId xmlns:p14="http://schemas.microsoft.com/office/powerpoint/2010/main" val="30682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3" grpId="0" animBg="1"/>
      <p:bldP spid="7" grpId="0" animBg="1"/>
      <p:bldP spid="8" grpId="0" animBg="1"/>
      <p:bldP spid="9" grpId="0" animBg="1"/>
      <p:bldP spid="10" grpId="0" animBg="1"/>
      <p:bldP spid="13" grpId="0" animBg="1"/>
      <p:bldP spid="14" grpId="0" animBg="1"/>
      <p:bldP spid="15" grpId="0" animBg="1"/>
      <p:bldP spid="16" grpId="0" animBg="1"/>
      <p:bldP spid="27" grpId="0" animBg="1"/>
      <p:bldP spid="28" grpId="0" animBg="1"/>
      <p:bldP spid="29" grpId="0" animBg="1"/>
      <p:bldP spid="30" grpId="0" animBg="1"/>
      <p:bldP spid="31" grpId="0" animBg="1"/>
      <p:bldP spid="32" grpId="0" animBg="1"/>
      <p:bldP spid="33" grpId="0" animBg="1"/>
      <p:bldP spid="36" grpId="0" animBg="1"/>
      <p:bldP spid="37" grpId="0" animBg="1"/>
      <p:bldP spid="38" grpId="0" animBg="1"/>
      <p:bldP spid="51" grpId="0" animBg="1"/>
      <p:bldP spid="52" grpId="0" animBg="1"/>
      <p:bldP spid="40" grpId="0"/>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4" name="Rectangle: Rounded Corners 33">
            <a:extLst>
              <a:ext uri="{FF2B5EF4-FFF2-40B4-BE49-F238E27FC236}">
                <a16:creationId xmlns:a16="http://schemas.microsoft.com/office/drawing/2014/main" id="{911B75FE-FD17-44AC-8274-5CD312304F55}"/>
              </a:ext>
            </a:extLst>
          </p:cNvPr>
          <p:cNvSpPr/>
          <p:nvPr/>
        </p:nvSpPr>
        <p:spPr>
          <a:xfrm>
            <a:off x="1620456" y="1862208"/>
            <a:ext cx="4086818"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Rounded Corners 52">
            <a:extLst>
              <a:ext uri="{FF2B5EF4-FFF2-40B4-BE49-F238E27FC236}">
                <a16:creationId xmlns:a16="http://schemas.microsoft.com/office/drawing/2014/main" id="{B52467E2-FEDB-4FE1-A840-A23D09405412}"/>
              </a:ext>
            </a:extLst>
          </p:cNvPr>
          <p:cNvSpPr/>
          <p:nvPr/>
        </p:nvSpPr>
        <p:spPr>
          <a:xfrm>
            <a:off x="6290519" y="1862208"/>
            <a:ext cx="4086818"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Rounded Corners 57">
            <a:extLst>
              <a:ext uri="{FF2B5EF4-FFF2-40B4-BE49-F238E27FC236}">
                <a16:creationId xmlns:a16="http://schemas.microsoft.com/office/drawing/2014/main" id="{A1AF13D3-C623-4E8E-849F-F77EEA405338}"/>
              </a:ext>
            </a:extLst>
          </p:cNvPr>
          <p:cNvSpPr/>
          <p:nvPr/>
        </p:nvSpPr>
        <p:spPr>
          <a:xfrm>
            <a:off x="1620456" y="3092402"/>
            <a:ext cx="4086818"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Rounded Corners 63">
            <a:extLst>
              <a:ext uri="{FF2B5EF4-FFF2-40B4-BE49-F238E27FC236}">
                <a16:creationId xmlns:a16="http://schemas.microsoft.com/office/drawing/2014/main" id="{3F37AF84-CA31-425E-A98D-006C6E408457}"/>
              </a:ext>
            </a:extLst>
          </p:cNvPr>
          <p:cNvSpPr/>
          <p:nvPr/>
        </p:nvSpPr>
        <p:spPr>
          <a:xfrm>
            <a:off x="6290519" y="3092402"/>
            <a:ext cx="4086818" cy="112944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9129422" cy="1077218"/>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There are 20 in total. There are 5 in each group. </a:t>
            </a:r>
            <a:br>
              <a:rPr lang="en-GB" sz="3200" b="1" dirty="0">
                <a:latin typeface="Yu Gothic UI" panose="020B0500000000000000" pitchFamily="34" charset="-128"/>
                <a:ea typeface="Yu Gothic UI" panose="020B0500000000000000" pitchFamily="34" charset="-128"/>
              </a:rPr>
            </a:br>
            <a:r>
              <a:rPr lang="en-GB" sz="3200" b="1" dirty="0">
                <a:latin typeface="Yu Gothic UI" panose="020B0500000000000000" pitchFamily="34" charset="-128"/>
                <a:ea typeface="Yu Gothic UI" panose="020B0500000000000000" pitchFamily="34" charset="-128"/>
              </a:rPr>
              <a:t>How many groups? ______</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7" name="Oval 6">
            <a:extLst>
              <a:ext uri="{FF2B5EF4-FFF2-40B4-BE49-F238E27FC236}">
                <a16:creationId xmlns:a16="http://schemas.microsoft.com/office/drawing/2014/main" id="{D92907D1-2466-44A4-A3C7-7C897CD344BD}"/>
              </a:ext>
            </a:extLst>
          </p:cNvPr>
          <p:cNvSpPr/>
          <p:nvPr/>
        </p:nvSpPr>
        <p:spPr>
          <a:xfrm>
            <a:off x="205389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725338E2-8D80-4D93-B428-A93F417EC643}"/>
              </a:ext>
            </a:extLst>
          </p:cNvPr>
          <p:cNvSpPr/>
          <p:nvPr/>
        </p:nvSpPr>
        <p:spPr>
          <a:xfrm>
            <a:off x="617209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D1704D5-5544-44D2-8DA7-48E27E0620FA}"/>
              </a:ext>
            </a:extLst>
          </p:cNvPr>
          <p:cNvSpPr/>
          <p:nvPr/>
        </p:nvSpPr>
        <p:spPr>
          <a:xfrm>
            <a:off x="699573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DDCD553-7547-43D1-8D1F-2652C8066F09}"/>
              </a:ext>
            </a:extLst>
          </p:cNvPr>
          <p:cNvSpPr/>
          <p:nvPr/>
        </p:nvSpPr>
        <p:spPr>
          <a:xfrm>
            <a:off x="781937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75CB68A7-9163-4887-86D6-E79756382D49}"/>
              </a:ext>
            </a:extLst>
          </p:cNvPr>
          <p:cNvSpPr/>
          <p:nvPr/>
        </p:nvSpPr>
        <p:spPr>
          <a:xfrm>
            <a:off x="287753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9A7038E-A057-4C46-8758-CB11048648B1}"/>
              </a:ext>
            </a:extLst>
          </p:cNvPr>
          <p:cNvSpPr/>
          <p:nvPr/>
        </p:nvSpPr>
        <p:spPr>
          <a:xfrm>
            <a:off x="370117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C0A3275-5860-4540-9A98-8DB6301D5AAF}"/>
              </a:ext>
            </a:extLst>
          </p:cNvPr>
          <p:cNvSpPr/>
          <p:nvPr/>
        </p:nvSpPr>
        <p:spPr>
          <a:xfrm>
            <a:off x="534845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2FAD08C3-A4D2-4E8B-B2D1-F686F378DE18}"/>
              </a:ext>
            </a:extLst>
          </p:cNvPr>
          <p:cNvSpPr/>
          <p:nvPr/>
        </p:nvSpPr>
        <p:spPr>
          <a:xfrm>
            <a:off x="452481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9C2F6C7C-DF37-4942-9E94-02BCE21E439B}"/>
              </a:ext>
            </a:extLst>
          </p:cNvPr>
          <p:cNvSpPr/>
          <p:nvPr/>
        </p:nvSpPr>
        <p:spPr>
          <a:xfrm>
            <a:off x="864301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217BAF91-A87C-49C7-B1DB-0AEB316B57F4}"/>
              </a:ext>
            </a:extLst>
          </p:cNvPr>
          <p:cNvSpPr/>
          <p:nvPr/>
        </p:nvSpPr>
        <p:spPr>
          <a:xfrm>
            <a:off x="9466655" y="574056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12FA1D0B-492B-4E48-B29F-CE735091DF95}"/>
              </a:ext>
            </a:extLst>
          </p:cNvPr>
          <p:cNvSpPr/>
          <p:nvPr/>
        </p:nvSpPr>
        <p:spPr>
          <a:xfrm>
            <a:off x="1743311"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BD4345A6-9424-4830-A74F-09D92954EF98}"/>
              </a:ext>
            </a:extLst>
          </p:cNvPr>
          <p:cNvSpPr/>
          <p:nvPr/>
        </p:nvSpPr>
        <p:spPr>
          <a:xfrm>
            <a:off x="2566951"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E34A08C-2F91-4C36-994F-77E1EB1C2055}"/>
              </a:ext>
            </a:extLst>
          </p:cNvPr>
          <p:cNvSpPr/>
          <p:nvPr/>
        </p:nvSpPr>
        <p:spPr>
          <a:xfrm>
            <a:off x="3390591"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1CF6A3B3-AC08-4B99-81A6-73243573D300}"/>
              </a:ext>
            </a:extLst>
          </p:cNvPr>
          <p:cNvSpPr/>
          <p:nvPr/>
        </p:nvSpPr>
        <p:spPr>
          <a:xfrm>
            <a:off x="5037871"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614EFDEF-F55A-4F61-BFB0-AA7EFBBB3B9F}"/>
              </a:ext>
            </a:extLst>
          </p:cNvPr>
          <p:cNvSpPr/>
          <p:nvPr/>
        </p:nvSpPr>
        <p:spPr>
          <a:xfrm>
            <a:off x="4214231"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FCF9D675-6115-405B-8E94-2EEBB8343025}"/>
              </a:ext>
            </a:extLst>
          </p:cNvPr>
          <p:cNvSpPr/>
          <p:nvPr/>
        </p:nvSpPr>
        <p:spPr>
          <a:xfrm>
            <a:off x="6413374"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35733139-DE86-47AA-986F-24C0B1D2EBFC}"/>
              </a:ext>
            </a:extLst>
          </p:cNvPr>
          <p:cNvSpPr/>
          <p:nvPr/>
        </p:nvSpPr>
        <p:spPr>
          <a:xfrm>
            <a:off x="7237014"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6EF0667D-7E3F-42BE-8AE4-A166903932D1}"/>
              </a:ext>
            </a:extLst>
          </p:cNvPr>
          <p:cNvSpPr/>
          <p:nvPr/>
        </p:nvSpPr>
        <p:spPr>
          <a:xfrm>
            <a:off x="8060654"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652017B3-A9F1-4604-AB23-09AFD97106D7}"/>
              </a:ext>
            </a:extLst>
          </p:cNvPr>
          <p:cNvSpPr/>
          <p:nvPr/>
        </p:nvSpPr>
        <p:spPr>
          <a:xfrm>
            <a:off x="9707934"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B3AAFF24-F416-43E6-B1BF-9DF6A8C349EF}"/>
              </a:ext>
            </a:extLst>
          </p:cNvPr>
          <p:cNvSpPr/>
          <p:nvPr/>
        </p:nvSpPr>
        <p:spPr>
          <a:xfrm>
            <a:off x="8884294" y="2168775"/>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68084B06-1679-4E57-8941-DD59ED35226A}"/>
              </a:ext>
            </a:extLst>
          </p:cNvPr>
          <p:cNvSpPr/>
          <p:nvPr/>
        </p:nvSpPr>
        <p:spPr>
          <a:xfrm>
            <a:off x="205389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48C5CC47-3840-4388-B875-38E18B105C54}"/>
              </a:ext>
            </a:extLst>
          </p:cNvPr>
          <p:cNvSpPr/>
          <p:nvPr/>
        </p:nvSpPr>
        <p:spPr>
          <a:xfrm>
            <a:off x="617209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FC7959AF-F873-4E63-8AE2-F154C77BC4AE}"/>
              </a:ext>
            </a:extLst>
          </p:cNvPr>
          <p:cNvSpPr/>
          <p:nvPr/>
        </p:nvSpPr>
        <p:spPr>
          <a:xfrm>
            <a:off x="699573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E23D28D1-5422-4F6E-AC8A-1A1EC25448B8}"/>
              </a:ext>
            </a:extLst>
          </p:cNvPr>
          <p:cNvSpPr/>
          <p:nvPr/>
        </p:nvSpPr>
        <p:spPr>
          <a:xfrm>
            <a:off x="781937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FE1D923B-6531-41FA-BB15-6D49522D3258}"/>
              </a:ext>
            </a:extLst>
          </p:cNvPr>
          <p:cNvSpPr/>
          <p:nvPr/>
        </p:nvSpPr>
        <p:spPr>
          <a:xfrm>
            <a:off x="287753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8639B015-85C4-4A95-B1B7-21C6B5942F0B}"/>
              </a:ext>
            </a:extLst>
          </p:cNvPr>
          <p:cNvSpPr/>
          <p:nvPr/>
        </p:nvSpPr>
        <p:spPr>
          <a:xfrm>
            <a:off x="370117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BB7A522D-BC42-49D8-A786-077409369A8D}"/>
              </a:ext>
            </a:extLst>
          </p:cNvPr>
          <p:cNvSpPr/>
          <p:nvPr/>
        </p:nvSpPr>
        <p:spPr>
          <a:xfrm>
            <a:off x="534845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D5318104-FDCF-48DA-8F25-F34B05D6E7FB}"/>
              </a:ext>
            </a:extLst>
          </p:cNvPr>
          <p:cNvSpPr/>
          <p:nvPr/>
        </p:nvSpPr>
        <p:spPr>
          <a:xfrm>
            <a:off x="452481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BDEB7504-30D7-45EC-AD3D-EAA35601E0C0}"/>
              </a:ext>
            </a:extLst>
          </p:cNvPr>
          <p:cNvSpPr/>
          <p:nvPr/>
        </p:nvSpPr>
        <p:spPr>
          <a:xfrm>
            <a:off x="864301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A867914A-76FC-404E-A10F-1498EA407C2C}"/>
              </a:ext>
            </a:extLst>
          </p:cNvPr>
          <p:cNvSpPr/>
          <p:nvPr/>
        </p:nvSpPr>
        <p:spPr>
          <a:xfrm>
            <a:off x="9466655" y="5040231"/>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09F746DE-A8E0-4165-9B15-275D6765F2DC}"/>
              </a:ext>
            </a:extLst>
          </p:cNvPr>
          <p:cNvSpPr/>
          <p:nvPr/>
        </p:nvSpPr>
        <p:spPr>
          <a:xfrm>
            <a:off x="1743311"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063150DC-16BC-495C-A3B6-F5C9F8894B9B}"/>
              </a:ext>
            </a:extLst>
          </p:cNvPr>
          <p:cNvSpPr/>
          <p:nvPr/>
        </p:nvSpPr>
        <p:spPr>
          <a:xfrm>
            <a:off x="2566951"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01A59BC4-D9A3-45FC-BCFD-751F5EA33699}"/>
              </a:ext>
            </a:extLst>
          </p:cNvPr>
          <p:cNvSpPr/>
          <p:nvPr/>
        </p:nvSpPr>
        <p:spPr>
          <a:xfrm>
            <a:off x="3390591"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D1697843-7179-4BD1-B039-49A64E2EEF30}"/>
              </a:ext>
            </a:extLst>
          </p:cNvPr>
          <p:cNvSpPr/>
          <p:nvPr/>
        </p:nvSpPr>
        <p:spPr>
          <a:xfrm>
            <a:off x="5037871"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C0E458A4-DBCA-44D0-8B92-39BA3C99BDAB}"/>
              </a:ext>
            </a:extLst>
          </p:cNvPr>
          <p:cNvSpPr/>
          <p:nvPr/>
        </p:nvSpPr>
        <p:spPr>
          <a:xfrm>
            <a:off x="4214231"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3A8B977C-3196-4833-AFAA-66B2ABD808F8}"/>
              </a:ext>
            </a:extLst>
          </p:cNvPr>
          <p:cNvSpPr/>
          <p:nvPr/>
        </p:nvSpPr>
        <p:spPr>
          <a:xfrm>
            <a:off x="6413374"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555560DC-E98D-4377-9964-B41C56A36F3B}"/>
              </a:ext>
            </a:extLst>
          </p:cNvPr>
          <p:cNvSpPr/>
          <p:nvPr/>
        </p:nvSpPr>
        <p:spPr>
          <a:xfrm>
            <a:off x="7237014"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9CC199D5-2AA5-41F4-B624-B26074291864}"/>
              </a:ext>
            </a:extLst>
          </p:cNvPr>
          <p:cNvSpPr/>
          <p:nvPr/>
        </p:nvSpPr>
        <p:spPr>
          <a:xfrm>
            <a:off x="8060654"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E9EED874-DF26-4D41-A293-C66FF1A484B4}"/>
              </a:ext>
            </a:extLst>
          </p:cNvPr>
          <p:cNvSpPr/>
          <p:nvPr/>
        </p:nvSpPr>
        <p:spPr>
          <a:xfrm>
            <a:off x="9707934"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CE31AAAB-1ACF-46F2-8C13-3DE0C8D07129}"/>
              </a:ext>
            </a:extLst>
          </p:cNvPr>
          <p:cNvSpPr/>
          <p:nvPr/>
        </p:nvSpPr>
        <p:spPr>
          <a:xfrm>
            <a:off x="8884294" y="3398969"/>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635F7A0D-EDCF-4347-8C99-F199F50B4B13}"/>
              </a:ext>
            </a:extLst>
          </p:cNvPr>
          <p:cNvSpPr txBox="1"/>
          <p:nvPr/>
        </p:nvSpPr>
        <p:spPr>
          <a:xfrm>
            <a:off x="4076063" y="664545"/>
            <a:ext cx="1012811"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65" name="Rectangle: Rounded Corners 64">
            <a:extLst>
              <a:ext uri="{FF2B5EF4-FFF2-40B4-BE49-F238E27FC236}">
                <a16:creationId xmlns:a16="http://schemas.microsoft.com/office/drawing/2014/main" id="{76D9DDC2-BC2E-44FC-A862-1A8EBE240E26}"/>
              </a:ext>
            </a:extLst>
          </p:cNvPr>
          <p:cNvSpPr/>
          <p:nvPr/>
        </p:nvSpPr>
        <p:spPr>
          <a:xfrm>
            <a:off x="10438548" y="6088002"/>
            <a:ext cx="1364452" cy="473153"/>
          </a:xfrm>
          <a:prstGeom prst="roundRect">
            <a:avLst/>
          </a:prstGeom>
          <a:solidFill>
            <a:schemeClr val="bg1">
              <a:lumMod val="85000"/>
            </a:schemeClr>
          </a:solidFill>
          <a:ln w="28575">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Yu Gothic UI" panose="020B0500000000000000" pitchFamily="34" charset="-128"/>
                <a:ea typeface="Yu Gothic UI" panose="020B0500000000000000" pitchFamily="34" charset="-128"/>
              </a:rPr>
              <a:t>Answer</a:t>
            </a:r>
          </a:p>
        </p:txBody>
      </p:sp>
    </p:spTree>
    <p:extLst>
      <p:ext uri="{BB962C8B-B14F-4D97-AF65-F5344CB8AC3E}">
        <p14:creationId xmlns:p14="http://schemas.microsoft.com/office/powerpoint/2010/main" val="11006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3" grpId="0" animBg="1"/>
      <p:bldP spid="58" grpId="0" animBg="1"/>
      <p:bldP spid="64" grpId="0" animBg="1"/>
      <p:bldP spid="7" grpId="0" animBg="1"/>
      <p:bldP spid="8" grpId="0" animBg="1"/>
      <p:bldP spid="9" grpId="0" animBg="1"/>
      <p:bldP spid="10" grpId="0" animBg="1"/>
      <p:bldP spid="13" grpId="0" animBg="1"/>
      <p:bldP spid="14" grpId="0" animBg="1"/>
      <p:bldP spid="15" grpId="0" animBg="1"/>
      <p:bldP spid="16" grpId="0" animBg="1"/>
      <p:bldP spid="27" grpId="0" animBg="1"/>
      <p:bldP spid="28" grpId="0" animBg="1"/>
      <p:bldP spid="29" grpId="0" animBg="1"/>
      <p:bldP spid="30" grpId="0" animBg="1"/>
      <p:bldP spid="31" grpId="0" animBg="1"/>
      <p:bldP spid="32" grpId="0" animBg="1"/>
      <p:bldP spid="33" grpId="0" animBg="1"/>
      <p:bldP spid="36" grpId="0" animBg="1"/>
      <p:bldP spid="37" grpId="0" animBg="1"/>
      <p:bldP spid="38" grpId="0" animBg="1"/>
      <p:bldP spid="51" grpId="0" animBg="1"/>
      <p:bldP spid="52"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9" grpId="0" animBg="1"/>
      <p:bldP spid="60" grpId="0" animBg="1"/>
      <p:bldP spid="61" grpId="0" animBg="1"/>
      <p:bldP spid="62" grpId="0" animBg="1"/>
      <p:bldP spid="63" grpId="0" animBg="1"/>
      <p:bldP spid="66" grpId="0"/>
      <p:bldP spid="6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2ABA4A-C760-4F5A-A46E-51449D1C9D52}"/>
</file>

<file path=customXml/itemProps2.xml><?xml version="1.0" encoding="utf-8"?>
<ds:datastoreItem xmlns:ds="http://schemas.openxmlformats.org/officeDocument/2006/customXml" ds:itemID="{5A7407C5-79F9-4A43-9FA6-FE505E4294A6}"/>
</file>

<file path=customXml/itemProps3.xml><?xml version="1.0" encoding="utf-8"?>
<ds:datastoreItem xmlns:ds="http://schemas.openxmlformats.org/officeDocument/2006/customXml" ds:itemID="{F377EC85-4417-41D9-A5C7-E9E8EDB2D3F9}"/>
</file>

<file path=docProps/app.xml><?xml version="1.0" encoding="utf-8"?>
<Properties xmlns="http://schemas.openxmlformats.org/officeDocument/2006/extended-properties" xmlns:vt="http://schemas.openxmlformats.org/officeDocument/2006/docPropsVTypes">
  <TotalTime>587</TotalTime>
  <Words>1208</Words>
  <Application>Microsoft Office PowerPoint</Application>
  <PresentationFormat>Widescreen</PresentationFormat>
  <Paragraphs>404</Paragraphs>
  <Slides>31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Yu Gothic UI</vt:lpstr>
      <vt:lpstr>Arial</vt:lpstr>
      <vt:lpstr>Calibri</vt:lpstr>
      <vt:lpstr>Calibri Light</vt:lpstr>
      <vt:lpstr>Century Gothic</vt:lpstr>
      <vt:lpstr>Comic Sans MS</vt:lpstr>
      <vt:lpstr>Times New Roman</vt:lpstr>
      <vt:lpstr>Office Theme</vt:lpstr>
      <vt:lpstr>PowerPoint Presentation</vt:lpstr>
      <vt:lpstr>Starter:</vt:lpstr>
      <vt:lpstr>What is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Activity:</vt:lpstr>
      <vt:lpstr>PowerPoint Presentation</vt:lpstr>
      <vt:lpstr>PowerPoint Presentation</vt:lpstr>
      <vt:lpstr>PowerPoint Presentation</vt:lpstr>
      <vt:lpstr>PowerPoint Presentation</vt:lpstr>
      <vt:lpstr>Different ways to divide:</vt:lpstr>
      <vt:lpstr>14 ÷ 2 = 7 </vt:lpstr>
      <vt:lpstr>48 ÷ 8 = 6</vt:lpstr>
      <vt:lpstr>90 ÷ 10 =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3 Activity:</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M Smith</dc:creator>
  <cp:lastModifiedBy>M Smith</cp:lastModifiedBy>
  <cp:revision>10</cp:revision>
  <dcterms:created xsi:type="dcterms:W3CDTF">2021-11-14T08:27:55Z</dcterms:created>
  <dcterms:modified xsi:type="dcterms:W3CDTF">2022-01-22T15:34:06Z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