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58" r:id="rId6"/>
    <p:sldId id="259" r:id="rId7"/>
    <p:sldId id="260" r:id="rId8"/>
    <p:sldId id="261" r:id="rId9"/>
    <p:sldId id="270"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56" autoAdjust="0"/>
  </p:normalViewPr>
  <p:slideViewPr>
    <p:cSldViewPr snapToGrid="0">
      <p:cViewPr varScale="1">
        <p:scale>
          <a:sx n="69" d="100"/>
          <a:sy n="69" d="100"/>
        </p:scale>
        <p:origin x="12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E5C0E-850C-4E27-8BD8-4FD495BF2CC8}" type="datetimeFigureOut">
              <a:rPr lang="en-GB" smtClean="0"/>
              <a:t>13/02/2022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1A5DB-DEAB-41A8-ADBB-43634D7EC9BD}" type="slidenum">
              <a:rPr lang="en-GB" smtClean="0"/>
              <a:t>‹#›</a:t>
            </a:fld>
            <a:endParaRPr lang="en-GB"/>
          </a:p>
        </p:txBody>
      </p:sp>
    </p:spTree>
    <p:extLst>
      <p:ext uri="{BB962C8B-B14F-4D97-AF65-F5344CB8AC3E}">
        <p14:creationId xmlns:p14="http://schemas.microsoft.com/office/powerpoint/2010/main" val="351923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2</a:t>
            </a:fld>
            <a:endParaRPr lang="en-GB"/>
          </a:p>
        </p:txBody>
      </p:sp>
    </p:spTree>
    <p:extLst>
      <p:ext uri="{BB962C8B-B14F-4D97-AF65-F5344CB8AC3E}">
        <p14:creationId xmlns:p14="http://schemas.microsoft.com/office/powerpoint/2010/main" val="350165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YR3 input</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3</a:t>
            </a:fld>
            <a:endParaRPr lang="en-GB"/>
          </a:p>
        </p:txBody>
      </p:sp>
    </p:spTree>
    <p:extLst>
      <p:ext uri="{BB962C8B-B14F-4D97-AF65-F5344CB8AC3E}">
        <p14:creationId xmlns:p14="http://schemas.microsoft.com/office/powerpoint/2010/main" val="12307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play close attention to the key. This is telling us that every triangle is worth 5. Remind chn that we know how to count in 5s so we don’t have to count each line.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7</a:t>
            </a:fld>
            <a:endParaRPr lang="en-GB"/>
          </a:p>
        </p:txBody>
      </p:sp>
    </p:spTree>
    <p:extLst>
      <p:ext uri="{BB962C8B-B14F-4D97-AF65-F5344CB8AC3E}">
        <p14:creationId xmlns:p14="http://schemas.microsoft.com/office/powerpoint/2010/main" val="255365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chn towards the half triangle shape. This means we have to half the key. Half of 10 is 5 so we know that the half triangle is worth 5. That means that for every whole triangle, we need to draw 10 tallies.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8</a:t>
            </a:fld>
            <a:endParaRPr lang="en-GB"/>
          </a:p>
        </p:txBody>
      </p:sp>
    </p:spTree>
    <p:extLst>
      <p:ext uri="{BB962C8B-B14F-4D97-AF65-F5344CB8AC3E}">
        <p14:creationId xmlns:p14="http://schemas.microsoft.com/office/powerpoint/2010/main" val="161800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EF8A-CACA-42C4-93D1-068449AE4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D8497-F361-4264-B155-E605DF10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7FF76-5ED3-4C9E-BA46-E57B89412301}"/>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2775141E-6DBC-4D57-B9FF-36070BF3E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A3C2C-B2A9-473D-AA0A-EB308F6B9D88}"/>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4792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8837-30FF-46E1-BFB1-5482F9113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9CB45C-AAA1-4F4F-B821-0C79B1D17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37793-BA5C-4490-A171-B317A4D1A05F}"/>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06646186-B88B-417F-829E-CA60256E4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25676-829C-4C86-914D-E4BF4BA5668F}"/>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2603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9396C-19C2-4DDF-85F7-C20547AE8B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41D7D-A9C7-420D-BE5A-3B12B6FDD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3FF6E-B945-4956-8CF9-F6E64C08082D}"/>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733362D2-F83E-474B-B5D2-B61ED32F8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A4D17-73F3-4D95-995D-47C9B2337BF9}"/>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9241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051A-0432-4AC6-AE69-E1E6D9243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D4062-56C5-46E1-A2EE-7FA6B9BD7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18301-7618-4BD9-9355-AE40BDBCA991}"/>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FD8950D6-F0B3-438D-8662-D659C4F08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11B1A-EBAE-418B-807F-9091D84E5165}"/>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0752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7DCE-57B7-4239-8D9F-D1BAFE3DB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82291-7FB7-4363-9073-EFD9098DC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B50C4-716F-4499-B90D-575E8F2E2CC1}"/>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D77B9865-5185-4546-999F-E67DFEB15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EDECD-F4A9-4248-9993-5053E04987D3}"/>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692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F1FF-ED29-4C3D-83E0-31E509BDF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A6B7E-F09C-4343-BE66-499538E9F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1F722-3701-41B8-B892-363FC73F4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C36627-63F5-4883-B0FF-DCCACAC1B3E5}"/>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6" name="Footer Placeholder 5">
            <a:extLst>
              <a:ext uri="{FF2B5EF4-FFF2-40B4-BE49-F238E27FC236}">
                <a16:creationId xmlns:a16="http://schemas.microsoft.com/office/drawing/2014/main" id="{082E0675-BA4B-44E3-9415-C45667281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89DF8C-B475-458C-81C3-BE7E6ECAA1E2}"/>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3870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950D-DE95-45D9-948D-D6CFEAFA9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85540-D256-412D-8C54-AD2CE5ACD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B195C-3FBE-40DA-AC75-582F5855D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90EBA7-DB46-4099-AB5C-611C69CE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36DD1-CEA3-43D6-8E07-CCAAA352A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2DCCDD-F582-4F53-BC6A-B9906F6679A2}"/>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8" name="Footer Placeholder 7">
            <a:extLst>
              <a:ext uri="{FF2B5EF4-FFF2-40B4-BE49-F238E27FC236}">
                <a16:creationId xmlns:a16="http://schemas.microsoft.com/office/drawing/2014/main" id="{D68A57C4-03F6-4571-A758-D58D78D3D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E23D86-EB4B-4B2C-B0B3-2A060BDDDF2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2428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DF16-04B8-40AA-A215-07387914C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6EB5B7-A1F0-42B3-B0B0-5997811277C3}"/>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4" name="Footer Placeholder 3">
            <a:extLst>
              <a:ext uri="{FF2B5EF4-FFF2-40B4-BE49-F238E27FC236}">
                <a16:creationId xmlns:a16="http://schemas.microsoft.com/office/drawing/2014/main" id="{0AEF6A42-1C00-4516-9A4B-CAF6D1C22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BF0E02-37EE-4E36-A3CF-D2DC6002E7DD}"/>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4414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4B659-83AF-47DC-ACB9-4B15AB9C35FF}"/>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3" name="Footer Placeholder 2">
            <a:extLst>
              <a:ext uri="{FF2B5EF4-FFF2-40B4-BE49-F238E27FC236}">
                <a16:creationId xmlns:a16="http://schemas.microsoft.com/office/drawing/2014/main" id="{1F8F6E4C-FF6D-4666-B07A-570723D97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473A7-EA30-4179-BA2A-BFC8C49E5BD6}"/>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772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23C3-B2D0-4113-ACE2-77ABCF95C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80A0CC-994C-480C-BF10-B33FC9B49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692006-EC0D-423C-949C-48E22DE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7E2F2-55F2-4B7B-A0AD-8ECFBDFE4D2D}"/>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6" name="Footer Placeholder 5">
            <a:extLst>
              <a:ext uri="{FF2B5EF4-FFF2-40B4-BE49-F238E27FC236}">
                <a16:creationId xmlns:a16="http://schemas.microsoft.com/office/drawing/2014/main" id="{8E7A20B6-8625-463D-8C50-DABB25D58A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D143D-B6D1-4EEA-AF2A-DF4149200654}"/>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9570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352-46BB-44C9-918E-C96DEFF6F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CBD083-C0CE-4B08-A183-9B29DFB27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68B484-42B6-4D0D-92BE-1850EACD5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FAF68-A1B3-4923-949D-AE39151B4EB2}"/>
              </a:ext>
            </a:extLst>
          </p:cNvPr>
          <p:cNvSpPr>
            <a:spLocks noGrp="1"/>
          </p:cNvSpPr>
          <p:nvPr>
            <p:ph type="dt" sz="half" idx="10"/>
          </p:nvPr>
        </p:nvSpPr>
        <p:spPr/>
        <p:txBody>
          <a:bodyPr/>
          <a:lstStyle/>
          <a:p>
            <a:fld id="{955C6F3B-2B7D-467C-8985-81849E7D99B0}" type="datetimeFigureOut">
              <a:rPr lang="en-GB" smtClean="0"/>
              <a:t>13/02/2022</a:t>
            </a:fld>
            <a:endParaRPr lang="en-GB"/>
          </a:p>
        </p:txBody>
      </p:sp>
      <p:sp>
        <p:nvSpPr>
          <p:cNvPr id="6" name="Footer Placeholder 5">
            <a:extLst>
              <a:ext uri="{FF2B5EF4-FFF2-40B4-BE49-F238E27FC236}">
                <a16:creationId xmlns:a16="http://schemas.microsoft.com/office/drawing/2014/main" id="{6EE3F96B-3B5B-4802-9620-F9698CDC9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5E04AD-9A51-4728-AC64-6EADFB7376F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2696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AA043-846F-4367-B755-B900105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28E3F-AF33-4E21-8DB6-4B2DD3C9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40D2F-5AA8-469C-9A7D-A7E0272B5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6F3B-2B7D-467C-8985-81849E7D99B0}" type="datetimeFigureOut">
              <a:rPr lang="en-GB" smtClean="0"/>
              <a:t>13/02/2022</a:t>
            </a:fld>
            <a:endParaRPr lang="en-GB"/>
          </a:p>
        </p:txBody>
      </p:sp>
      <p:sp>
        <p:nvSpPr>
          <p:cNvPr id="5" name="Footer Placeholder 4">
            <a:extLst>
              <a:ext uri="{FF2B5EF4-FFF2-40B4-BE49-F238E27FC236}">
                <a16:creationId xmlns:a16="http://schemas.microsoft.com/office/drawing/2014/main" id="{FB4DCE6C-91C4-4977-B5DE-2C9BE74A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31A275-935C-40FB-9CEA-13BAFFBED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A24-E97D-400E-8980-9F221B79031D}" type="slidenum">
              <a:rPr lang="en-GB" smtClean="0"/>
              <a:t>‹#›</a:t>
            </a:fld>
            <a:endParaRPr lang="en-GB"/>
          </a:p>
        </p:txBody>
      </p:sp>
    </p:spTree>
    <p:extLst>
      <p:ext uri="{BB962C8B-B14F-4D97-AF65-F5344CB8AC3E}">
        <p14:creationId xmlns:p14="http://schemas.microsoft.com/office/powerpoint/2010/main" val="139551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50233784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681CFC-FA24-49E0-8083-1971B743C550}"/>
              </a:ext>
            </a:extLst>
          </p:cNvPr>
          <p:cNvSpPr>
            <a:spLocks noGrp="1"/>
          </p:cNvSpPr>
          <p:nvPr>
            <p:ph type="body" idx="1"/>
          </p:nvPr>
        </p:nvSpPr>
        <p:spPr>
          <a:xfrm>
            <a:off x="293378" y="542782"/>
            <a:ext cx="5233988" cy="1428581"/>
          </a:xfrm>
        </p:spPr>
        <p:txBody>
          <a:bodyPr>
            <a:noAutofit/>
          </a:bodyPr>
          <a:lstStyle/>
          <a:p>
            <a:pPr>
              <a:lnSpc>
                <a:spcPct val="100000"/>
              </a:lnSpc>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Y2 LO: To </a:t>
            </a:r>
            <a:r>
              <a:rPr lang="en-GB" sz="2800" b="1" dirty="0">
                <a:effectLst/>
                <a:latin typeface="Comic Sans MS" panose="030F0702030302020204" pitchFamily="66" charset="0"/>
                <a:ea typeface="Calibri" panose="020F0502020204030204" pitchFamily="34" charset="0"/>
                <a:cs typeface="Times New Roman" panose="02020603050405020304" pitchFamily="18" charset="0"/>
              </a:rPr>
              <a:t>draw an interpret pictograms on a scale of 1:2,5 and 10</a:t>
            </a:r>
            <a:r>
              <a:rPr lang="en-US" sz="2800" dirty="0">
                <a:latin typeface="Comic Sans MS" panose="030F0702030302020204" pitchFamily="66" charset="0"/>
                <a:ea typeface="Calibri" panose="020F0502020204030204" pitchFamily="34" charset="0"/>
                <a:cs typeface="Times New Roman" panose="02020603050405020304" pitchFamily="18" charset="0"/>
              </a:rPr>
              <a:t>.</a:t>
            </a:r>
          </a:p>
        </p:txBody>
      </p:sp>
      <p:sp>
        <p:nvSpPr>
          <p:cNvPr id="6" name="Content Placeholder 5">
            <a:extLst>
              <a:ext uri="{FF2B5EF4-FFF2-40B4-BE49-F238E27FC236}">
                <a16:creationId xmlns:a16="http://schemas.microsoft.com/office/drawing/2014/main" id="{6494D497-6EE3-47E8-9F50-119973C244FA}"/>
              </a:ext>
            </a:extLst>
          </p:cNvPr>
          <p:cNvSpPr>
            <a:spLocks noGrp="1"/>
          </p:cNvSpPr>
          <p:nvPr>
            <p:ph sz="half" idx="2"/>
          </p:nvPr>
        </p:nvSpPr>
        <p:spPr>
          <a:xfrm>
            <a:off x="839788" y="1871002"/>
            <a:ext cx="5157787" cy="4758397"/>
          </a:xfrm>
        </p:spPr>
        <p:txBody>
          <a:bodyPr>
            <a:normAutofit fontScale="85000" lnSpcReduction="10000"/>
          </a:bodyPr>
          <a:lstStyle/>
          <a:p>
            <a:pPr marL="0" lvl="0" indent="0">
              <a:lnSpc>
                <a:spcPct val="107000"/>
              </a:lnSpc>
              <a:buNone/>
            </a:pPr>
            <a:r>
              <a:rPr lang="en-US" sz="3500" dirty="0">
                <a:effectLst/>
                <a:latin typeface="Comic Sans MS" panose="030F0702030302020204" pitchFamily="66" charset="0"/>
                <a:ea typeface="Calibri" panose="020F0502020204030204" pitchFamily="34" charset="0"/>
                <a:cs typeface="Times New Roman" panose="02020603050405020304" pitchFamily="18" charset="0"/>
              </a:rPr>
              <a:t> </a:t>
            </a:r>
          </a:p>
        </p:txBody>
      </p:sp>
      <p:sp>
        <p:nvSpPr>
          <p:cNvPr id="7" name="Text Placeholder 6">
            <a:extLst>
              <a:ext uri="{FF2B5EF4-FFF2-40B4-BE49-F238E27FC236}">
                <a16:creationId xmlns:a16="http://schemas.microsoft.com/office/drawing/2014/main" id="{4ACA4707-C90C-419B-8207-FF99E919AC47}"/>
              </a:ext>
            </a:extLst>
          </p:cNvPr>
          <p:cNvSpPr>
            <a:spLocks noGrp="1"/>
          </p:cNvSpPr>
          <p:nvPr>
            <p:ph type="body" sz="quarter" idx="3"/>
          </p:nvPr>
        </p:nvSpPr>
        <p:spPr>
          <a:xfrm>
            <a:off x="6620185" y="442421"/>
            <a:ext cx="5278437" cy="1428581"/>
          </a:xfrm>
        </p:spPr>
        <p:txBody>
          <a:bodyPr>
            <a:normAutofit/>
          </a:bodyPr>
          <a:lstStyle/>
          <a:p>
            <a:pPr>
              <a:lnSpc>
                <a:spcPct val="120000"/>
              </a:lnSpc>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Y3 LO:</a:t>
            </a:r>
            <a:r>
              <a:rPr lang="en-GB" sz="2800" dirty="0">
                <a:latin typeface="Comic Sans MS" panose="030F0702030302020204" pitchFamily="66" charset="0"/>
                <a:ea typeface="Calibri" panose="020F0502020204030204" pitchFamily="34" charset="0"/>
                <a:cs typeface="Times New Roman" panose="02020603050405020304" pitchFamily="18" charset="0"/>
              </a:rPr>
              <a:t>To create and interpret bar charts.</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F4069311-568B-4693-BDE5-E6F89A13FB19}"/>
              </a:ext>
            </a:extLst>
          </p:cNvPr>
          <p:cNvSpPr>
            <a:spLocks noGrp="1"/>
          </p:cNvSpPr>
          <p:nvPr>
            <p:ph sz="quarter" idx="4"/>
          </p:nvPr>
        </p:nvSpPr>
        <p:spPr>
          <a:xfrm>
            <a:off x="6172199" y="2553627"/>
            <a:ext cx="5926873" cy="3636035"/>
          </a:xfrm>
        </p:spPr>
        <p:txBody>
          <a:bodyPr>
            <a:normAutofit fontScale="85000" lnSpcReduction="10000"/>
          </a:bodyPr>
          <a:lstStyle/>
          <a:p>
            <a:pPr>
              <a:lnSpc>
                <a:spcPct val="107000"/>
              </a:lnSpc>
              <a:spcAft>
                <a:spcPts val="800"/>
              </a:spcAft>
              <a:buFontTx/>
              <a:buChar char="-"/>
            </a:pPr>
            <a:r>
              <a:rPr lang="en-GB" sz="3200" dirty="0">
                <a:effectLst/>
                <a:latin typeface="Comic Sans MS" panose="030F0702030302020204" pitchFamily="66" charset="0"/>
                <a:ea typeface="Times New Roman" panose="02020603050405020304" pitchFamily="18" charset="0"/>
                <a:cs typeface="Times New Roman" panose="02020603050405020304" pitchFamily="18" charset="0"/>
              </a:rPr>
              <a:t>I can draw bar charts to accurately show data.</a:t>
            </a:r>
            <a:endParaRPr lang="en-GB" sz="3200" dirty="0">
              <a:latin typeface="Comic Sans MS" panose="030F0702030302020204" pitchFamily="66" charset="0"/>
              <a:ea typeface="Times New Roman" panose="02020603050405020304" pitchFamily="18" charset="0"/>
              <a:cs typeface="Times New Roman" panose="02020603050405020304" pitchFamily="18" charset="0"/>
            </a:endParaRPr>
          </a:p>
          <a:p>
            <a:pPr>
              <a:lnSpc>
                <a:spcPct val="107000"/>
              </a:lnSpc>
              <a:spcAft>
                <a:spcPts val="800"/>
              </a:spcAft>
              <a:buFontTx/>
              <a:buChar char="-"/>
            </a:pPr>
            <a:r>
              <a:rPr lang="en-GB" sz="3200" dirty="0">
                <a:effectLst/>
                <a:latin typeface="Comic Sans MS" panose="030F0702030302020204" pitchFamily="66" charset="0"/>
                <a:ea typeface="Times New Roman" panose="02020603050405020304" pitchFamily="18" charset="0"/>
                <a:cs typeface="Times New Roman" panose="02020603050405020304" pitchFamily="18" charset="0"/>
              </a:rPr>
              <a:t>I can interpret bar charts to answer questions.</a:t>
            </a:r>
            <a:endParaRPr lang="en-GB" sz="3200" dirty="0">
              <a:latin typeface="Comic Sans MS" panose="030F0702030302020204" pitchFamily="66" charset="0"/>
              <a:ea typeface="Times New Roman" panose="02020603050405020304" pitchFamily="18" charset="0"/>
              <a:cs typeface="Times New Roman" panose="02020603050405020304" pitchFamily="18" charset="0"/>
            </a:endParaRPr>
          </a:p>
          <a:p>
            <a:pPr>
              <a:lnSpc>
                <a:spcPct val="107000"/>
              </a:lnSpc>
              <a:spcAft>
                <a:spcPts val="800"/>
              </a:spcAft>
              <a:buFontTx/>
              <a:buChar char="-"/>
            </a:pPr>
            <a:r>
              <a:rPr lang="en-US" sz="3200" dirty="0">
                <a:effectLst/>
                <a:latin typeface="Comic Sans MS" panose="030F0702030302020204" pitchFamily="66" charset="0"/>
                <a:ea typeface="Times New Roman" panose="02020603050405020304" pitchFamily="18" charset="0"/>
                <a:cs typeface="Times New Roman" panose="02020603050405020304" pitchFamily="18" charset="0"/>
              </a:rPr>
              <a:t>I can solve one-step and two-step questions using information presented in a table.</a:t>
            </a:r>
            <a:r>
              <a:rPr lang="en-GB" sz="3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4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Content Placeholder 7">
            <a:extLst>
              <a:ext uri="{FF2B5EF4-FFF2-40B4-BE49-F238E27FC236}">
                <a16:creationId xmlns:a16="http://schemas.microsoft.com/office/drawing/2014/main" id="{05413544-28D8-4AD1-9D63-6626740A94E2}"/>
              </a:ext>
            </a:extLst>
          </p:cNvPr>
          <p:cNvSpPr txBox="1">
            <a:spLocks/>
          </p:cNvSpPr>
          <p:nvPr/>
        </p:nvSpPr>
        <p:spPr>
          <a:xfrm>
            <a:off x="293379" y="2553629"/>
            <a:ext cx="5233988" cy="3636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buFontTx/>
              <a:buChar char="-"/>
            </a:pPr>
            <a:r>
              <a:rPr lang="en-US" sz="2700" dirty="0">
                <a:latin typeface="Comic Sans MS" panose="030F0702030302020204" pitchFamily="66" charset="0"/>
                <a:ea typeface="Calibri" panose="020F0502020204030204" pitchFamily="34" charset="0"/>
                <a:cs typeface="Times New Roman" panose="02020603050405020304" pitchFamily="18" charset="0"/>
              </a:rPr>
              <a:t>To understand the importance of a key. </a:t>
            </a:r>
          </a:p>
          <a:p>
            <a:pPr>
              <a:lnSpc>
                <a:spcPct val="107000"/>
              </a:lnSpc>
              <a:buFontTx/>
              <a:buChar char="-"/>
            </a:pPr>
            <a:r>
              <a:rPr lang="en-US" sz="2700" dirty="0">
                <a:latin typeface="Comic Sans MS" panose="030F0702030302020204" pitchFamily="66" charset="0"/>
                <a:ea typeface="Calibri" panose="020F0502020204030204" pitchFamily="34" charset="0"/>
                <a:cs typeface="Times New Roman" panose="02020603050405020304" pitchFamily="18" charset="0"/>
              </a:rPr>
              <a:t>To draw pictograms based on information given.</a:t>
            </a:r>
          </a:p>
          <a:p>
            <a:pPr>
              <a:lnSpc>
                <a:spcPct val="107000"/>
              </a:lnSpc>
              <a:buFontTx/>
              <a:buChar char="-"/>
            </a:pPr>
            <a:r>
              <a:rPr lang="en-US" sz="2700" dirty="0">
                <a:latin typeface="Comic Sans MS" panose="030F0702030302020204" pitchFamily="66" charset="0"/>
                <a:ea typeface="Calibri" panose="020F0502020204030204" pitchFamily="34" charset="0"/>
                <a:cs typeface="Times New Roman" panose="02020603050405020304" pitchFamily="18" charset="0"/>
              </a:rPr>
              <a:t>To answer questions based on a pictogram. </a:t>
            </a:r>
          </a:p>
        </p:txBody>
      </p:sp>
    </p:spTree>
    <p:extLst>
      <p:ext uri="{BB962C8B-B14F-4D97-AF65-F5344CB8AC3E}">
        <p14:creationId xmlns:p14="http://schemas.microsoft.com/office/powerpoint/2010/main" val="213027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1F0C-3B8E-40A5-A568-EF2C2DFF6976}"/>
              </a:ext>
            </a:extLst>
          </p:cNvPr>
          <p:cNvSpPr>
            <a:spLocks noGrp="1"/>
          </p:cNvSpPr>
          <p:nvPr>
            <p:ph type="title"/>
          </p:nvPr>
        </p:nvSpPr>
        <p:spPr/>
        <p:txBody>
          <a:bodyPr/>
          <a:lstStyle/>
          <a:p>
            <a:r>
              <a:rPr lang="en-US" dirty="0">
                <a:latin typeface="Comic Sans MS" panose="030F0702030302020204" pitchFamily="66" charset="0"/>
              </a:rPr>
              <a:t>YR2 Starter: Can you think about these discussion problems with a partner</a:t>
            </a:r>
            <a:endParaRPr lang="en-GB" dirty="0">
              <a:latin typeface="Comic Sans MS" panose="030F0702030302020204" pitchFamily="66" charset="0"/>
            </a:endParaRPr>
          </a:p>
        </p:txBody>
      </p:sp>
      <p:pic>
        <p:nvPicPr>
          <p:cNvPr id="9" name="Picture 8">
            <a:extLst>
              <a:ext uri="{FF2B5EF4-FFF2-40B4-BE49-F238E27FC236}">
                <a16:creationId xmlns:a16="http://schemas.microsoft.com/office/drawing/2014/main" id="{944FC1EF-4A73-4495-8535-1A18A9D8E74E}"/>
              </a:ext>
            </a:extLst>
          </p:cNvPr>
          <p:cNvPicPr>
            <a:picLocks noChangeAspect="1"/>
          </p:cNvPicPr>
          <p:nvPr/>
        </p:nvPicPr>
        <p:blipFill rotWithShape="1">
          <a:blip r:embed="rId3"/>
          <a:srcRect l="12347" t="13333" r="14208" b="6504"/>
          <a:stretch/>
        </p:blipFill>
        <p:spPr>
          <a:xfrm>
            <a:off x="2933291" y="1984917"/>
            <a:ext cx="7537705" cy="4627756"/>
          </a:xfrm>
          <a:prstGeom prst="rect">
            <a:avLst/>
          </a:prstGeom>
        </p:spPr>
      </p:pic>
    </p:spTree>
    <p:extLst>
      <p:ext uri="{BB962C8B-B14F-4D97-AF65-F5344CB8AC3E}">
        <p14:creationId xmlns:p14="http://schemas.microsoft.com/office/powerpoint/2010/main" val="196958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941E1C-997D-49E4-82FD-347ECC5DED34}"/>
              </a:ext>
            </a:extLst>
          </p:cNvPr>
          <p:cNvSpPr txBox="1"/>
          <p:nvPr/>
        </p:nvSpPr>
        <p:spPr>
          <a:xfrm>
            <a:off x="4675149" y="456529"/>
            <a:ext cx="6094140" cy="369332"/>
          </a:xfrm>
          <a:prstGeom prst="rect">
            <a:avLst/>
          </a:prstGeom>
          <a:noFill/>
        </p:spPr>
        <p:txBody>
          <a:bodyPr wrap="square">
            <a:spAutoFit/>
          </a:bodyPr>
          <a:lstStyle/>
          <a:p>
            <a:r>
              <a:rPr lang="en-US" dirty="0">
                <a:hlinkClick r:id="rId3"/>
              </a:rPr>
              <a:t>Spr3.6.3 - Bar charts on Vimeo</a:t>
            </a:r>
            <a:endParaRPr lang="en-GB" dirty="0"/>
          </a:p>
        </p:txBody>
      </p:sp>
      <p:pic>
        <p:nvPicPr>
          <p:cNvPr id="10" name="Picture 9">
            <a:extLst>
              <a:ext uri="{FF2B5EF4-FFF2-40B4-BE49-F238E27FC236}">
                <a16:creationId xmlns:a16="http://schemas.microsoft.com/office/drawing/2014/main" id="{EAA6C159-238D-46C9-B977-CED1EEC7317A}"/>
              </a:ext>
            </a:extLst>
          </p:cNvPr>
          <p:cNvPicPr>
            <a:picLocks noChangeAspect="1"/>
          </p:cNvPicPr>
          <p:nvPr/>
        </p:nvPicPr>
        <p:blipFill rotWithShape="1">
          <a:blip r:embed="rId4"/>
          <a:srcRect l="27115" t="16738" r="26872" b="27754"/>
          <a:stretch/>
        </p:blipFill>
        <p:spPr>
          <a:xfrm>
            <a:off x="2196789" y="968437"/>
            <a:ext cx="8006575" cy="5433034"/>
          </a:xfrm>
          <a:prstGeom prst="rect">
            <a:avLst/>
          </a:prstGeom>
        </p:spPr>
      </p:pic>
    </p:spTree>
    <p:extLst>
      <p:ext uri="{BB962C8B-B14F-4D97-AF65-F5344CB8AC3E}">
        <p14:creationId xmlns:p14="http://schemas.microsoft.com/office/powerpoint/2010/main" val="97363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AE6B-FDA4-4D16-9364-22A3A15181CB}"/>
              </a:ext>
            </a:extLst>
          </p:cNvPr>
          <p:cNvSpPr>
            <a:spLocks noGrp="1"/>
          </p:cNvSpPr>
          <p:nvPr>
            <p:ph type="title"/>
          </p:nvPr>
        </p:nvSpPr>
        <p:spPr/>
        <p:txBody>
          <a:bodyPr/>
          <a:lstStyle/>
          <a:p>
            <a:r>
              <a:rPr lang="en-US" dirty="0">
                <a:latin typeface="Comic Sans MS" panose="030F0702030302020204" pitchFamily="66" charset="0"/>
              </a:rPr>
              <a:t>YR3 Task:</a:t>
            </a:r>
            <a:endParaRPr lang="en-GB" dirty="0">
              <a:latin typeface="Comic Sans MS" panose="030F0702030302020204" pitchFamily="66" charset="0"/>
            </a:endParaRPr>
          </a:p>
        </p:txBody>
      </p:sp>
      <p:pic>
        <p:nvPicPr>
          <p:cNvPr id="5" name="Content Placeholder 4">
            <a:extLst>
              <a:ext uri="{FF2B5EF4-FFF2-40B4-BE49-F238E27FC236}">
                <a16:creationId xmlns:a16="http://schemas.microsoft.com/office/drawing/2014/main" id="{B99CFDB6-76F4-4C3A-8267-64EADCBC17B6}"/>
              </a:ext>
            </a:extLst>
          </p:cNvPr>
          <p:cNvPicPr>
            <a:picLocks noGrp="1" noChangeAspect="1"/>
          </p:cNvPicPr>
          <p:nvPr>
            <p:ph idx="1"/>
          </p:nvPr>
        </p:nvPicPr>
        <p:blipFill rotWithShape="1">
          <a:blip r:embed="rId2"/>
          <a:srcRect l="27201" t="20668" r="33896" b="47041"/>
          <a:stretch/>
        </p:blipFill>
        <p:spPr>
          <a:xfrm>
            <a:off x="6035884" y="324663"/>
            <a:ext cx="5851316" cy="2732049"/>
          </a:xfrm>
        </p:spPr>
      </p:pic>
      <p:pic>
        <p:nvPicPr>
          <p:cNvPr id="7" name="Picture 6">
            <a:extLst>
              <a:ext uri="{FF2B5EF4-FFF2-40B4-BE49-F238E27FC236}">
                <a16:creationId xmlns:a16="http://schemas.microsoft.com/office/drawing/2014/main" id="{824EC02A-850B-495E-81D6-C0765F98660E}"/>
              </a:ext>
            </a:extLst>
          </p:cNvPr>
          <p:cNvPicPr>
            <a:picLocks noChangeAspect="1"/>
          </p:cNvPicPr>
          <p:nvPr/>
        </p:nvPicPr>
        <p:blipFill rotWithShape="1">
          <a:blip r:embed="rId3"/>
          <a:srcRect l="26799" t="20325" r="28018" b="26179"/>
          <a:stretch/>
        </p:blipFill>
        <p:spPr>
          <a:xfrm>
            <a:off x="6378496" y="3100039"/>
            <a:ext cx="5508704" cy="3668752"/>
          </a:xfrm>
          <a:prstGeom prst="rect">
            <a:avLst/>
          </a:prstGeom>
        </p:spPr>
      </p:pic>
      <p:sp>
        <p:nvSpPr>
          <p:cNvPr id="8" name="Content Placeholder 7">
            <a:extLst>
              <a:ext uri="{FF2B5EF4-FFF2-40B4-BE49-F238E27FC236}">
                <a16:creationId xmlns:a16="http://schemas.microsoft.com/office/drawing/2014/main" id="{54C278F8-AFC7-4222-8119-A8C06C670C58}"/>
              </a:ext>
            </a:extLst>
          </p:cNvPr>
          <p:cNvSpPr txBox="1">
            <a:spLocks/>
          </p:cNvSpPr>
          <p:nvPr/>
        </p:nvSpPr>
        <p:spPr>
          <a:xfrm>
            <a:off x="304800" y="1690687"/>
            <a:ext cx="5233988" cy="36360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r>
              <a:rPr lang="en-US" sz="3200" dirty="0">
                <a:latin typeface="Comic Sans MS" panose="030F0702030302020204" pitchFamily="66" charset="0"/>
                <a:ea typeface="Calibri" panose="020F0502020204030204" pitchFamily="34" charset="0"/>
                <a:cs typeface="Times New Roman" panose="02020603050405020304" pitchFamily="18" charset="0"/>
              </a:rPr>
              <a:t>First, complete the differentiated VF sheet for bar charts. </a:t>
            </a:r>
          </a:p>
          <a:p>
            <a:pPr marL="0" indent="0">
              <a:lnSpc>
                <a:spcPct val="107000"/>
              </a:lnSpc>
              <a:buNone/>
            </a:pPr>
            <a:endParaRPr lang="en-US" sz="32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buNone/>
            </a:pPr>
            <a:r>
              <a:rPr lang="en-US" sz="3200" dirty="0">
                <a:latin typeface="Comic Sans MS" panose="030F0702030302020204" pitchFamily="66" charset="0"/>
                <a:ea typeface="Calibri" panose="020F0502020204030204" pitchFamily="34" charset="0"/>
                <a:cs typeface="Times New Roman" panose="02020603050405020304" pitchFamily="18" charset="0"/>
              </a:rPr>
              <a:t>Then, try to complete the tricky discussion problem sheet with a partner.</a:t>
            </a:r>
          </a:p>
        </p:txBody>
      </p:sp>
    </p:spTree>
    <p:extLst>
      <p:ext uri="{BB962C8B-B14F-4D97-AF65-F5344CB8AC3E}">
        <p14:creationId xmlns:p14="http://schemas.microsoft.com/office/powerpoint/2010/main" val="70749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765A-DB75-4791-B522-7CDE3F1860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6C34FA-E826-4EBB-94C1-C23C857F007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0660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C87A-6E9C-4DE8-B6C6-B8633FC4C359}"/>
              </a:ext>
            </a:extLst>
          </p:cNvPr>
          <p:cNvSpPr>
            <a:spLocks noGrp="1"/>
          </p:cNvSpPr>
          <p:nvPr>
            <p:ph type="title"/>
          </p:nvPr>
        </p:nvSpPr>
        <p:spPr/>
        <p:txBody>
          <a:bodyPr/>
          <a:lstStyle/>
          <a:p>
            <a:r>
              <a:rPr lang="en-US" dirty="0">
                <a:latin typeface="Comic Sans MS" panose="030F0702030302020204" pitchFamily="66" charset="0"/>
              </a:rPr>
              <a:t>Recap: What did we look at last lesson?</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7DA0904C-1CAD-4907-8FC7-BD9824FB5308}"/>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09080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BA3F6-BACD-45FF-A25A-8A2EA8595D1C}"/>
              </a:ext>
            </a:extLst>
          </p:cNvPr>
          <p:cNvPicPr>
            <a:picLocks noChangeAspect="1"/>
          </p:cNvPicPr>
          <p:nvPr/>
        </p:nvPicPr>
        <p:blipFill rotWithShape="1">
          <a:blip r:embed="rId3"/>
          <a:srcRect l="14360" t="3577" r="15122" b="8455"/>
          <a:stretch/>
        </p:blipFill>
        <p:spPr>
          <a:xfrm>
            <a:off x="1048213" y="0"/>
            <a:ext cx="9790772" cy="6870048"/>
          </a:xfrm>
          <a:prstGeom prst="rect">
            <a:avLst/>
          </a:prstGeom>
        </p:spPr>
      </p:pic>
    </p:spTree>
    <p:extLst>
      <p:ext uri="{BB962C8B-B14F-4D97-AF65-F5344CB8AC3E}">
        <p14:creationId xmlns:p14="http://schemas.microsoft.com/office/powerpoint/2010/main" val="62651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46E0EF-FEC6-4489-86EC-C980D48A447E}"/>
              </a:ext>
            </a:extLst>
          </p:cNvPr>
          <p:cNvPicPr>
            <a:picLocks noChangeAspect="1"/>
          </p:cNvPicPr>
          <p:nvPr/>
        </p:nvPicPr>
        <p:blipFill rotWithShape="1">
          <a:blip r:embed="rId3"/>
          <a:srcRect l="13750" t="12195" r="14299" b="7480"/>
          <a:stretch/>
        </p:blipFill>
        <p:spPr>
          <a:xfrm>
            <a:off x="561278" y="-1"/>
            <a:ext cx="10913327" cy="6853201"/>
          </a:xfrm>
          <a:prstGeom prst="rect">
            <a:avLst/>
          </a:prstGeom>
        </p:spPr>
      </p:pic>
    </p:spTree>
    <p:extLst>
      <p:ext uri="{BB962C8B-B14F-4D97-AF65-F5344CB8AC3E}">
        <p14:creationId xmlns:p14="http://schemas.microsoft.com/office/powerpoint/2010/main" val="427126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1250-D259-4542-8CF3-F009FF0995F8}"/>
              </a:ext>
            </a:extLst>
          </p:cNvPr>
          <p:cNvSpPr>
            <a:spLocks noGrp="1"/>
          </p:cNvSpPr>
          <p:nvPr>
            <p:ph type="title"/>
          </p:nvPr>
        </p:nvSpPr>
        <p:spPr/>
        <p:txBody>
          <a:bodyPr/>
          <a:lstStyle/>
          <a:p>
            <a:r>
              <a:rPr lang="en-US" dirty="0">
                <a:latin typeface="Comic Sans MS" panose="030F0702030302020204" pitchFamily="66" charset="0"/>
              </a:rPr>
              <a:t>YR2 Task: </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D4A757D-58C1-4145-B988-427AF01A0C93}"/>
              </a:ext>
            </a:extLst>
          </p:cNvPr>
          <p:cNvSpPr>
            <a:spLocks noGrp="1"/>
          </p:cNvSpPr>
          <p:nvPr>
            <p:ph idx="1"/>
          </p:nvPr>
        </p:nvSpPr>
        <p:spPr/>
        <p:txBody>
          <a:bodyPr>
            <a:normAutofit/>
          </a:bodyPr>
          <a:lstStyle/>
          <a:p>
            <a:pPr marL="0" indent="0">
              <a:buNone/>
            </a:pPr>
            <a:r>
              <a:rPr lang="en-US" dirty="0">
                <a:latin typeface="Comic Sans MS" panose="030F0702030302020204" pitchFamily="66" charset="0"/>
                <a:ea typeface="Calibri" panose="020F0502020204030204" pitchFamily="34" charset="0"/>
                <a:cs typeface="Times New Roman" panose="02020603050405020304" pitchFamily="18" charset="0"/>
              </a:rPr>
              <a:t>W</a:t>
            </a:r>
            <a:r>
              <a:rPr lang="en-US" dirty="0">
                <a:effectLst/>
                <a:latin typeface="Comic Sans MS" panose="030F0702030302020204" pitchFamily="66" charset="0"/>
                <a:ea typeface="Calibri" panose="020F0502020204030204" pitchFamily="34" charset="0"/>
                <a:cs typeface="Times New Roman" panose="02020603050405020304" pitchFamily="18" charset="0"/>
              </a:rPr>
              <a:t>ork through the </a:t>
            </a:r>
            <a:r>
              <a:rPr lang="en-US" dirty="0" err="1">
                <a:effectLst/>
                <a:latin typeface="Comic Sans MS" panose="030F0702030302020204" pitchFamily="66" charset="0"/>
                <a:ea typeface="Calibri" panose="020F0502020204030204" pitchFamily="34" charset="0"/>
                <a:cs typeface="Times New Roman" panose="02020603050405020304" pitchFamily="18" charset="0"/>
              </a:rPr>
              <a:t>WhiteRose</a:t>
            </a:r>
            <a:r>
              <a:rPr lang="en-US" dirty="0">
                <a:effectLst/>
                <a:latin typeface="Comic Sans MS" panose="030F0702030302020204" pitchFamily="66" charset="0"/>
                <a:ea typeface="Calibri" panose="020F0502020204030204" pitchFamily="34" charset="0"/>
                <a:cs typeface="Times New Roman" panose="02020603050405020304" pitchFamily="18" charset="0"/>
              </a:rPr>
              <a:t> questions to consolidate your understanding. MA and HA to complete the word question sheet also. Before you start answering a question, use a highlighter to find the key. This is really important, so you are counting in the right amount.</a:t>
            </a:r>
          </a:p>
          <a:p>
            <a:pPr marL="0" indent="0">
              <a:buNone/>
            </a:pPr>
            <a:endParaRPr lang="en-US" dirty="0">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US" b="1" dirty="0">
                <a:effectLst/>
                <a:latin typeface="Comic Sans MS" panose="030F0702030302020204" pitchFamily="66" charset="0"/>
                <a:ea typeface="Calibri" panose="020F0502020204030204" pitchFamily="34" charset="0"/>
                <a:cs typeface="Times New Roman" panose="02020603050405020304" pitchFamily="18" charset="0"/>
              </a:rPr>
              <a:t>Remember</a:t>
            </a:r>
            <a:r>
              <a:rPr lang="en-US" dirty="0">
                <a:effectLst/>
                <a:latin typeface="Comic Sans MS" panose="030F0702030302020204" pitchFamily="66" charset="0"/>
                <a:ea typeface="Calibri" panose="020F0502020204030204" pitchFamily="34" charset="0"/>
                <a:cs typeface="Times New Roman" panose="02020603050405020304" pitchFamily="18" charset="0"/>
              </a:rPr>
              <a:t>: If they picture is halved, you need to half the number in the key. </a:t>
            </a:r>
            <a:endParaRPr lang="en-GB" sz="4000" dirty="0">
              <a:latin typeface="Comic Sans MS" panose="030F0702030302020204" pitchFamily="66" charset="0"/>
            </a:endParaRPr>
          </a:p>
        </p:txBody>
      </p:sp>
    </p:spTree>
    <p:extLst>
      <p:ext uri="{BB962C8B-B14F-4D97-AF65-F5344CB8AC3E}">
        <p14:creationId xmlns:p14="http://schemas.microsoft.com/office/powerpoint/2010/main" val="3170931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34BA80-D44F-4F6D-B909-1A4C35CCB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dadb4-62c1-4fd3-aef3-0db6a8571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267FD-D3CD-4AB8-88EC-12FF0ECFF5F6}">
  <ds:schemaRefs>
    <ds:schemaRef ds:uri="http://schemas.microsoft.com/sharepoint/v3/contenttype/forms"/>
  </ds:schemaRefs>
</ds:datastoreItem>
</file>

<file path=customXml/itemProps3.xml><?xml version="1.0" encoding="utf-8"?>
<ds:datastoreItem xmlns:ds="http://schemas.openxmlformats.org/officeDocument/2006/customXml" ds:itemID="{390BDCB1-CAC1-4CB8-9CAF-17F0AD171F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Widescreen</PresentationFormat>
  <Paragraphs>27</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PowerPoint Presentation</vt:lpstr>
      <vt:lpstr>YR2 Starter: Can you think about these discussion problems with a partner</vt:lpstr>
      <vt:lpstr>PowerPoint Presentation</vt:lpstr>
      <vt:lpstr>YR3 Task:</vt:lpstr>
      <vt:lpstr>PowerPoint Presentation</vt:lpstr>
      <vt:lpstr>Recap: What did we look at last lesson?</vt:lpstr>
      <vt:lpstr>PowerPoint Presentation</vt:lpstr>
      <vt:lpstr>PowerPoint Presentation</vt:lpstr>
      <vt:lpstr>YR2 Task: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M Smith</dc:creator>
  <cp:lastModifiedBy>A Chhibber</cp:lastModifiedBy>
  <cp:revision>69</cp:revision>
  <dcterms:created xsi:type="dcterms:W3CDTF">2021-11-14T08:27:55Z</dcterms:created>
  <dcterms:modified xsi:type="dcterms:W3CDTF">2022-02-13T21:37:01Z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