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7" r:id="rId5"/>
    <p:sldId id="317" r:id="rId6"/>
    <p:sldId id="258" r:id="rId7"/>
    <p:sldId id="259" r:id="rId8"/>
    <p:sldId id="307" r:id="rId9"/>
    <p:sldId id="300" r:id="rId10"/>
    <p:sldId id="308" r:id="rId11"/>
    <p:sldId id="306" r:id="rId12"/>
    <p:sldId id="311" r:id="rId13"/>
    <p:sldId id="309" r:id="rId14"/>
    <p:sldId id="310" r:id="rId15"/>
    <p:sldId id="304" r:id="rId16"/>
    <p:sldId id="313" r:id="rId17"/>
    <p:sldId id="314" r:id="rId18"/>
    <p:sldId id="315" r:id="rId19"/>
    <p:sldId id="260" r:id="rId20"/>
    <p:sldId id="3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1156" autoAdjust="0"/>
  </p:normalViewPr>
  <p:slideViewPr>
    <p:cSldViewPr snapToGrid="0">
      <p:cViewPr varScale="1">
        <p:scale>
          <a:sx n="69" d="100"/>
          <a:sy n="69" d="100"/>
        </p:scale>
        <p:origin x="123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50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YR2 input.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540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True The blue team have 25 points. The yellow team have 10 points. The difference between 25 and 10 is 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926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Chn to work as a group.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3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0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13/02/2022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imeo.com/50448541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8" y="542782"/>
            <a:ext cx="5233988" cy="14285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</a:t>
            </a:r>
            <a:r>
              <a:rPr lang="en-GB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draw and interpret </a:t>
            </a:r>
            <a:r>
              <a:rPr lang="en-US" sz="28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block diagrams.</a:t>
            </a:r>
            <a:endParaRPr lang="en-GB" sz="28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en-US" sz="35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0885" y="542782"/>
            <a:ext cx="5587032" cy="14285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complete and interpret tables.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5375" y="2310739"/>
            <a:ext cx="5183188" cy="431866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I can interpret data presented using tables.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I can complete a table using clues.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</a:rPr>
              <a:t>I can solve one-step and two-step questions using information presented in a table.</a:t>
            </a:r>
            <a:endParaRPr lang="en-US" sz="36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8FB8CD58-8746-45B5-A586-F9A130A548D8}"/>
              </a:ext>
            </a:extLst>
          </p:cNvPr>
          <p:cNvSpPr txBox="1">
            <a:spLocks/>
          </p:cNvSpPr>
          <p:nvPr/>
        </p:nvSpPr>
        <p:spPr>
          <a:xfrm>
            <a:off x="445777" y="2310739"/>
            <a:ext cx="5183188" cy="4318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draw block diagrams based on information given.</a:t>
            </a:r>
          </a:p>
          <a:p>
            <a:pPr>
              <a:lnSpc>
                <a:spcPct val="107000"/>
              </a:lnSpc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answer questions based on a block diagram. </a:t>
            </a:r>
            <a:endParaRPr lang="en-US" sz="32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Tx/>
              <a:buChar char="-"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choose appropriate intervals to draw my own block diagram.</a:t>
            </a:r>
            <a:endParaRPr lang="en-US" sz="1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933708"/>
          <a:ext cx="60960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908732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740423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55453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Day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Adults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Children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73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Thurs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36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09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Sat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712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972812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277358" y="3517759"/>
            <a:ext cx="743966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2. The theatre holds 200 people. </a:t>
            </a:r>
          </a:p>
          <a:p>
            <a:r>
              <a:rPr lang="en-GB" sz="2600" dirty="0"/>
              <a:t>    Which day was sold out?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pPr marL="514350" indent="-514350">
              <a:buAutoNum type="arabicPeriod"/>
            </a:pPr>
            <a:endParaRPr lang="en-GB" sz="2600" dirty="0"/>
          </a:p>
        </p:txBody>
      </p:sp>
      <p:sp>
        <p:nvSpPr>
          <p:cNvPr id="8" name="Rounded Rectangle 7"/>
          <p:cNvSpPr/>
          <p:nvPr/>
        </p:nvSpPr>
        <p:spPr>
          <a:xfrm>
            <a:off x="3048000" y="2299063"/>
            <a:ext cx="6096000" cy="472740"/>
          </a:xfrm>
          <a:prstGeom prst="roundRect">
            <a:avLst/>
          </a:prstGeom>
          <a:noFill/>
          <a:ln w="38100">
            <a:solidFill>
              <a:srgbClr val="DA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32204" y="4611189"/>
                <a:ext cx="37098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115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85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2800" dirty="0"/>
                  <a:t>200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204" y="4611189"/>
                <a:ext cx="3709851" cy="523220"/>
              </a:xfrm>
              <a:prstGeom prst="rect">
                <a:avLst/>
              </a:prstGeom>
              <a:blipFill>
                <a:blip r:embed="rId3"/>
                <a:stretch>
                  <a:fillRect l="-328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32203" y="5226859"/>
            <a:ext cx="3709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Saturday was sold out.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2834" y="343769"/>
            <a:ext cx="7439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Table to show the number of visitors to the theatre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97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933708"/>
          <a:ext cx="60960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908732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740423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55453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Day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Adults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Children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73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Thurs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36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09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Sat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712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972812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277358" y="3517759"/>
            <a:ext cx="74396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3. How many children attended overall?</a:t>
            </a:r>
          </a:p>
          <a:p>
            <a:pPr marL="514350" indent="-514350">
              <a:buAutoNum type="arabicPeriod"/>
            </a:pPr>
            <a:endParaRPr lang="en-GB" sz="2600" dirty="0"/>
          </a:p>
        </p:txBody>
      </p:sp>
      <p:sp>
        <p:nvSpPr>
          <p:cNvPr id="8" name="Rounded Rectangle 7"/>
          <p:cNvSpPr/>
          <p:nvPr/>
        </p:nvSpPr>
        <p:spPr>
          <a:xfrm>
            <a:off x="7114903" y="1384664"/>
            <a:ext cx="2029097" cy="1835045"/>
          </a:xfrm>
          <a:prstGeom prst="roundRect">
            <a:avLst/>
          </a:prstGeom>
          <a:noFill/>
          <a:ln w="38100">
            <a:solidFill>
              <a:srgbClr val="DA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49770" y="4231309"/>
                <a:ext cx="527503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85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50 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GB" sz="2800" dirty="0"/>
              </a:p>
              <a:p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9770" y="4231309"/>
                <a:ext cx="5275031" cy="954107"/>
              </a:xfrm>
              <a:prstGeom prst="rect">
                <a:avLst/>
              </a:prstGeom>
              <a:blipFill>
                <a:blip r:embed="rId3"/>
                <a:stretch>
                  <a:fillRect l="-2428" t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 rot="16200000">
            <a:off x="3063277" y="3860785"/>
            <a:ext cx="483325" cy="1284209"/>
          </a:xfrm>
          <a:prstGeom prst="roundRect">
            <a:avLst/>
          </a:prstGeom>
          <a:noFill/>
          <a:ln w="28575">
            <a:solidFill>
              <a:srgbClr val="DA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075327" y="4771378"/>
            <a:ext cx="280791" cy="483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49016" y="4764381"/>
            <a:ext cx="276774" cy="475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18490" y="5195231"/>
            <a:ext cx="64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03113" y="5196126"/>
            <a:ext cx="64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50</a:t>
            </a:r>
          </a:p>
        </p:txBody>
      </p:sp>
      <p:sp>
        <p:nvSpPr>
          <p:cNvPr id="16" name="Rounded Rectangle 15"/>
          <p:cNvSpPr/>
          <p:nvPr/>
        </p:nvSpPr>
        <p:spPr>
          <a:xfrm rot="1478171">
            <a:off x="4827749" y="4240821"/>
            <a:ext cx="483325" cy="1513568"/>
          </a:xfrm>
          <a:prstGeom prst="roundRect">
            <a:avLst/>
          </a:prstGeom>
          <a:noFill/>
          <a:ln w="28575">
            <a:solidFill>
              <a:srgbClr val="DA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976956" y="4241278"/>
            <a:ext cx="838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235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02834" y="343769"/>
            <a:ext cx="7439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Table to show the number of visitors to the theatre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7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4" grpId="0"/>
      <p:bldP spid="15" grpId="0"/>
      <p:bldP spid="16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406" y="4229231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28249" y="437192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6167" y="373446"/>
            <a:ext cx="7439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Table to show number of visitors to a swimming pool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4435" y="3964901"/>
            <a:ext cx="7439666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1.  Which was the pools busiest day?</a:t>
            </a:r>
          </a:p>
          <a:p>
            <a:endParaRPr lang="en-GB" sz="2600" dirty="0"/>
          </a:p>
          <a:p>
            <a:endParaRPr lang="en-GB" sz="1100" dirty="0"/>
          </a:p>
          <a:p>
            <a:r>
              <a:rPr lang="en-GB" sz="2600" dirty="0"/>
              <a:t>2.  How many people visited the pool in the evening?</a:t>
            </a:r>
          </a:p>
          <a:p>
            <a:endParaRPr lang="en-GB" sz="1050" dirty="0"/>
          </a:p>
          <a:p>
            <a:endParaRPr lang="en-GB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21280" y="1036714"/>
          <a:ext cx="5734595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2081">
                  <a:extLst>
                    <a:ext uri="{9D8B030D-6E8A-4147-A177-3AD203B41FA5}">
                      <a16:colId xmlns:a16="http://schemas.microsoft.com/office/drawing/2014/main" val="1802550468"/>
                    </a:ext>
                  </a:extLst>
                </a:gridCol>
                <a:gridCol w="1476103">
                  <a:extLst>
                    <a:ext uri="{9D8B030D-6E8A-4147-A177-3AD203B41FA5}">
                      <a16:colId xmlns:a16="http://schemas.microsoft.com/office/drawing/2014/main" val="2820372692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val="565580357"/>
                    </a:ext>
                  </a:extLst>
                </a:gridCol>
                <a:gridCol w="1445623">
                  <a:extLst>
                    <a:ext uri="{9D8B030D-6E8A-4147-A177-3AD203B41FA5}">
                      <a16:colId xmlns:a16="http://schemas.microsoft.com/office/drawing/2014/main" val="940135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Day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10am-12pm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12pm-2pm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6pm-8pm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36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329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204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535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Thurs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65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64092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11299" y="1036714"/>
          <a:ext cx="6854918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4646">
                  <a:extLst>
                    <a:ext uri="{9D8B030D-6E8A-4147-A177-3AD203B41FA5}">
                      <a16:colId xmlns:a16="http://schemas.microsoft.com/office/drawing/2014/main" val="1802550468"/>
                    </a:ext>
                  </a:extLst>
                </a:gridCol>
                <a:gridCol w="1477950">
                  <a:extLst>
                    <a:ext uri="{9D8B030D-6E8A-4147-A177-3AD203B41FA5}">
                      <a16:colId xmlns:a16="http://schemas.microsoft.com/office/drawing/2014/main" val="2820372692"/>
                    </a:ext>
                  </a:extLst>
                </a:gridCol>
                <a:gridCol w="1436298">
                  <a:extLst>
                    <a:ext uri="{9D8B030D-6E8A-4147-A177-3AD203B41FA5}">
                      <a16:colId xmlns:a16="http://schemas.microsoft.com/office/drawing/2014/main" val="565580357"/>
                    </a:ext>
                  </a:extLst>
                </a:gridCol>
                <a:gridCol w="1436298">
                  <a:extLst>
                    <a:ext uri="{9D8B030D-6E8A-4147-A177-3AD203B41FA5}">
                      <a16:colId xmlns:a16="http://schemas.microsoft.com/office/drawing/2014/main" val="940135869"/>
                    </a:ext>
                  </a:extLst>
                </a:gridCol>
                <a:gridCol w="1109726">
                  <a:extLst>
                    <a:ext uri="{9D8B030D-6E8A-4147-A177-3AD203B41FA5}">
                      <a16:colId xmlns:a16="http://schemas.microsoft.com/office/drawing/2014/main" val="2364361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Day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10am-12pm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12pm-2pm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6pm-8pm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Total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36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329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204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535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Thurs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65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64092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76167" y="373446"/>
            <a:ext cx="7439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Table to show number of visitors to a swimming pool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4435" y="3964901"/>
            <a:ext cx="7439666" cy="162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GB" sz="2600" dirty="0"/>
              <a:t>Which was the pools busiest day?</a:t>
            </a:r>
          </a:p>
          <a:p>
            <a:endParaRPr lang="en-GB" sz="2600" dirty="0"/>
          </a:p>
          <a:p>
            <a:endParaRPr lang="en-GB" sz="1100" dirty="0"/>
          </a:p>
          <a:p>
            <a:endParaRPr lang="en-GB" sz="1050" dirty="0"/>
          </a:p>
          <a:p>
            <a:endParaRPr lang="en-GB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8666770" y="1407106"/>
            <a:ext cx="7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80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53707" y="1896072"/>
            <a:ext cx="7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90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62267" y="2358131"/>
            <a:ext cx="7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115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53707" y="2804959"/>
            <a:ext cx="7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70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87086" y="3257290"/>
            <a:ext cx="783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105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54272" y="4515050"/>
            <a:ext cx="645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Wednesday was the busiest day.</a:t>
            </a:r>
          </a:p>
        </p:txBody>
      </p:sp>
      <p:sp>
        <p:nvSpPr>
          <p:cNvPr id="9" name="Rectangle 8"/>
          <p:cNvSpPr/>
          <p:nvPr/>
        </p:nvSpPr>
        <p:spPr>
          <a:xfrm>
            <a:off x="8353262" y="931203"/>
            <a:ext cx="1201783" cy="2853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2611299" y="1422723"/>
            <a:ext cx="5741962" cy="472740"/>
          </a:xfrm>
          <a:prstGeom prst="roundRect">
            <a:avLst/>
          </a:prstGeom>
          <a:noFill/>
          <a:ln w="38100">
            <a:solidFill>
              <a:srgbClr val="DA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39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9" grpId="0" animBg="1"/>
      <p:bldP spid="17" grpId="0" animBg="1"/>
      <p:bldP spid="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6167" y="373446"/>
            <a:ext cx="7439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Table to show number of visitors to a swimming pool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4435" y="3964901"/>
            <a:ext cx="743966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2. How many people visited the pool in the evening?</a:t>
            </a:r>
          </a:p>
          <a:p>
            <a:endParaRPr lang="en-GB" sz="1050" dirty="0"/>
          </a:p>
          <a:p>
            <a:endParaRPr lang="en-GB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21280" y="1036714"/>
          <a:ext cx="5734595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2081">
                  <a:extLst>
                    <a:ext uri="{9D8B030D-6E8A-4147-A177-3AD203B41FA5}">
                      <a16:colId xmlns:a16="http://schemas.microsoft.com/office/drawing/2014/main" val="1802550468"/>
                    </a:ext>
                  </a:extLst>
                </a:gridCol>
                <a:gridCol w="1476103">
                  <a:extLst>
                    <a:ext uri="{9D8B030D-6E8A-4147-A177-3AD203B41FA5}">
                      <a16:colId xmlns:a16="http://schemas.microsoft.com/office/drawing/2014/main" val="2820372692"/>
                    </a:ext>
                  </a:extLst>
                </a:gridCol>
                <a:gridCol w="1410788">
                  <a:extLst>
                    <a:ext uri="{9D8B030D-6E8A-4147-A177-3AD203B41FA5}">
                      <a16:colId xmlns:a16="http://schemas.microsoft.com/office/drawing/2014/main" val="565580357"/>
                    </a:ext>
                  </a:extLst>
                </a:gridCol>
                <a:gridCol w="1445623">
                  <a:extLst>
                    <a:ext uri="{9D8B030D-6E8A-4147-A177-3AD203B41FA5}">
                      <a16:colId xmlns:a16="http://schemas.microsoft.com/office/drawing/2014/main" val="940135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Day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10am-12pm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12pm-2pm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6pm-8pm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36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329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0204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3535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Thurs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2659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4640925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892834" y="1044250"/>
            <a:ext cx="1463041" cy="2674704"/>
          </a:xfrm>
          <a:prstGeom prst="roundRect">
            <a:avLst/>
          </a:prstGeom>
          <a:noFill/>
          <a:ln w="38100">
            <a:solidFill>
              <a:srgbClr val="DA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93015" y="4708361"/>
                <a:ext cx="52750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15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2800" dirty="0"/>
                  <a:t>35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015" y="4708361"/>
                <a:ext cx="5275031" cy="523220"/>
              </a:xfrm>
              <a:prstGeom prst="rect">
                <a:avLst/>
              </a:prstGeom>
              <a:blipFill>
                <a:blip r:embed="rId3"/>
                <a:stretch>
                  <a:fillRect l="-2428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93014" y="5301605"/>
                <a:ext cx="52750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15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30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20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en-GB" sz="2800" dirty="0"/>
                  <a:t>30 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5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3014" y="5301605"/>
                <a:ext cx="5275031" cy="523220"/>
              </a:xfrm>
              <a:prstGeom prst="rect">
                <a:avLst/>
              </a:prstGeom>
              <a:blipFill>
                <a:blip r:embed="rId4"/>
                <a:stretch>
                  <a:fillRect l="-2428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 rot="16200000">
            <a:off x="3705381" y="4935531"/>
            <a:ext cx="483325" cy="1284209"/>
          </a:xfrm>
          <a:prstGeom prst="roundRect">
            <a:avLst/>
          </a:prstGeom>
          <a:noFill/>
          <a:ln w="28575">
            <a:solidFill>
              <a:srgbClr val="DA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 rot="16200000">
            <a:off x="5338718" y="4943031"/>
            <a:ext cx="483325" cy="1284209"/>
          </a:xfrm>
          <a:prstGeom prst="roundRect">
            <a:avLst/>
          </a:prstGeom>
          <a:noFill/>
          <a:ln w="28575">
            <a:solidFill>
              <a:srgbClr val="DA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7205270" y="5299633"/>
            <a:ext cx="838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57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528B9-16E3-4EAD-827B-EC20C5FB9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YR3 Task: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83F7D-2112-4EEA-9A23-07D8884E3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8093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Choose the sheet that matches your understanding and use the tables to answer the questions.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C63539-0CFB-4E93-BE27-9CEE89CE77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17" t="13659" r="31585" b="22892"/>
          <a:stretch/>
        </p:blipFill>
        <p:spPr>
          <a:xfrm>
            <a:off x="6071451" y="681038"/>
            <a:ext cx="5715388" cy="52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59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1CA467-91A3-4B56-84B8-006032E40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740" t="14168" r="16941" b="4338"/>
          <a:stretch/>
        </p:blipFill>
        <p:spPr>
          <a:xfrm>
            <a:off x="1807646" y="1017759"/>
            <a:ext cx="8576707" cy="5840241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40E0640-AEB7-484D-89FA-89B93052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2552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YR2 Plenary: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41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40E0640-AEB7-484D-89FA-89B930526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2552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YR3 Plenary: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84236-9755-475D-AB8E-AF50F5DBB0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23" t="15284" r="17042" b="8618"/>
          <a:stretch/>
        </p:blipFill>
        <p:spPr>
          <a:xfrm>
            <a:off x="1929161" y="1048214"/>
            <a:ext cx="8184996" cy="521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0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54D7DE-FD41-4D61-BB92-9326B05A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YR3 Starter: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3DFC31-5F14-415B-9BD9-FB4C207EC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00503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Complete the priory learning activity to prepare you for our new learning.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AF09F7-D470-4664-9922-6528497FE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44" t="14634" r="33689" b="5325"/>
          <a:stretch/>
        </p:blipFill>
        <p:spPr>
          <a:xfrm>
            <a:off x="7261302" y="687698"/>
            <a:ext cx="4092498" cy="548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0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F5F3158-0A6E-461E-A9E1-8631AC8D98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09" t="15935" r="26554" b="22439"/>
          <a:stretch/>
        </p:blipFill>
        <p:spPr>
          <a:xfrm>
            <a:off x="2561063" y="1405054"/>
            <a:ext cx="7069873" cy="52436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7555F0-54EA-486A-BFA4-FBE38133552D}"/>
              </a:ext>
            </a:extLst>
          </p:cNvPr>
          <p:cNvSpPr txBox="1"/>
          <p:nvPr/>
        </p:nvSpPr>
        <p:spPr>
          <a:xfrm>
            <a:off x="4039530" y="568042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Spr2.6.4 - Block Diagrams on Vimeo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43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E200-0A76-4DC3-935B-F4EF121E8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YR2 Task: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91B76-3DE4-4570-BCED-303FFD632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First complete the </a:t>
            </a:r>
            <a:r>
              <a:rPr lang="en-US" dirty="0" err="1">
                <a:latin typeface="Comic Sans MS" panose="030F0702030302020204" pitchFamily="66" charset="0"/>
              </a:rPr>
              <a:t>WhiteRose</a:t>
            </a:r>
            <a:r>
              <a:rPr lang="en-US" dirty="0">
                <a:latin typeface="Comic Sans MS" panose="030F0702030302020204" pitchFamily="66" charset="0"/>
              </a:rPr>
              <a:t> Sheet on block diagrams.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Then, with a partner, choose a chart and draw a bar chart in your book to share the information. Think carefully about which intervals you are going to count in. Try not just to count in 1s.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39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2834" y="343769"/>
            <a:ext cx="7439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Table to show the number of visitors to the library</a:t>
            </a:r>
          </a:p>
        </p:txBody>
      </p:sp>
      <p:sp>
        <p:nvSpPr>
          <p:cNvPr id="9" name="TextBox 11"/>
          <p:cNvSpPr txBox="1"/>
          <p:nvPr/>
        </p:nvSpPr>
        <p:spPr>
          <a:xfrm>
            <a:off x="1170878" y="2400169"/>
            <a:ext cx="1014761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Use the clues below to complete the table</a:t>
            </a:r>
          </a:p>
          <a:p>
            <a:endParaRPr lang="en-GB" sz="1200" dirty="0"/>
          </a:p>
          <a:p>
            <a:r>
              <a:rPr lang="en-GB" sz="2600" dirty="0"/>
              <a:t>Twice as many people visited the library on Thursday than on Tuesday.</a:t>
            </a:r>
          </a:p>
          <a:p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There were 120 visitors in total at the weekend.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0483" y="5223707"/>
            <a:ext cx="747045" cy="747045"/>
          </a:xfrm>
          <a:prstGeom prst="rect">
            <a:avLst/>
          </a:prstGeom>
        </p:spPr>
      </p:pic>
      <p:sp>
        <p:nvSpPr>
          <p:cNvPr id="16" name="TextBox 19"/>
          <p:cNvSpPr txBox="1"/>
          <p:nvPr/>
        </p:nvSpPr>
        <p:spPr>
          <a:xfrm>
            <a:off x="7048869" y="536639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48346" y="927616"/>
          <a:ext cx="6811845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601">
                  <a:extLst>
                    <a:ext uri="{9D8B030D-6E8A-4147-A177-3AD203B41FA5}">
                      <a16:colId xmlns:a16="http://schemas.microsoft.com/office/drawing/2014/main" val="3834489180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4019414175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838593538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2501901935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1516961376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3793422394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3106421851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425703537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of the week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Tues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Thur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Fri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Sat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Sun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39153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Number</a:t>
                      </a:r>
                      <a:r>
                        <a:rPr lang="en-GB" baseline="0" dirty="0"/>
                        <a:t> of visitors</a:t>
                      </a:r>
                      <a:endParaRPr lang="en-GB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82388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653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1"/>
          <p:cNvSpPr txBox="1"/>
          <p:nvPr/>
        </p:nvSpPr>
        <p:spPr>
          <a:xfrm>
            <a:off x="2370902" y="2801121"/>
            <a:ext cx="74898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Twice as many people visited the </a:t>
            </a:r>
          </a:p>
          <a:p>
            <a:r>
              <a:rPr lang="en-GB" sz="2600" dirty="0"/>
              <a:t>library on Thursday than on Tuesday.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48346" y="927616"/>
          <a:ext cx="6811845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601">
                  <a:extLst>
                    <a:ext uri="{9D8B030D-6E8A-4147-A177-3AD203B41FA5}">
                      <a16:colId xmlns:a16="http://schemas.microsoft.com/office/drawing/2014/main" val="3834489180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4019414175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838593538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2501901935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1516961376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3793422394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3106421851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425703537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of the week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Tues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Thur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Fri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Sat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Sun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39153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Number</a:t>
                      </a:r>
                      <a:r>
                        <a:rPr lang="en-GB" baseline="0" dirty="0"/>
                        <a:t> of visitors</a:t>
                      </a:r>
                      <a:endParaRPr lang="en-GB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823887"/>
                  </a:ext>
                </a:extLst>
              </a:tr>
            </a:tbl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5006788" y="1567696"/>
            <a:ext cx="685800" cy="640080"/>
          </a:xfrm>
          <a:prstGeom prst="roundRect">
            <a:avLst/>
          </a:prstGeom>
          <a:noFill/>
          <a:ln w="38100">
            <a:solidFill>
              <a:srgbClr val="DA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7714759" y="3034632"/>
            <a:ext cx="64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45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7609754" y="3490184"/>
            <a:ext cx="280791" cy="483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083443" y="3483187"/>
            <a:ext cx="276774" cy="475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45086" y="3891560"/>
            <a:ext cx="64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55213" y="3891560"/>
            <a:ext cx="64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14536" y="4831826"/>
            <a:ext cx="64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80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77942" y="4820465"/>
            <a:ext cx="64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61135" y="5430131"/>
            <a:ext cx="47199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accent1">
                    <a:lumMod val="75000"/>
                  </a:schemeClr>
                </a:solidFill>
              </a:rPr>
              <a:t>90 people visited on Thursday.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558201" y="1654707"/>
            <a:ext cx="64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90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7114699" y="4381396"/>
            <a:ext cx="280791" cy="483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525609" y="4356568"/>
            <a:ext cx="276774" cy="475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397084" y="4350624"/>
            <a:ext cx="108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double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653241" y="4319942"/>
            <a:ext cx="1084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double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261135" y="4903189"/>
                <a:ext cx="471991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>
                    <a:solidFill>
                      <a:schemeClr val="accent1">
                        <a:lumMod val="75000"/>
                      </a:schemeClr>
                    </a:solidFill>
                  </a:rPr>
                  <a:t>80 </a:t>
                </a:r>
                <a14:m>
                  <m:oMath xmlns:m="http://schemas.openxmlformats.org/officeDocument/2006/math">
                    <m:r>
                      <a:rPr lang="en-GB" sz="2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600" dirty="0">
                    <a:solidFill>
                      <a:schemeClr val="accent1">
                        <a:lumMod val="75000"/>
                      </a:schemeClr>
                    </a:solidFill>
                  </a:rPr>
                  <a:t> 10 </a:t>
                </a:r>
                <a14:m>
                  <m:oMath xmlns:m="http://schemas.openxmlformats.org/officeDocument/2006/math">
                    <m:r>
                      <a:rPr lang="en-GB" sz="26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600" dirty="0">
                    <a:solidFill>
                      <a:schemeClr val="accent1">
                        <a:lumMod val="75000"/>
                      </a:schemeClr>
                    </a:solidFill>
                  </a:rPr>
                  <a:t> 90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135" y="4903189"/>
                <a:ext cx="4719918" cy="492443"/>
              </a:xfrm>
              <a:prstGeom prst="rect">
                <a:avLst/>
              </a:prstGeom>
              <a:blipFill>
                <a:blip r:embed="rId3"/>
                <a:stretch>
                  <a:fillRect l="-2326" t="-9877" b="-3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402834" y="343769"/>
            <a:ext cx="7439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Table to show the number of visitors to the library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6" grpId="0"/>
      <p:bldP spid="27" grpId="0"/>
      <p:bldP spid="28" grpId="0"/>
      <p:bldP spid="29" grpId="0"/>
      <p:bldP spid="30" grpId="0"/>
      <p:bldP spid="39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1"/>
          <p:cNvSpPr txBox="1"/>
          <p:nvPr/>
        </p:nvSpPr>
        <p:spPr>
          <a:xfrm>
            <a:off x="2227152" y="2460152"/>
            <a:ext cx="7489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There were 120 visitors in total at the weekend.</a:t>
            </a:r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  <a:p>
            <a:endParaRPr lang="en-GB" sz="2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48346" y="927616"/>
          <a:ext cx="6811845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16601">
                  <a:extLst>
                    <a:ext uri="{9D8B030D-6E8A-4147-A177-3AD203B41FA5}">
                      <a16:colId xmlns:a16="http://schemas.microsoft.com/office/drawing/2014/main" val="3834489180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4019414175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838593538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2501901935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1516961376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3793422394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3106421851"/>
                    </a:ext>
                  </a:extLst>
                </a:gridCol>
                <a:gridCol w="727892">
                  <a:extLst>
                    <a:ext uri="{9D8B030D-6E8A-4147-A177-3AD203B41FA5}">
                      <a16:colId xmlns:a16="http://schemas.microsoft.com/office/drawing/2014/main" val="4257035377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Day of the week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Tues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Thur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Fri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Sat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/>
                        <a:t>Sun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391533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Number</a:t>
                      </a:r>
                      <a:r>
                        <a:rPr lang="en-GB" baseline="0" dirty="0"/>
                        <a:t> of visitors</a:t>
                      </a:r>
                      <a:endParaRPr lang="en-GB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823887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444008" y="3202111"/>
          <a:ext cx="3211503" cy="808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426">
                  <a:extLst>
                    <a:ext uri="{9D8B030D-6E8A-4147-A177-3AD203B41FA5}">
                      <a16:colId xmlns:a16="http://schemas.microsoft.com/office/drawing/2014/main" val="3556791074"/>
                    </a:ext>
                  </a:extLst>
                </a:gridCol>
                <a:gridCol w="1895077">
                  <a:extLst>
                    <a:ext uri="{9D8B030D-6E8A-4147-A177-3AD203B41FA5}">
                      <a16:colId xmlns:a16="http://schemas.microsoft.com/office/drawing/2014/main" val="1842187619"/>
                    </a:ext>
                  </a:extLst>
                </a:gridCol>
              </a:tblGrid>
              <a:tr h="404076">
                <a:tc gridSpan="2"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Weekend 120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628117"/>
                  </a:ext>
                </a:extLst>
              </a:tr>
              <a:tr h="404076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Sat ?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Sun 70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41098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410707" y="3074366"/>
                <a:ext cx="3125954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120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70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  <a:p>
                <a:endParaRPr lang="en-GB" sz="1050" dirty="0"/>
              </a:p>
              <a:p>
                <a:r>
                  <a:rPr lang="en-GB" sz="2800" dirty="0"/>
                  <a:t>70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        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120</a:t>
                </a: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707" y="3074366"/>
                <a:ext cx="3125954" cy="1138773"/>
              </a:xfrm>
              <a:prstGeom prst="rect">
                <a:avLst/>
              </a:prstGeom>
              <a:blipFill>
                <a:blip r:embed="rId3"/>
                <a:stretch>
                  <a:fillRect l="-4102" t="-4813" b="-122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ounded Rectangle 32"/>
          <p:cNvSpPr/>
          <p:nvPr/>
        </p:nvSpPr>
        <p:spPr>
          <a:xfrm>
            <a:off x="7289669" y="3666272"/>
            <a:ext cx="629938" cy="50109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33"/>
          <p:cNvSpPr/>
          <p:nvPr/>
        </p:nvSpPr>
        <p:spPr>
          <a:xfrm>
            <a:off x="8276676" y="3052642"/>
            <a:ext cx="629938" cy="50109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8321432" y="3041184"/>
            <a:ext cx="64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29253" y="3666272"/>
            <a:ext cx="64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50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8647280" y="1560489"/>
            <a:ext cx="685800" cy="640080"/>
          </a:xfrm>
          <a:prstGeom prst="roundRect">
            <a:avLst/>
          </a:prstGeom>
          <a:noFill/>
          <a:ln w="38100">
            <a:solidFill>
              <a:srgbClr val="DA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9" name="TextBox 38"/>
          <p:cNvSpPr txBox="1"/>
          <p:nvPr/>
        </p:nvSpPr>
        <p:spPr>
          <a:xfrm>
            <a:off x="6558201" y="1654707"/>
            <a:ext cx="64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90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974712" y="1661443"/>
            <a:ext cx="645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50</a:t>
            </a:r>
          </a:p>
        </p:txBody>
      </p:sp>
      <p:cxnSp>
        <p:nvCxnSpPr>
          <p:cNvPr id="35" name="Straight Connector 34"/>
          <p:cNvCxnSpPr>
            <a:stCxn id="43" idx="0"/>
          </p:cNvCxnSpPr>
          <p:nvPr/>
        </p:nvCxnSpPr>
        <p:spPr>
          <a:xfrm flipV="1">
            <a:off x="2496531" y="5650146"/>
            <a:ext cx="3233708" cy="1865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2491029" y="5076356"/>
            <a:ext cx="1876341" cy="902467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466600" y="4681343"/>
                <a:ext cx="8018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20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600" y="4681343"/>
                <a:ext cx="801823" cy="461665"/>
              </a:xfrm>
              <a:prstGeom prst="rect">
                <a:avLst/>
              </a:prstGeom>
              <a:blipFill>
                <a:blip r:embed="rId4"/>
                <a:stretch>
                  <a:fillRect t="-10526" r="-916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248707" y="566880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50</a:t>
            </a:r>
            <a:endParaRPr lang="en-GB" sz="24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2474138" y="5542302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355912" y="5565035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65163" y="5668801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100</a:t>
            </a:r>
            <a:endParaRPr lang="en-GB" sz="2400" dirty="0"/>
          </a:p>
        </p:txBody>
      </p:sp>
      <p:sp>
        <p:nvSpPr>
          <p:cNvPr id="47" name="Arc 46"/>
          <p:cNvSpPr/>
          <p:nvPr/>
        </p:nvSpPr>
        <p:spPr>
          <a:xfrm>
            <a:off x="4386457" y="5083120"/>
            <a:ext cx="1099112" cy="895703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944830" y="4689267"/>
                <a:ext cx="8018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50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830" y="4689267"/>
                <a:ext cx="801823" cy="461665"/>
              </a:xfrm>
              <a:prstGeom prst="rect">
                <a:avLst/>
              </a:prstGeom>
              <a:blipFill>
                <a:blip r:embed="rId5"/>
                <a:stretch>
                  <a:fillRect t="-10526" r="-9091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5190340" y="5668801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120</a:t>
            </a:r>
            <a:endParaRPr lang="en-GB" sz="2400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5488079" y="5538758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222940" y="5685595"/>
            <a:ext cx="2890580" cy="83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Arc 55"/>
          <p:cNvSpPr/>
          <p:nvPr/>
        </p:nvSpPr>
        <p:spPr>
          <a:xfrm flipH="1">
            <a:off x="6558941" y="5103939"/>
            <a:ext cx="1148392" cy="1030416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757842" y="4695484"/>
                <a:ext cx="8018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20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842" y="4695484"/>
                <a:ext cx="801823" cy="461665"/>
              </a:xfrm>
              <a:prstGeom prst="rect">
                <a:avLst/>
              </a:prstGeom>
              <a:blipFill>
                <a:blip r:embed="rId6"/>
                <a:stretch>
                  <a:fillRect l="-763" t="-10526" r="-916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6387627" y="570598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70</a:t>
            </a:r>
            <a:endParaRPr lang="en-GB" sz="2400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6558942" y="5556440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708992" y="5554970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418243" y="568411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100</a:t>
            </a:r>
            <a:endParaRPr lang="en-GB" sz="2400" dirty="0"/>
          </a:p>
        </p:txBody>
      </p:sp>
      <p:sp>
        <p:nvSpPr>
          <p:cNvPr id="62" name="Arc 61"/>
          <p:cNvSpPr/>
          <p:nvPr/>
        </p:nvSpPr>
        <p:spPr>
          <a:xfrm flipH="1">
            <a:off x="7715016" y="5103940"/>
            <a:ext cx="932263" cy="1009693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648993" y="4712765"/>
                <a:ext cx="8018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2400" dirty="0">
                    <a:solidFill>
                      <a:srgbClr val="FF0000"/>
                    </a:solidFill>
                  </a:rPr>
                  <a:t>30</a:t>
                </a: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993" y="4712765"/>
                <a:ext cx="801823" cy="461665"/>
              </a:xfrm>
              <a:prstGeom prst="rect">
                <a:avLst/>
              </a:prstGeom>
              <a:blipFill>
                <a:blip r:embed="rId7"/>
                <a:stretch>
                  <a:fillRect l="-763" t="-10526" r="-916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/>
          <p:cNvSpPr txBox="1"/>
          <p:nvPr/>
        </p:nvSpPr>
        <p:spPr>
          <a:xfrm>
            <a:off x="8255474" y="5698178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120</a:t>
            </a:r>
            <a:endParaRPr lang="en-GB" sz="2400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8644278" y="5580928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402834" y="343769"/>
            <a:ext cx="7439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Table to show the number of visitors to the library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1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  <p:bldP spid="36" grpId="0"/>
      <p:bldP spid="37" grpId="0"/>
      <p:bldP spid="38" grpId="0" animBg="1"/>
      <p:bldP spid="40" grpId="0"/>
      <p:bldP spid="41" grpId="0" animBg="1"/>
      <p:bldP spid="42" grpId="0"/>
      <p:bldP spid="43" grpId="0"/>
      <p:bldP spid="43" grpId="1"/>
      <p:bldP spid="46" grpId="0"/>
      <p:bldP spid="47" grpId="0" animBg="1"/>
      <p:bldP spid="48" grpId="0"/>
      <p:bldP spid="49" grpId="0"/>
      <p:bldP spid="56" grpId="0" animBg="1"/>
      <p:bldP spid="57" grpId="0"/>
      <p:bldP spid="57" grpId="1"/>
      <p:bldP spid="58" grpId="0"/>
      <p:bldP spid="61" grpId="0"/>
      <p:bldP spid="62" grpId="0" animBg="1"/>
      <p:bldP spid="63" grpId="0"/>
      <p:bldP spid="63" grpId="1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933708"/>
          <a:ext cx="60960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908732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740423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55453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Day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Adults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Children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73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Thurs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36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09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Sat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712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972812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277358" y="3517759"/>
            <a:ext cx="74396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1. How many people attended the theatre on Friday?</a:t>
            </a:r>
          </a:p>
          <a:p>
            <a:endParaRPr lang="en-GB" sz="2600" dirty="0"/>
          </a:p>
          <a:p>
            <a:r>
              <a:rPr lang="en-GB" sz="2600" dirty="0"/>
              <a:t>2. The theatre holds 200 people. </a:t>
            </a:r>
          </a:p>
          <a:p>
            <a:r>
              <a:rPr lang="en-GB" sz="2600" dirty="0"/>
              <a:t>    Which day was sold out?</a:t>
            </a:r>
          </a:p>
          <a:p>
            <a:endParaRPr lang="en-GB" sz="2600" dirty="0"/>
          </a:p>
          <a:p>
            <a:r>
              <a:rPr lang="en-GB" sz="2600" dirty="0"/>
              <a:t>3. How many children attended overall?</a:t>
            </a:r>
          </a:p>
          <a:p>
            <a:pPr marL="514350" indent="-514350">
              <a:buAutoNum type="arabicPeriod"/>
            </a:pPr>
            <a:endParaRPr lang="en-GB" sz="2600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595" y="4318266"/>
            <a:ext cx="747045" cy="74704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167438" y="446095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2834" y="343769"/>
            <a:ext cx="7439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Table to show the number of visitors to the theatre</a:t>
            </a:r>
          </a:p>
        </p:txBody>
      </p:sp>
    </p:spTree>
    <p:extLst>
      <p:ext uri="{BB962C8B-B14F-4D97-AF65-F5344CB8AC3E}">
        <p14:creationId xmlns:p14="http://schemas.microsoft.com/office/powerpoint/2010/main" val="268570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0" y="933708"/>
          <a:ext cx="60960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908732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7404232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55453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Day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Adults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Children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730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Thurs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8367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093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Sat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6712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972812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277358" y="3517759"/>
            <a:ext cx="74396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1. How many people attended the theatre on Friday?</a:t>
            </a:r>
          </a:p>
          <a:p>
            <a:endParaRPr lang="en-GB" sz="2600" dirty="0"/>
          </a:p>
          <a:p>
            <a:pPr marL="514350" indent="-514350">
              <a:buAutoNum type="arabicPeriod"/>
            </a:pPr>
            <a:endParaRPr lang="en-GB" sz="2600" dirty="0"/>
          </a:p>
        </p:txBody>
      </p:sp>
      <p:sp>
        <p:nvSpPr>
          <p:cNvPr id="8" name="Rounded Rectangle 7"/>
          <p:cNvSpPr/>
          <p:nvPr/>
        </p:nvSpPr>
        <p:spPr>
          <a:xfrm>
            <a:off x="3048000" y="1839386"/>
            <a:ext cx="6096000" cy="472740"/>
          </a:xfrm>
          <a:prstGeom prst="roundRect">
            <a:avLst/>
          </a:prstGeom>
          <a:noFill/>
          <a:ln w="38100">
            <a:solidFill>
              <a:srgbClr val="DA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82537" y="4164090"/>
                <a:ext cx="37098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95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537" y="4164090"/>
                <a:ext cx="3709851" cy="523220"/>
              </a:xfrm>
              <a:prstGeom prst="rect">
                <a:avLst/>
              </a:prstGeom>
              <a:blipFill>
                <a:blip r:embed="rId3"/>
                <a:stretch>
                  <a:fillRect l="-345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3586392" y="4694308"/>
            <a:ext cx="280791" cy="483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60081" y="4687311"/>
            <a:ext cx="276774" cy="475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28738" y="5118161"/>
            <a:ext cx="64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4178" y="5119056"/>
            <a:ext cx="64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55</a:t>
            </a:r>
          </a:p>
        </p:txBody>
      </p:sp>
      <p:sp>
        <p:nvSpPr>
          <p:cNvPr id="6" name="Rounded Rectangle 5"/>
          <p:cNvSpPr/>
          <p:nvPr/>
        </p:nvSpPr>
        <p:spPr>
          <a:xfrm rot="20156521">
            <a:off x="3079177" y="4159994"/>
            <a:ext cx="483325" cy="1471452"/>
          </a:xfrm>
          <a:prstGeom prst="roundRect">
            <a:avLst/>
          </a:prstGeom>
          <a:noFill/>
          <a:ln w="28575">
            <a:solidFill>
              <a:srgbClr val="DA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462741" y="4160273"/>
            <a:ext cx="838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446889" y="4138449"/>
                <a:ext cx="37098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95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60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889" y="4138449"/>
                <a:ext cx="3709851" cy="523220"/>
              </a:xfrm>
              <a:prstGeom prst="rect">
                <a:avLst/>
              </a:prstGeom>
              <a:blipFill>
                <a:blip r:embed="rId4"/>
                <a:stretch>
                  <a:fillRect l="-345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H="1">
            <a:off x="6317672" y="4681664"/>
            <a:ext cx="280791" cy="4838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91361" y="4674667"/>
            <a:ext cx="276774" cy="4752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82370" y="5118161"/>
            <a:ext cx="64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45458" y="5106412"/>
            <a:ext cx="64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</a:t>
            </a:r>
          </a:p>
        </p:txBody>
      </p:sp>
      <p:sp>
        <p:nvSpPr>
          <p:cNvPr id="21" name="Rounded Rectangle 20"/>
          <p:cNvSpPr/>
          <p:nvPr/>
        </p:nvSpPr>
        <p:spPr>
          <a:xfrm rot="1362247">
            <a:off x="7098676" y="4180140"/>
            <a:ext cx="483325" cy="1428803"/>
          </a:xfrm>
          <a:prstGeom prst="roundRect">
            <a:avLst/>
          </a:prstGeom>
          <a:noFill/>
          <a:ln w="28575">
            <a:solidFill>
              <a:srgbClr val="DA42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8065223" y="4138449"/>
            <a:ext cx="838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155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02834" y="343769"/>
            <a:ext cx="74396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dirty="0"/>
              <a:t>Table to show the number of visitors to the theatre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464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2" grpId="0"/>
      <p:bldP spid="13" grpId="0"/>
      <p:bldP spid="6" grpId="0" animBg="1"/>
      <p:bldP spid="15" grpId="0"/>
      <p:bldP spid="16" grpId="0"/>
      <p:bldP spid="19" grpId="0"/>
      <p:bldP spid="20" grpId="0"/>
      <p:bldP spid="21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7.3|11.1|1.2|5.2|1.4|1|2|2|3|3.4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7.5|7|16.2|16.2|1.2|4.3|1.2|6.8|2.1|3.9|4.9|0.9|1|8|1|2.3|1.1|4.8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13|6.3|0.8|0.7|1.8|4.3|4.1|3.2|1.8|0.5|2.5|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|3.8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2.5|7.8|3.8|2.2|0.5|3.2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6.2|8.4|3.2|1.4|1.3|0.6|2.5|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9.2|16.7|7.7|4|9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267FD-D3CD-4AB8-88EC-12FF0ECFF5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0BDCB1-CAC1-4CB8-9CAF-17F0AD171F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34BA80-D44F-4F6D-B909-1A4C35CCB7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dadb4-62c1-4fd3-aef3-0db6a8571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Widescreen</PresentationFormat>
  <Paragraphs>303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Comic Sans MS</vt:lpstr>
      <vt:lpstr>KG Primary Penmanship</vt:lpstr>
      <vt:lpstr>Office Theme</vt:lpstr>
      <vt:lpstr>PowerPoint Presentation</vt:lpstr>
      <vt:lpstr>YR3 Starter:</vt:lpstr>
      <vt:lpstr>PowerPoint Presentation</vt:lpstr>
      <vt:lpstr>YR2 Task: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YR3 Task:</vt:lpstr>
      <vt:lpstr>YR2 Plenary:</vt:lpstr>
      <vt:lpstr>YR3 Plenary: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A Chhibber</cp:lastModifiedBy>
  <cp:revision>74</cp:revision>
  <dcterms:created xsi:type="dcterms:W3CDTF">2021-11-14T08:27:55Z</dcterms:created>
  <dcterms:modified xsi:type="dcterms:W3CDTF">2022-02-13T18:05:25Z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