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8" r:id="rId2"/>
    <p:sldId id="263" r:id="rId3"/>
    <p:sldId id="285" r:id="rId4"/>
    <p:sldId id="26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2" r:id="rId21"/>
    <p:sldId id="303" r:id="rId22"/>
    <p:sldId id="306" r:id="rId23"/>
    <p:sldId id="305" r:id="rId24"/>
  </p:sldIdLst>
  <p:sldSz cx="10691813" cy="7559675"/>
  <p:notesSz cx="9144000" cy="6858000"/>
  <p:embeddedFontLst>
    <p:embeddedFont>
      <p:font typeface="Twinkl" pitchFamily="2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4" pos="429" userDrawn="1">
          <p15:clr>
            <a:srgbClr val="A4A3A4"/>
          </p15:clr>
        </p15:guide>
        <p15:guide id="5" orient="horz" pos="4331" userDrawn="1">
          <p15:clr>
            <a:srgbClr val="A4A3A4"/>
          </p15:clr>
        </p15:guide>
        <p15:guide id="6" pos="6293" userDrawn="1">
          <p15:clr>
            <a:srgbClr val="A4A3A4"/>
          </p15:clr>
        </p15:guide>
        <p15:guide id="7" orient="horz" pos="408" userDrawn="1">
          <p15:clr>
            <a:srgbClr val="A4A3A4"/>
          </p15:clr>
        </p15:guide>
        <p15:guide id="8" pos="568" userDrawn="1">
          <p15:clr>
            <a:srgbClr val="A4A3A4"/>
          </p15:clr>
        </p15:guide>
        <p15:guide id="9" orient="horz" pos="567" userDrawn="1">
          <p15:clr>
            <a:srgbClr val="A4A3A4"/>
          </p15:clr>
        </p15:guide>
        <p15:guide id="10" orient="horz" pos="4195" userDrawn="1">
          <p15:clr>
            <a:srgbClr val="A4A3A4"/>
          </p15:clr>
        </p15:guide>
        <p15:guide id="11" pos="6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115"/>
    <a:srgbClr val="8D358B"/>
    <a:srgbClr val="EAC500"/>
    <a:srgbClr val="A773AE"/>
    <a:srgbClr val="E6226A"/>
    <a:srgbClr val="18A0DB"/>
    <a:srgbClr val="E50A7E"/>
    <a:srgbClr val="FFFFFF"/>
    <a:srgbClr val="6C388B"/>
    <a:srgbClr val="EB6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77" y="139"/>
      </p:cViewPr>
      <p:guideLst>
        <p:guide orient="horz" pos="2381"/>
        <p:guide pos="3368"/>
        <p:guide pos="429"/>
        <p:guide orient="horz" pos="4331"/>
        <p:guide pos="6293"/>
        <p:guide orient="horz" pos="408"/>
        <p:guide pos="568"/>
        <p:guide orient="horz" pos="567"/>
        <p:guide orient="horz" pos="4195"/>
        <p:guide pos="61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838046" y="6130871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7" y="6320907"/>
            <a:ext cx="67407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34588" y="3230261"/>
            <a:ext cx="9617223" cy="378941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34588" y="540000"/>
            <a:ext cx="9617223" cy="241739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/>
          </p:cNvPr>
          <p:cNvSpPr/>
          <p:nvPr userDrawn="1"/>
        </p:nvSpPr>
        <p:spPr>
          <a:xfrm>
            <a:off x="4838046" y="3475034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645" y="766467"/>
            <a:ext cx="9546524" cy="12686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645" y="2157657"/>
            <a:ext cx="9546524" cy="48367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opics-organised-events/topics-organised-events-science-week" TargetMode="External"/><Relationship Id="rId2" Type="http://schemas.openxmlformats.org/officeDocument/2006/relationships/hyperlink" Target="https://www.britishscienceweek.org/plan-your-activities/smashing-stereotype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3.jpe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9.jpeg"/><Relationship Id="rId5" Type="http://schemas.openxmlformats.org/officeDocument/2006/relationships/image" Target="../media/image7.png"/><Relationship Id="rId10" Type="http://schemas.openxmlformats.org/officeDocument/2006/relationships/image" Target="../media/image38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8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7.jpeg"/><Relationship Id="rId2" Type="http://schemas.openxmlformats.org/officeDocument/2006/relationships/image" Target="../media/image5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46.jpeg"/><Relationship Id="rId5" Type="http://schemas.openxmlformats.org/officeDocument/2006/relationships/image" Target="../media/image8.png"/><Relationship Id="rId15" Type="http://schemas.openxmlformats.org/officeDocument/2006/relationships/image" Target="../media/image21.gif"/><Relationship Id="rId10" Type="http://schemas.openxmlformats.org/officeDocument/2006/relationships/image" Target="../media/image45.jpeg"/><Relationship Id="rId4" Type="http://schemas.openxmlformats.org/officeDocument/2006/relationships/image" Target="../media/image7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61.png"/><Relationship Id="rId5" Type="http://schemas.openxmlformats.org/officeDocument/2006/relationships/image" Target="../media/image7.pn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65.png"/><Relationship Id="rId5" Type="http://schemas.openxmlformats.org/officeDocument/2006/relationships/image" Target="../media/image7.pn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44B62F7F-C158-4D03-8717-B351A9F2E288}"/>
              </a:ext>
            </a:extLst>
          </p:cNvPr>
          <p:cNvSpPr/>
          <p:nvPr/>
        </p:nvSpPr>
        <p:spPr>
          <a:xfrm>
            <a:off x="286328" y="499920"/>
            <a:ext cx="10187708" cy="2243280"/>
          </a:xfrm>
          <a:prstGeom prst="rect">
            <a:avLst/>
          </a:prstGeom>
          <a:solidFill>
            <a:srgbClr val="18A0DB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D7F02474-D598-44ED-807A-0861C231658F}"/>
              </a:ext>
            </a:extLst>
          </p:cNvPr>
          <p:cNvSpPr/>
          <p:nvPr/>
        </p:nvSpPr>
        <p:spPr>
          <a:xfrm>
            <a:off x="83127" y="6539345"/>
            <a:ext cx="1373764" cy="1020330"/>
          </a:xfrm>
          <a:prstGeom prst="rect">
            <a:avLst/>
          </a:prstGeom>
          <a:solidFill>
            <a:srgbClr val="18A0DB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676821"/>
            <a:ext cx="7891320" cy="2142329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699" y="1436549"/>
            <a:ext cx="2580409" cy="5462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Sports Scientists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059004" y="1982832"/>
            <a:ext cx="5766669" cy="174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These scientists know all about how the human body works. They use this to help people to try and become healthier and get better at their sport or activity.</a:t>
            </a:r>
          </a:p>
          <a:p>
            <a:pPr>
              <a:spcAft>
                <a:spcPts val="600"/>
              </a:spcAft>
            </a:pPr>
            <a:r>
              <a:rPr lang="en-GB" dirty="0"/>
              <a:t>They can also help to design sports equipment.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7AEB6-C00E-46F7-A9E8-48B13DBC18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9"/>
          <a:stretch/>
        </p:blipFill>
        <p:spPr>
          <a:xfrm>
            <a:off x="901700" y="3925454"/>
            <a:ext cx="8872538" cy="2735593"/>
          </a:xfrm>
          <a:prstGeom prst="roundRect">
            <a:avLst>
              <a:gd name="adj" fmla="val 1861"/>
            </a:avLst>
          </a:prstGeom>
          <a:ln w="38100">
            <a:solidFill>
              <a:srgbClr val="8D358B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B41C286-99BA-4E71-A73B-BFC05973430F}"/>
              </a:ext>
            </a:extLst>
          </p:cNvPr>
          <p:cNvSpPr/>
          <p:nvPr/>
        </p:nvSpPr>
        <p:spPr>
          <a:xfrm>
            <a:off x="3301984" y="4825669"/>
            <a:ext cx="6156051" cy="1117817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en-GB" sz="2000" dirty="0"/>
              <a:t>They work in places such as fitness centres, hospitals or outdoor sports fields.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ED426-3353-40AB-944B-1DE5F8295C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10458" r="7034" b="29969"/>
          <a:stretch/>
        </p:blipFill>
        <p:spPr>
          <a:xfrm>
            <a:off x="1095948" y="4030632"/>
            <a:ext cx="2524111" cy="2524111"/>
          </a:xfrm>
          <a:prstGeom prst="ellipse">
            <a:avLst/>
          </a:prstGeom>
          <a:ln w="38100">
            <a:solidFill>
              <a:srgbClr val="8D358B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9A3B8D-81D4-4441-8EE8-24EF72C1C1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98" y="918847"/>
            <a:ext cx="2680093" cy="3200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958EE-F7AE-4202-AC76-46DACB55BD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52" y="1284220"/>
            <a:ext cx="1238498" cy="28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792326"/>
            <a:ext cx="7891320" cy="3594093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699" y="1588481"/>
            <a:ext cx="2266373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Meteorologists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279424" y="2377101"/>
            <a:ext cx="3402160" cy="2696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These scientists study the weather and put together our weather forecasts. They are also learning more about climate change. </a:t>
            </a:r>
          </a:p>
          <a:p>
            <a:pPr>
              <a:spcAft>
                <a:spcPts val="600"/>
              </a:spcAft>
            </a:pPr>
            <a:r>
              <a:rPr lang="en-GB" dirty="0"/>
              <a:t>Using computer programs is an important part of their job.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91FAC-A250-4D53-AF39-BF27434B2B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92" y="2530764"/>
            <a:ext cx="4535273" cy="405754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AFCA0E-DDF4-4998-AE4F-93F8E03540C4}"/>
              </a:ext>
            </a:extLst>
          </p:cNvPr>
          <p:cNvSpPr/>
          <p:nvPr/>
        </p:nvSpPr>
        <p:spPr>
          <a:xfrm>
            <a:off x="901700" y="5469357"/>
            <a:ext cx="4169064" cy="992540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GB" sz="2000" dirty="0"/>
              <a:t>They work in many different places all around the world. </a:t>
            </a:r>
          </a:p>
        </p:txBody>
      </p:sp>
    </p:spTree>
    <p:extLst>
      <p:ext uri="{BB962C8B-B14F-4D97-AF65-F5344CB8AC3E}">
        <p14:creationId xmlns:p14="http://schemas.microsoft.com/office/powerpoint/2010/main" val="21449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764618"/>
            <a:ext cx="8297720" cy="1987511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700" y="1560773"/>
            <a:ext cx="2949864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Materials Scientists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129208" y="2212888"/>
            <a:ext cx="5960633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These scientists look at how to make materials better for us to use. </a:t>
            </a:r>
          </a:p>
          <a:p>
            <a:pPr>
              <a:spcAft>
                <a:spcPts val="600"/>
              </a:spcAft>
            </a:pPr>
            <a:r>
              <a:rPr lang="en-GB" dirty="0"/>
              <a:t>They might find new ways to use materials and even create new materials.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B6996-64C1-49F5-BE20-B059529E3D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9" b="17831"/>
          <a:stretch/>
        </p:blipFill>
        <p:spPr>
          <a:xfrm>
            <a:off x="901700" y="3853725"/>
            <a:ext cx="8872538" cy="2803818"/>
          </a:xfrm>
          <a:prstGeom prst="roundRect">
            <a:avLst>
              <a:gd name="adj" fmla="val 3490"/>
            </a:avLst>
          </a:prstGeom>
          <a:ln w="38100">
            <a:solidFill>
              <a:srgbClr val="8D358B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707CB2-7978-49F2-9D89-504E9A0F9841}"/>
              </a:ext>
            </a:extLst>
          </p:cNvPr>
          <p:cNvSpPr/>
          <p:nvPr/>
        </p:nvSpPr>
        <p:spPr>
          <a:xfrm>
            <a:off x="3759200" y="4778719"/>
            <a:ext cx="5054514" cy="1117817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en-GB" sz="2000" dirty="0"/>
              <a:t>They might work in a factory, a lab or an office.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585D1-F88C-4F08-B293-EB56D97208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2298" r="23176" b="2298"/>
          <a:stretch/>
        </p:blipFill>
        <p:spPr>
          <a:xfrm>
            <a:off x="1736583" y="3983682"/>
            <a:ext cx="2524111" cy="2524112"/>
          </a:xfrm>
          <a:prstGeom prst="ellipse">
            <a:avLst/>
          </a:prstGeom>
          <a:ln w="38100">
            <a:solidFill>
              <a:srgbClr val="8D358B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6BDF65-6E6A-40AB-8807-C326062DFF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4"/>
          <a:stretch/>
        </p:blipFill>
        <p:spPr>
          <a:xfrm>
            <a:off x="7250387" y="927821"/>
            <a:ext cx="1928147" cy="28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792326"/>
            <a:ext cx="8817122" cy="1625129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700" y="1588481"/>
            <a:ext cx="1721427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Ecologists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144336" y="2275309"/>
            <a:ext cx="6429482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Ecologists find out about how living things (including animals and plants) and the environment affect</a:t>
            </a:r>
            <a:br>
              <a:rPr lang="en-GB" dirty="0"/>
            </a:br>
            <a:r>
              <a:rPr lang="en-GB" dirty="0"/>
              <a:t>each other.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B7F6E3-A191-4377-AF5A-EBDF19709FFB}"/>
              </a:ext>
            </a:extLst>
          </p:cNvPr>
          <p:cNvSpPr/>
          <p:nvPr/>
        </p:nvSpPr>
        <p:spPr>
          <a:xfrm>
            <a:off x="1144336" y="4069346"/>
            <a:ext cx="4201569" cy="1351366"/>
          </a:xfrm>
          <a:prstGeom prst="roundRect">
            <a:avLst>
              <a:gd name="adj" fmla="val 6415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They can do lots of work</a:t>
            </a:r>
            <a:br>
              <a:rPr lang="en-GB" sz="2000" dirty="0"/>
            </a:br>
            <a:r>
              <a:rPr lang="en-GB" sz="2000" dirty="0"/>
              <a:t>outdoors but also work in</a:t>
            </a:r>
            <a:br>
              <a:rPr lang="en-GB" sz="2000" dirty="0"/>
            </a:br>
            <a:r>
              <a:rPr lang="en-GB" sz="2000" dirty="0"/>
              <a:t>labs and offices.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B2D76-A91B-48C7-BD6B-0C92303167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4057" y="2154221"/>
            <a:ext cx="6042518" cy="447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792326"/>
            <a:ext cx="7891320" cy="2168893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700" y="1588481"/>
            <a:ext cx="1712191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Engineers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142132" y="2423446"/>
            <a:ext cx="3383687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Engineers use their scientific knowledge to design and build things.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C0800-CD0A-4407-B736-200CF18A3B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07" y="1429286"/>
            <a:ext cx="5586845" cy="52302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4C4E33-F3EF-4381-A3D1-A9CEB20E7CF2}"/>
              </a:ext>
            </a:extLst>
          </p:cNvPr>
          <p:cNvSpPr/>
          <p:nvPr/>
        </p:nvSpPr>
        <p:spPr>
          <a:xfrm>
            <a:off x="957116" y="4165064"/>
            <a:ext cx="3568703" cy="1806130"/>
          </a:xfrm>
          <a:prstGeom prst="roundRect">
            <a:avLst>
              <a:gd name="adj" fmla="val 6415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They work in lots of different places including on ships and in factories, construction sites, offices and hospitals.</a:t>
            </a:r>
          </a:p>
        </p:txBody>
      </p:sp>
    </p:spTree>
    <p:extLst>
      <p:ext uri="{BB962C8B-B14F-4D97-AF65-F5344CB8AC3E}">
        <p14:creationId xmlns:p14="http://schemas.microsoft.com/office/powerpoint/2010/main" val="15856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C3D3B5-D7A6-4C42-8008-98AB27E47A88}"/>
              </a:ext>
            </a:extLst>
          </p:cNvPr>
          <p:cNvGrpSpPr/>
          <p:nvPr/>
        </p:nvGrpSpPr>
        <p:grpSpPr>
          <a:xfrm>
            <a:off x="901700" y="3853635"/>
            <a:ext cx="3194844" cy="2805928"/>
            <a:chOff x="901700" y="3853635"/>
            <a:chExt cx="3194844" cy="2805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149DDB-F38E-4570-ADB7-EE3EB9937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005" y="3853635"/>
              <a:ext cx="2496563" cy="1665213"/>
            </a:xfrm>
            <a:prstGeom prst="roundRect">
              <a:avLst>
                <a:gd name="adj" fmla="val 7238"/>
              </a:avLst>
            </a:prstGeom>
            <a:ln w="38100">
              <a:solidFill>
                <a:srgbClr val="8D358B"/>
              </a:solidFill>
            </a:ln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E1B0EE1-CC03-426A-95CE-D111CA2F859D}"/>
                </a:ext>
              </a:extLst>
            </p:cNvPr>
            <p:cNvSpPr/>
            <p:nvPr/>
          </p:nvSpPr>
          <p:spPr>
            <a:xfrm>
              <a:off x="901700" y="5155487"/>
              <a:ext cx="3194844" cy="1504076"/>
            </a:xfrm>
            <a:prstGeom prst="roundRect">
              <a:avLst>
                <a:gd name="adj" fmla="val 7114"/>
              </a:avLst>
            </a:prstGeom>
            <a:solidFill>
              <a:srgbClr val="8D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 b="1" dirty="0"/>
                <a:t>Chemical engineers </a:t>
              </a:r>
              <a:r>
                <a:rPr lang="en-GB" sz="1800" dirty="0"/>
                <a:t>turn</a:t>
              </a:r>
              <a:r>
                <a:rPr lang="en-GB" sz="1800" b="1" dirty="0"/>
                <a:t> </a:t>
              </a:r>
              <a:r>
                <a:rPr lang="en-GB" sz="1800" dirty="0"/>
                <a:t>basic materials into things we can use. They work with fuels, medicines and food and drink.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4238" y="752881"/>
            <a:ext cx="8923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  <a:p>
            <a:pPr algn="ctr"/>
            <a:r>
              <a:rPr lang="en-GB" sz="3200" dirty="0">
                <a:latin typeface="+mj-lt"/>
              </a:rPr>
              <a:t>Engineers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F80FF4-142A-4571-9923-F343EDF3C66E}"/>
              </a:ext>
            </a:extLst>
          </p:cNvPr>
          <p:cNvGrpSpPr/>
          <p:nvPr/>
        </p:nvGrpSpPr>
        <p:grpSpPr>
          <a:xfrm>
            <a:off x="901700" y="1156985"/>
            <a:ext cx="2962485" cy="2560557"/>
            <a:chOff x="901700" y="1156985"/>
            <a:chExt cx="2962485" cy="25605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1AA0BF-B4AE-4103-BAFF-309568CB6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81" b="14425"/>
            <a:stretch/>
          </p:blipFill>
          <p:spPr>
            <a:xfrm>
              <a:off x="1287674" y="1156985"/>
              <a:ext cx="2075327" cy="1908054"/>
            </a:xfrm>
            <a:prstGeom prst="roundRect">
              <a:avLst>
                <a:gd name="adj" fmla="val 10137"/>
              </a:avLst>
            </a:prstGeom>
            <a:ln w="38100">
              <a:solidFill>
                <a:srgbClr val="8D358B"/>
              </a:solidFill>
            </a:ln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1892DD9-27C7-468E-A2DF-D158073C0E4C}"/>
                </a:ext>
              </a:extLst>
            </p:cNvPr>
            <p:cNvSpPr/>
            <p:nvPr/>
          </p:nvSpPr>
          <p:spPr>
            <a:xfrm>
              <a:off x="901700" y="2751815"/>
              <a:ext cx="2962485" cy="965727"/>
            </a:xfrm>
            <a:prstGeom prst="roundRect">
              <a:avLst>
                <a:gd name="adj" fmla="val 8684"/>
              </a:avLst>
            </a:prstGeom>
            <a:solidFill>
              <a:srgbClr val="8D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 b="1" dirty="0"/>
                <a:t>Clinical engineers </a:t>
              </a:r>
              <a:r>
                <a:rPr lang="en-GB" sz="1800" dirty="0"/>
                <a:t>design and build equipment for helping people who are ill.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C46AF-2882-499D-A55C-A7E4906C5C09}"/>
              </a:ext>
            </a:extLst>
          </p:cNvPr>
          <p:cNvGrpSpPr/>
          <p:nvPr/>
        </p:nvGrpSpPr>
        <p:grpSpPr>
          <a:xfrm>
            <a:off x="3908873" y="1969604"/>
            <a:ext cx="2847277" cy="2679309"/>
            <a:chOff x="3864186" y="1830099"/>
            <a:chExt cx="2847277" cy="26793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957FAA-896A-474B-82AA-73AC7665C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542" y="1830099"/>
              <a:ext cx="2496564" cy="1664377"/>
            </a:xfrm>
            <a:prstGeom prst="roundRect">
              <a:avLst>
                <a:gd name="adj" fmla="val 6758"/>
              </a:avLst>
            </a:prstGeom>
            <a:ln w="38100">
              <a:solidFill>
                <a:srgbClr val="F08115"/>
              </a:solidFill>
            </a:ln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D6D076-E526-40B8-B70E-8C059C8C3851}"/>
                </a:ext>
              </a:extLst>
            </p:cNvPr>
            <p:cNvSpPr/>
            <p:nvPr/>
          </p:nvSpPr>
          <p:spPr>
            <a:xfrm>
              <a:off x="3864186" y="3392752"/>
              <a:ext cx="2847277" cy="1116656"/>
            </a:xfrm>
            <a:prstGeom prst="roundRect">
              <a:avLst>
                <a:gd name="adj" fmla="val 8684"/>
              </a:avLst>
            </a:prstGeom>
            <a:solidFill>
              <a:srgbClr val="F08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 b="1" dirty="0"/>
                <a:t>Aerospace engineers </a:t>
              </a:r>
              <a:r>
                <a:rPr lang="en-GB" sz="1800" dirty="0"/>
                <a:t>design and build planes, spacecraft and satellites.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B84DD6-1FDF-41A5-BFFA-F62E244321FA}"/>
              </a:ext>
            </a:extLst>
          </p:cNvPr>
          <p:cNvGrpSpPr/>
          <p:nvPr/>
        </p:nvGrpSpPr>
        <p:grpSpPr>
          <a:xfrm>
            <a:off x="4268556" y="4788418"/>
            <a:ext cx="5539019" cy="1775097"/>
            <a:chOff x="4268556" y="4788418"/>
            <a:chExt cx="5539019" cy="17750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31ED561-4B80-40B3-9546-2EF78D0090E8}"/>
                </a:ext>
              </a:extLst>
            </p:cNvPr>
            <p:cNvSpPr/>
            <p:nvPr/>
          </p:nvSpPr>
          <p:spPr>
            <a:xfrm>
              <a:off x="6589605" y="5345978"/>
              <a:ext cx="3217970" cy="1123093"/>
            </a:xfrm>
            <a:prstGeom prst="roundRect">
              <a:avLst>
                <a:gd name="adj" fmla="val 8684"/>
              </a:avLst>
            </a:prstGeom>
            <a:solidFill>
              <a:srgbClr val="F08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 b="1" dirty="0"/>
                <a:t>Marine engineers </a:t>
              </a:r>
              <a:r>
                <a:rPr lang="en-GB" sz="1800" dirty="0"/>
                <a:t>design and build things linked to the sea, such as boats and ships.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E220F9-12A3-4940-8DB8-3976C8A7A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556" y="4788418"/>
              <a:ext cx="2366796" cy="1775097"/>
            </a:xfrm>
            <a:prstGeom prst="roundRect">
              <a:avLst>
                <a:gd name="adj" fmla="val 4179"/>
              </a:avLst>
            </a:prstGeom>
            <a:ln w="38100">
              <a:solidFill>
                <a:srgbClr val="F08115"/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AEB92E-D662-453C-89E0-796C24C12F22}"/>
              </a:ext>
            </a:extLst>
          </p:cNvPr>
          <p:cNvGrpSpPr/>
          <p:nvPr/>
        </p:nvGrpSpPr>
        <p:grpSpPr>
          <a:xfrm>
            <a:off x="6804459" y="1502330"/>
            <a:ext cx="2847277" cy="3791281"/>
            <a:chOff x="6804459" y="1502330"/>
            <a:chExt cx="2847277" cy="37912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C518C3-68C2-4ECD-A707-5F3D30C33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3" b="7437"/>
            <a:stretch/>
          </p:blipFill>
          <p:spPr>
            <a:xfrm>
              <a:off x="7024637" y="1502330"/>
              <a:ext cx="2326415" cy="2806730"/>
            </a:xfrm>
            <a:prstGeom prst="roundRect">
              <a:avLst>
                <a:gd name="adj" fmla="val 9918"/>
              </a:avLst>
            </a:prstGeom>
            <a:ln w="38100">
              <a:solidFill>
                <a:srgbClr val="8D358B"/>
              </a:solidFill>
            </a:ln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EB7CD7F-ADBF-49F7-BF2C-9D9F03E20347}"/>
                </a:ext>
              </a:extLst>
            </p:cNvPr>
            <p:cNvSpPr/>
            <p:nvPr/>
          </p:nvSpPr>
          <p:spPr>
            <a:xfrm>
              <a:off x="6804459" y="4019168"/>
              <a:ext cx="2847277" cy="1274443"/>
            </a:xfrm>
            <a:prstGeom prst="roundRect">
              <a:avLst>
                <a:gd name="adj" fmla="val 8684"/>
              </a:avLst>
            </a:prstGeom>
            <a:solidFill>
              <a:srgbClr val="8D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 b="1" dirty="0"/>
                <a:t>Civil engineers </a:t>
              </a:r>
              <a:r>
                <a:rPr lang="en-GB" sz="1800" dirty="0"/>
                <a:t>work on building projects such as bridges, roads, railways, schools and offices.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3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792326"/>
            <a:ext cx="8817122" cy="2013301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700" y="1588481"/>
            <a:ext cx="3540991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Science Communicators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059004" y="2247144"/>
            <a:ext cx="8417505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These scientists share their scientific knowledge and discoveries with people. </a:t>
            </a:r>
          </a:p>
          <a:p>
            <a:pPr>
              <a:spcAft>
                <a:spcPts val="600"/>
              </a:spcAft>
            </a:pPr>
            <a:r>
              <a:rPr lang="en-GB" dirty="0"/>
              <a:t>They might run science workshops for children, write about science or make television programmes.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B7F6E3-A191-4377-AF5A-EBDF19709FFB}"/>
              </a:ext>
            </a:extLst>
          </p:cNvPr>
          <p:cNvSpPr/>
          <p:nvPr/>
        </p:nvSpPr>
        <p:spPr>
          <a:xfrm>
            <a:off x="901701" y="4800114"/>
            <a:ext cx="5785426" cy="1423544"/>
          </a:xfrm>
          <a:prstGeom prst="round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Many of the different scientists we have learnt about also do this as part of their job. For example, scientists sometimes visit schools to teach children about their jobs.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6F9186-6FF8-4212-80ED-3FEC0635776A}"/>
              </a:ext>
            </a:extLst>
          </p:cNvPr>
          <p:cNvSpPr txBox="1"/>
          <p:nvPr/>
        </p:nvSpPr>
        <p:spPr>
          <a:xfrm>
            <a:off x="957116" y="6206908"/>
            <a:ext cx="5347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08115"/>
                </a:solidFill>
              </a:rPr>
              <a:t>Your teacher is a science communicator too!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EF60689-0572-4BB6-AA50-5031773D5714}"/>
              </a:ext>
            </a:extLst>
          </p:cNvPr>
          <p:cNvSpPr/>
          <p:nvPr/>
        </p:nvSpPr>
        <p:spPr>
          <a:xfrm>
            <a:off x="917575" y="3879515"/>
            <a:ext cx="6296024" cy="836660"/>
          </a:xfrm>
          <a:prstGeom prst="roundRect">
            <a:avLst>
              <a:gd name="adj" fmla="val 6415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They can work in all sorts of places such as schools, universities, museums and TV studios.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CDD6A-9778-47B3-8C86-7BBB8F4E42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9" b="26913"/>
          <a:stretch/>
        </p:blipFill>
        <p:spPr>
          <a:xfrm>
            <a:off x="6240210" y="3805627"/>
            <a:ext cx="3534028" cy="285393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5CE46B1-5619-4BEB-B596-96B52EBEA6B6}"/>
              </a:ext>
            </a:extLst>
          </p:cNvPr>
          <p:cNvSpPr/>
          <p:nvPr/>
        </p:nvSpPr>
        <p:spPr>
          <a:xfrm>
            <a:off x="7977074" y="3379358"/>
            <a:ext cx="1385454" cy="1254487"/>
          </a:xfrm>
          <a:prstGeom prst="wedgeEllipseCallout">
            <a:avLst>
              <a:gd name="adj1" fmla="val -47633"/>
              <a:gd name="adj2" fmla="val 3809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76BB5-7260-43A7-ACB9-E62764949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85" y="3463264"/>
            <a:ext cx="500232" cy="10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E348A02-7A59-4902-A026-69AAEC646832}"/>
              </a:ext>
            </a:extLst>
          </p:cNvPr>
          <p:cNvSpPr/>
          <p:nvPr/>
        </p:nvSpPr>
        <p:spPr>
          <a:xfrm>
            <a:off x="1139103" y="1502330"/>
            <a:ext cx="8457334" cy="740254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There are many more types of scientists!</a:t>
            </a:r>
          </a:p>
          <a:p>
            <a:pPr algn="ctr"/>
            <a:r>
              <a:rPr lang="en-GB" sz="2000" b="1" dirty="0"/>
              <a:t>Can you guess what these scientists do? </a:t>
            </a:r>
            <a:r>
              <a:rPr lang="en-GB" sz="2000" dirty="0"/>
              <a:t>Click on a picture to find out!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C194FF-E086-4C46-A86D-D042B7630139}"/>
              </a:ext>
            </a:extLst>
          </p:cNvPr>
          <p:cNvSpPr/>
          <p:nvPr/>
        </p:nvSpPr>
        <p:spPr>
          <a:xfrm>
            <a:off x="901700" y="241069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Botanists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398F48E-3BF1-42D7-A96A-9BDA77556EFA}"/>
              </a:ext>
            </a:extLst>
          </p:cNvPr>
          <p:cNvSpPr/>
          <p:nvPr/>
        </p:nvSpPr>
        <p:spPr>
          <a:xfrm>
            <a:off x="3142860" y="241069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Palaeontologists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3479F5-CC27-4EC5-A99A-44673D03EBC6}"/>
              </a:ext>
            </a:extLst>
          </p:cNvPr>
          <p:cNvSpPr/>
          <p:nvPr/>
        </p:nvSpPr>
        <p:spPr>
          <a:xfrm>
            <a:off x="5384020" y="241069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Astronomers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34B664-B801-47F3-8576-EF5205E7AF36}"/>
              </a:ext>
            </a:extLst>
          </p:cNvPr>
          <p:cNvSpPr/>
          <p:nvPr/>
        </p:nvSpPr>
        <p:spPr>
          <a:xfrm>
            <a:off x="7625180" y="241069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Seismologists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DFAAF4-3809-4E80-9D6D-825413A0A1AA}"/>
              </a:ext>
            </a:extLst>
          </p:cNvPr>
          <p:cNvSpPr/>
          <p:nvPr/>
        </p:nvSpPr>
        <p:spPr>
          <a:xfrm>
            <a:off x="901700" y="453967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Hydrologists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5CE5C0-45EA-49D1-B176-4827A4CDA807}"/>
              </a:ext>
            </a:extLst>
          </p:cNvPr>
          <p:cNvSpPr/>
          <p:nvPr/>
        </p:nvSpPr>
        <p:spPr>
          <a:xfrm>
            <a:off x="3142860" y="453967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Zoologists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E1F39B-5523-4F76-816C-9A0AA712DB48}"/>
              </a:ext>
            </a:extLst>
          </p:cNvPr>
          <p:cNvSpPr/>
          <p:nvPr/>
        </p:nvSpPr>
        <p:spPr>
          <a:xfrm>
            <a:off x="5384020" y="4539671"/>
            <a:ext cx="2149058" cy="1995056"/>
          </a:xfrm>
          <a:prstGeom prst="roundRect">
            <a:avLst>
              <a:gd name="adj" fmla="val 6761"/>
            </a:avLst>
          </a:prstGeom>
          <a:solidFill>
            <a:schemeClr val="bg1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Audiologists </a:t>
            </a:r>
          </a:p>
        </p:txBody>
      </p:sp>
      <p:pic>
        <p:nvPicPr>
          <p:cNvPr id="36" name="Botanist photo">
            <a:extLst>
              <a:ext uri="{FF2B5EF4-FFF2-40B4-BE49-F238E27FC236}">
                <a16:creationId xmlns:a16="http://schemas.microsoft.com/office/drawing/2014/main" id="{D77BE4EB-3E43-4DE8-B9AF-CC7161939F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6" b="12177"/>
          <a:stretch/>
        </p:blipFill>
        <p:spPr>
          <a:xfrm>
            <a:off x="956987" y="2934809"/>
            <a:ext cx="2056956" cy="1415520"/>
          </a:xfrm>
          <a:prstGeom prst="roundRect">
            <a:avLst>
              <a:gd name="adj" fmla="val 8837"/>
            </a:avLst>
          </a:prstGeom>
        </p:spPr>
      </p:pic>
      <p:pic>
        <p:nvPicPr>
          <p:cNvPr id="38" name="Fossil photo">
            <a:extLst>
              <a:ext uri="{FF2B5EF4-FFF2-40B4-BE49-F238E27FC236}">
                <a16:creationId xmlns:a16="http://schemas.microsoft.com/office/drawing/2014/main" id="{1B53D8B9-2CAC-4178-A855-C181073592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r="15619" b="29049"/>
          <a:stretch/>
        </p:blipFill>
        <p:spPr>
          <a:xfrm>
            <a:off x="3195781" y="2934809"/>
            <a:ext cx="2050473" cy="1415520"/>
          </a:xfrm>
          <a:prstGeom prst="roundRect">
            <a:avLst>
              <a:gd name="adj" fmla="val 6227"/>
            </a:avLst>
          </a:prstGeom>
        </p:spPr>
      </p:pic>
      <p:pic>
        <p:nvPicPr>
          <p:cNvPr id="42" name="astronomer photo">
            <a:extLst>
              <a:ext uri="{FF2B5EF4-FFF2-40B4-BE49-F238E27FC236}">
                <a16:creationId xmlns:a16="http://schemas.microsoft.com/office/drawing/2014/main" id="{4BF7A53A-1816-4293-ABCB-4440C67C4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14213" b="25670"/>
          <a:stretch/>
        </p:blipFill>
        <p:spPr>
          <a:xfrm>
            <a:off x="5449455" y="2934809"/>
            <a:ext cx="2022763" cy="1406282"/>
          </a:xfrm>
          <a:prstGeom prst="roundRect">
            <a:avLst>
              <a:gd name="adj" fmla="val 6815"/>
            </a:avLst>
          </a:prstGeom>
        </p:spPr>
      </p:pic>
      <p:pic>
        <p:nvPicPr>
          <p:cNvPr id="44" name="earthquake photo">
            <a:extLst>
              <a:ext uri="{FF2B5EF4-FFF2-40B4-BE49-F238E27FC236}">
                <a16:creationId xmlns:a16="http://schemas.microsoft.com/office/drawing/2014/main" id="{88285CB0-D95F-4DA2-809A-E64D38069C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b="11847"/>
          <a:stretch/>
        </p:blipFill>
        <p:spPr>
          <a:xfrm>
            <a:off x="7712362" y="2934809"/>
            <a:ext cx="1998503" cy="1397046"/>
          </a:xfrm>
          <a:prstGeom prst="roundRect">
            <a:avLst>
              <a:gd name="adj" fmla="val 6089"/>
            </a:avLst>
          </a:prstGeom>
        </p:spPr>
      </p:pic>
      <p:pic>
        <p:nvPicPr>
          <p:cNvPr id="46" name="water photo">
            <a:extLst>
              <a:ext uri="{FF2B5EF4-FFF2-40B4-BE49-F238E27FC236}">
                <a16:creationId xmlns:a16="http://schemas.microsoft.com/office/drawing/2014/main" id="{F75D32D3-18CC-42E9-AA6A-F878D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4288" r="6635" b="4585"/>
          <a:stretch/>
        </p:blipFill>
        <p:spPr>
          <a:xfrm>
            <a:off x="960580" y="5098472"/>
            <a:ext cx="2041237" cy="1376219"/>
          </a:xfrm>
          <a:prstGeom prst="roundRect">
            <a:avLst>
              <a:gd name="adj" fmla="val 6600"/>
            </a:avLst>
          </a:prstGeom>
        </p:spPr>
      </p:pic>
      <p:pic>
        <p:nvPicPr>
          <p:cNvPr id="48" name="zoologist photo">
            <a:extLst>
              <a:ext uri="{FF2B5EF4-FFF2-40B4-BE49-F238E27FC236}">
                <a16:creationId xmlns:a16="http://schemas.microsoft.com/office/drawing/2014/main" id="{49FAC67C-ECCA-46EF-92B7-8C9DD6588F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6236" r="8218" b="12299"/>
          <a:stretch/>
        </p:blipFill>
        <p:spPr>
          <a:xfrm>
            <a:off x="3195781" y="5098472"/>
            <a:ext cx="2041237" cy="1385455"/>
          </a:xfrm>
          <a:prstGeom prst="roundRect">
            <a:avLst>
              <a:gd name="adj" fmla="val 6000"/>
            </a:avLst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50355B7-97BE-4C5D-9FB2-C5DD9FABA492}"/>
              </a:ext>
            </a:extLst>
          </p:cNvPr>
          <p:cNvSpPr/>
          <p:nvPr/>
        </p:nvSpPr>
        <p:spPr>
          <a:xfrm>
            <a:off x="917575" y="2934808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plants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9BC9999-B467-4E29-A514-AB9CD4FF5314}"/>
              </a:ext>
            </a:extLst>
          </p:cNvPr>
          <p:cNvSpPr/>
          <p:nvPr/>
        </p:nvSpPr>
        <p:spPr>
          <a:xfrm>
            <a:off x="3147176" y="2934809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fossils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C5F2AA4-D559-4769-9ABB-3D89AB298893}"/>
              </a:ext>
            </a:extLst>
          </p:cNvPr>
          <p:cNvSpPr/>
          <p:nvPr/>
        </p:nvSpPr>
        <p:spPr>
          <a:xfrm>
            <a:off x="5395249" y="2934809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space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287242B-362F-4465-A753-79C2B85212A0}"/>
              </a:ext>
            </a:extLst>
          </p:cNvPr>
          <p:cNvSpPr/>
          <p:nvPr/>
        </p:nvSpPr>
        <p:spPr>
          <a:xfrm>
            <a:off x="7643322" y="2939427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earthquakes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D2CE29D-C491-4084-804A-D8B5BA6F6D77}"/>
              </a:ext>
            </a:extLst>
          </p:cNvPr>
          <p:cNvSpPr/>
          <p:nvPr/>
        </p:nvSpPr>
        <p:spPr>
          <a:xfrm>
            <a:off x="910936" y="5059173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water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49FBC46-C8DA-4762-97A2-DC28CE27E53E}"/>
              </a:ext>
            </a:extLst>
          </p:cNvPr>
          <p:cNvSpPr/>
          <p:nvPr/>
        </p:nvSpPr>
        <p:spPr>
          <a:xfrm>
            <a:off x="3141870" y="5063789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animals</a:t>
            </a:r>
          </a:p>
        </p:txBody>
      </p:sp>
      <p:sp>
        <p:nvSpPr>
          <p:cNvPr id="59" name="Quizzy Box">
            <a:extLst>
              <a:ext uri="{FF2B5EF4-FFF2-40B4-BE49-F238E27FC236}">
                <a16:creationId xmlns:a16="http://schemas.microsoft.com/office/drawing/2014/main" id="{E256926E-A337-49E6-9197-6D00EC04FEDB}"/>
              </a:ext>
            </a:extLst>
          </p:cNvPr>
          <p:cNvSpPr/>
          <p:nvPr/>
        </p:nvSpPr>
        <p:spPr>
          <a:xfrm>
            <a:off x="7625180" y="4478949"/>
            <a:ext cx="2106052" cy="2055776"/>
          </a:xfrm>
          <a:prstGeom prst="roundRect">
            <a:avLst>
              <a:gd name="adj" fmla="val 9397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0" name="Quizzy Icon">
            <a:extLst>
              <a:ext uri="{FF2B5EF4-FFF2-40B4-BE49-F238E27FC236}">
                <a16:creationId xmlns:a16="http://schemas.microsoft.com/office/drawing/2014/main" id="{72E66099-E9CB-4165-B67D-77F1F2CFAD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65" y="4528462"/>
            <a:ext cx="648000" cy="648000"/>
          </a:xfrm>
          <a:prstGeom prst="rect">
            <a:avLst/>
          </a:prstGeom>
        </p:spPr>
      </p:pic>
      <p:sp>
        <p:nvSpPr>
          <p:cNvPr id="61" name="Quizzy Cross">
            <a:extLst>
              <a:ext uri="{FF2B5EF4-FFF2-40B4-BE49-F238E27FC236}">
                <a16:creationId xmlns:a16="http://schemas.microsoft.com/office/drawing/2014/main" id="{29BEA2BB-9A97-4EC3-B5EE-BE2C67ECE2B2}"/>
              </a:ext>
            </a:extLst>
          </p:cNvPr>
          <p:cNvSpPr/>
          <p:nvPr/>
        </p:nvSpPr>
        <p:spPr bwMode="auto">
          <a:xfrm flipH="1">
            <a:off x="7643652" y="4500754"/>
            <a:ext cx="314325" cy="323850"/>
          </a:xfrm>
          <a:prstGeom prst="round1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X</a:t>
            </a:r>
          </a:p>
        </p:txBody>
      </p:sp>
      <p:sp>
        <p:nvSpPr>
          <p:cNvPr id="62" name="Rectangle 7">
            <a:extLst>
              <a:ext uri="{FF2B5EF4-FFF2-40B4-BE49-F238E27FC236}">
                <a16:creationId xmlns:a16="http://schemas.microsoft.com/office/drawing/2014/main" id="{89A72A7D-F777-4130-B353-60633069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380" y="5074246"/>
            <a:ext cx="2078429" cy="1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kern="0" dirty="0">
                <a:solidFill>
                  <a:schemeClr val="tx1"/>
                </a:solidFill>
              </a:rPr>
              <a:t>Do you know any scientists in real life? What job do they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634D0-E0FE-4DCD-90F7-5A22EBE3FF6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0" t="38606" r="15415" b="45355"/>
          <a:stretch/>
        </p:blipFill>
        <p:spPr>
          <a:xfrm>
            <a:off x="5468938" y="5080000"/>
            <a:ext cx="2003280" cy="1391292"/>
          </a:xfrm>
          <a:prstGeom prst="roundRect">
            <a:avLst>
              <a:gd name="adj" fmla="val 8701"/>
            </a:avLst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6CEA1FA-7686-4272-BA2D-331F1AF7A5EC}"/>
              </a:ext>
            </a:extLst>
          </p:cNvPr>
          <p:cNvSpPr/>
          <p:nvPr/>
        </p:nvSpPr>
        <p:spPr>
          <a:xfrm>
            <a:off x="5391276" y="5068405"/>
            <a:ext cx="2149058" cy="1466320"/>
          </a:xfrm>
          <a:prstGeom prst="roundRect">
            <a:avLst>
              <a:gd name="adj" fmla="val 6761"/>
            </a:avLst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study hearing</a:t>
            </a:r>
          </a:p>
        </p:txBody>
      </p:sp>
    </p:spTree>
    <p:extLst>
      <p:ext uri="{BB962C8B-B14F-4D97-AF65-F5344CB8AC3E}">
        <p14:creationId xmlns:p14="http://schemas.microsoft.com/office/powerpoint/2010/main" val="9522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59" grpId="1" animBg="1"/>
      <p:bldP spid="61" grpId="0" animBg="1"/>
      <p:bldP spid="61" grpId="1" animBg="1"/>
      <p:bldP spid="62" grpId="0"/>
      <p:bldP spid="62" grpId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Inspirational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6AAC2-C22A-482A-9140-051E8CB96EAD}"/>
              </a:ext>
            </a:extLst>
          </p:cNvPr>
          <p:cNvSpPr/>
          <p:nvPr/>
        </p:nvSpPr>
        <p:spPr>
          <a:xfrm>
            <a:off x="901700" y="1502330"/>
            <a:ext cx="8872538" cy="824296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As well as studying many different things, scientists come from different </a:t>
            </a:r>
            <a:r>
              <a:rPr lang="en-GB" sz="2000" b="1" dirty="0"/>
              <a:t>backgrounds</a:t>
            </a:r>
            <a:r>
              <a:rPr lang="en-GB" sz="2000" dirty="0"/>
              <a:t> (e.g. places, homes and families).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820B17-2956-4079-B911-D6FF7C250CC9}"/>
              </a:ext>
            </a:extLst>
          </p:cNvPr>
          <p:cNvSpPr/>
          <p:nvPr/>
        </p:nvSpPr>
        <p:spPr>
          <a:xfrm>
            <a:off x="929274" y="2400931"/>
            <a:ext cx="8817255" cy="905687"/>
          </a:xfrm>
          <a:prstGeom prst="roundRect">
            <a:avLst>
              <a:gd name="adj" fmla="val 9242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Here are some examples of well-known scientists. They show the </a:t>
            </a:r>
            <a:r>
              <a:rPr lang="en-GB" b="1" dirty="0">
                <a:solidFill>
                  <a:schemeClr val="tx1"/>
                </a:solidFill>
              </a:rPr>
              <a:t>diversity</a:t>
            </a:r>
            <a:r>
              <a:rPr lang="en-GB" dirty="0">
                <a:solidFill>
                  <a:schemeClr val="tx1"/>
                </a:solidFill>
              </a:rPr>
              <a:t> of people working in science.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8F1C3-BC31-4942-9EEB-AB3CC68D0A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0" y="3095625"/>
            <a:ext cx="3222093" cy="377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C2B23A-69C4-46DB-AF4D-C52BD789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61" y="3685309"/>
            <a:ext cx="3586526" cy="31901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4602D4-074F-42C2-AEE3-859015AE23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4"/>
          <a:stretch/>
        </p:blipFill>
        <p:spPr>
          <a:xfrm>
            <a:off x="7105287" y="3525700"/>
            <a:ext cx="2668951" cy="3358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A47995-BA47-45A0-A370-3FEC212AD4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20" y="3930622"/>
            <a:ext cx="3086426" cy="2944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D80618-D4E5-42FA-9B4F-8AAF2ECBD8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4060416"/>
            <a:ext cx="2806490" cy="28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B2D82B-5568-4378-924C-4731C61C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/>
          <a:stretch/>
        </p:blipFill>
        <p:spPr>
          <a:xfrm>
            <a:off x="901700" y="1588655"/>
            <a:ext cx="8872538" cy="50816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Inspirational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0CC0EC7-5418-4DC6-8191-A4238CE18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1184285" y="1798816"/>
            <a:ext cx="5299725" cy="48607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3E24CB1-5A83-4507-B9FA-12011327D138}"/>
              </a:ext>
            </a:extLst>
          </p:cNvPr>
          <p:cNvGrpSpPr/>
          <p:nvPr/>
        </p:nvGrpSpPr>
        <p:grpSpPr>
          <a:xfrm rot="177625">
            <a:off x="6003638" y="2361165"/>
            <a:ext cx="3327256" cy="3536607"/>
            <a:chOff x="6179128" y="2503975"/>
            <a:chExt cx="3327256" cy="35366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6ED7D6C-1107-4ACD-BDA8-96065AF2974C}"/>
                </a:ext>
              </a:extLst>
            </p:cNvPr>
            <p:cNvSpPr/>
            <p:nvPr/>
          </p:nvSpPr>
          <p:spPr>
            <a:xfrm>
              <a:off x="6179128" y="2503975"/>
              <a:ext cx="3327256" cy="3536607"/>
            </a:xfrm>
            <a:prstGeom prst="roundRect">
              <a:avLst>
                <a:gd name="adj" fmla="val 251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62E444E-36E0-4B73-BCD3-935782DDAD90}"/>
                </a:ext>
              </a:extLst>
            </p:cNvPr>
            <p:cNvSpPr/>
            <p:nvPr/>
          </p:nvSpPr>
          <p:spPr>
            <a:xfrm>
              <a:off x="6336145" y="2687782"/>
              <a:ext cx="3013422" cy="2434847"/>
            </a:xfrm>
            <a:prstGeom prst="roundRect">
              <a:avLst>
                <a:gd name="adj" fmla="val 2510"/>
              </a:avLst>
            </a:prstGeom>
            <a:solidFill>
              <a:srgbClr val="8D358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88F1C3-BC31-4942-9EEB-AB3CC68D0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43" y="2759509"/>
              <a:ext cx="2014422" cy="23631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EC534A-D3AA-4ED7-8C5C-808EE90A36A0}"/>
                </a:ext>
              </a:extLst>
            </p:cNvPr>
            <p:cNvSpPr/>
            <p:nvPr/>
          </p:nvSpPr>
          <p:spPr>
            <a:xfrm>
              <a:off x="6418985" y="5289218"/>
              <a:ext cx="28475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latin typeface="+mj-lt"/>
                </a:rPr>
                <a:t>Mae Jemison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A539B36-6324-479D-B725-60335AEEA52B}"/>
              </a:ext>
            </a:extLst>
          </p:cNvPr>
          <p:cNvSpPr txBox="1"/>
          <p:nvPr/>
        </p:nvSpPr>
        <p:spPr>
          <a:xfrm>
            <a:off x="1397774" y="2190169"/>
            <a:ext cx="4392688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Mae Jemison is a doctor, teacher, inventor and astronaut.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She was the first Black woman to go into space.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She first went to medical school and learnt how to be a doctor, then she applied to be an astronaut.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She went to space in 1992 on board the Endeavour space shuttle.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In space, she carried out experiments into weightlessness. </a:t>
            </a:r>
          </a:p>
          <a:p>
            <a:pPr marL="105750">
              <a:spcAft>
                <a:spcPts val="600"/>
              </a:spcAft>
            </a:pPr>
            <a:r>
              <a:rPr lang="en-GB" sz="1800" b="1" dirty="0">
                <a:solidFill>
                  <a:schemeClr val="tx1"/>
                </a:solidFill>
              </a:rPr>
              <a:t>Scientists have hobbies too - Mae likes reading and dancing!</a:t>
            </a:r>
          </a:p>
        </p:txBody>
      </p:sp>
    </p:spTree>
    <p:extLst>
      <p:ext uri="{BB962C8B-B14F-4D97-AF65-F5344CB8AC3E}">
        <p14:creationId xmlns:p14="http://schemas.microsoft.com/office/powerpoint/2010/main" val="42890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35062" y="338552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061" y="80996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901701" y="1315893"/>
            <a:ext cx="8872538" cy="1553933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 explore how scientists are </a:t>
            </a:r>
            <a:r>
              <a:rPr lang="en-GB" b="1" dirty="0"/>
              <a:t>diverse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901701" y="3821508"/>
            <a:ext cx="8872538" cy="2422274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Twinkl" pitchFamily="50" charset="0"/>
              </a:rPr>
              <a:t>I can explain what the words ‘</a:t>
            </a:r>
            <a:r>
              <a:rPr lang="en-GB" sz="1800" b="1" dirty="0">
                <a:latin typeface="Twinkl" pitchFamily="50" charset="0"/>
              </a:rPr>
              <a:t>diversity</a:t>
            </a:r>
            <a:r>
              <a:rPr lang="en-GB" sz="1800" dirty="0">
                <a:latin typeface="Twinkl" pitchFamily="50" charset="0"/>
              </a:rPr>
              <a:t>’ and ‘</a:t>
            </a:r>
            <a:r>
              <a:rPr lang="en-GB" sz="1800" b="1" dirty="0">
                <a:latin typeface="Twinkl" pitchFamily="50" charset="0"/>
              </a:rPr>
              <a:t>stereotype</a:t>
            </a:r>
            <a:r>
              <a:rPr lang="en-GB" sz="1800" dirty="0">
                <a:latin typeface="Twinkl" pitchFamily="50" charset="0"/>
              </a:rPr>
              <a:t>’ mean. </a:t>
            </a:r>
          </a:p>
          <a:p>
            <a:r>
              <a:rPr lang="en-GB" sz="1800" dirty="0">
                <a:latin typeface="Twinkl" pitchFamily="50" charset="0"/>
              </a:rPr>
              <a:t>I understand that scientists come from a </a:t>
            </a:r>
            <a:r>
              <a:rPr lang="en-GB" sz="1800" b="1" dirty="0">
                <a:latin typeface="Twinkl" pitchFamily="50" charset="0"/>
              </a:rPr>
              <a:t>diverse</a:t>
            </a:r>
            <a:r>
              <a:rPr lang="en-GB" sz="1800" dirty="0">
                <a:latin typeface="Twinkl" pitchFamily="50" charset="0"/>
              </a:rPr>
              <a:t> range of backgrounds. </a:t>
            </a:r>
          </a:p>
          <a:p>
            <a:r>
              <a:rPr lang="en-GB" sz="1800" dirty="0">
                <a:latin typeface="Twinkl" pitchFamily="50" charset="0"/>
              </a:rPr>
              <a:t>I can name and describe some of the many different jobs scientists do.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B2D82B-5568-4378-924C-4731C61C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/>
          <a:stretch/>
        </p:blipFill>
        <p:spPr>
          <a:xfrm>
            <a:off x="901700" y="1588655"/>
            <a:ext cx="8872538" cy="50816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Inspirational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0CC0EC7-5418-4DC6-8191-A4238CE18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4353506" y="1798816"/>
            <a:ext cx="5299725" cy="48607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539B36-6324-479D-B725-60335AEEA52B}"/>
              </a:ext>
            </a:extLst>
          </p:cNvPr>
          <p:cNvSpPr txBox="1"/>
          <p:nvPr/>
        </p:nvSpPr>
        <p:spPr>
          <a:xfrm>
            <a:off x="4596189" y="2320703"/>
            <a:ext cx="486273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Sir David Attenborough is a wildlife film-maker and naturalist.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 naturalist is a scientist who studies the natural world, including animals and plants.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He has taught people about science on television for over 60 years. </a:t>
            </a:r>
          </a:p>
          <a:p>
            <a:pPr marL="105750">
              <a:spcAft>
                <a:spcPts val="600"/>
              </a:spcAft>
            </a:pPr>
            <a:endParaRPr lang="en-GB" sz="2000" b="1" dirty="0">
              <a:solidFill>
                <a:schemeClr val="tx1"/>
              </a:solidFill>
            </a:endParaRPr>
          </a:p>
          <a:p>
            <a:pPr marL="105750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Have you seen any of his programmes?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B2EC1C-ABD6-484D-BBEC-3E5B18D053A7}"/>
              </a:ext>
            </a:extLst>
          </p:cNvPr>
          <p:cNvGrpSpPr/>
          <p:nvPr/>
        </p:nvGrpSpPr>
        <p:grpSpPr>
          <a:xfrm rot="21376923">
            <a:off x="1115238" y="2155512"/>
            <a:ext cx="3327256" cy="3947914"/>
            <a:chOff x="5809674" y="2434413"/>
            <a:chExt cx="3327256" cy="394791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75E5A2-3E14-4D3F-90B3-332B0502C0E9}"/>
                </a:ext>
              </a:extLst>
            </p:cNvPr>
            <p:cNvGrpSpPr/>
            <p:nvPr/>
          </p:nvGrpSpPr>
          <p:grpSpPr>
            <a:xfrm>
              <a:off x="5809674" y="2434413"/>
              <a:ext cx="3327256" cy="3947914"/>
              <a:chOff x="6179128" y="2503975"/>
              <a:chExt cx="3327256" cy="394791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BC8C2B0C-51DE-4706-8868-F5BF55BFDB6C}"/>
                  </a:ext>
                </a:extLst>
              </p:cNvPr>
              <p:cNvSpPr/>
              <p:nvPr/>
            </p:nvSpPr>
            <p:spPr>
              <a:xfrm>
                <a:off x="6179128" y="2503975"/>
                <a:ext cx="3327256" cy="3947914"/>
              </a:xfrm>
              <a:prstGeom prst="roundRect">
                <a:avLst>
                  <a:gd name="adj" fmla="val 251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83F61CD-8A12-4C2F-B160-63D610255A60}"/>
                  </a:ext>
                </a:extLst>
              </p:cNvPr>
              <p:cNvSpPr/>
              <p:nvPr/>
            </p:nvSpPr>
            <p:spPr>
              <a:xfrm>
                <a:off x="6336145" y="2687782"/>
                <a:ext cx="3013422" cy="2434847"/>
              </a:xfrm>
              <a:prstGeom prst="roundRect">
                <a:avLst>
                  <a:gd name="adj" fmla="val 2510"/>
                </a:avLst>
              </a:prstGeom>
              <a:solidFill>
                <a:srgbClr val="8D358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18417E-64E0-4116-A768-5F6965069FFC}"/>
                  </a:ext>
                </a:extLst>
              </p:cNvPr>
              <p:cNvSpPr/>
              <p:nvPr/>
            </p:nvSpPr>
            <p:spPr>
              <a:xfrm>
                <a:off x="6418985" y="5289218"/>
                <a:ext cx="284754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latin typeface="+mj-lt"/>
                  </a:rPr>
                  <a:t>Sir David Attenborough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5B8D73-A5F1-46D3-9F21-92FD1990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588" y="2680178"/>
              <a:ext cx="2660360" cy="2366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0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B2D82B-5568-4378-924C-4731C61C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/>
          <a:stretch/>
        </p:blipFill>
        <p:spPr>
          <a:xfrm>
            <a:off x="901700" y="1588655"/>
            <a:ext cx="8872538" cy="50816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Inspirational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0CC0EC7-5418-4DC6-8191-A4238CE18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1184285" y="1798816"/>
            <a:ext cx="5299725" cy="48607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539B36-6324-479D-B725-60335AEEA52B}"/>
              </a:ext>
            </a:extLst>
          </p:cNvPr>
          <p:cNvSpPr txBox="1"/>
          <p:nvPr/>
        </p:nvSpPr>
        <p:spPr>
          <a:xfrm>
            <a:off x="1397773" y="2190169"/>
            <a:ext cx="474231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She was the first Englishwoman to qualify as a doctor in Britain, in 1865.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She wasn’t allowed to study medicine at university. Instead, she studied science in the evenings.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Even when she was qualified, she was still not allowed to work as a doctor in any hospital.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So, she decided to open her own doctor’s surgery which became very popular.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She went on to open a hospital in London, which still treats patients today.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AE7C09-4462-4164-9243-C88005BC3209}"/>
              </a:ext>
            </a:extLst>
          </p:cNvPr>
          <p:cNvGrpSpPr/>
          <p:nvPr/>
        </p:nvGrpSpPr>
        <p:grpSpPr>
          <a:xfrm rot="169967">
            <a:off x="6247466" y="2270100"/>
            <a:ext cx="3327256" cy="3744714"/>
            <a:chOff x="5809674" y="2434413"/>
            <a:chExt cx="3327256" cy="374471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5311C3-70A0-4B2E-A064-91D5E8012D55}"/>
                </a:ext>
              </a:extLst>
            </p:cNvPr>
            <p:cNvGrpSpPr/>
            <p:nvPr/>
          </p:nvGrpSpPr>
          <p:grpSpPr>
            <a:xfrm>
              <a:off x="5809674" y="2434413"/>
              <a:ext cx="3327256" cy="3744714"/>
              <a:chOff x="6179128" y="2503975"/>
              <a:chExt cx="3327256" cy="374471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02E7E01-CF99-42CC-9BA7-84DC97BD978D}"/>
                  </a:ext>
                </a:extLst>
              </p:cNvPr>
              <p:cNvSpPr/>
              <p:nvPr/>
            </p:nvSpPr>
            <p:spPr>
              <a:xfrm>
                <a:off x="6179128" y="2503975"/>
                <a:ext cx="3327256" cy="3744714"/>
              </a:xfrm>
              <a:prstGeom prst="roundRect">
                <a:avLst>
                  <a:gd name="adj" fmla="val 251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3044CA0-C42B-4958-B4EA-02DC802D455C}"/>
                  </a:ext>
                </a:extLst>
              </p:cNvPr>
              <p:cNvSpPr/>
              <p:nvPr/>
            </p:nvSpPr>
            <p:spPr>
              <a:xfrm>
                <a:off x="6336145" y="2687782"/>
                <a:ext cx="3013422" cy="2434847"/>
              </a:xfrm>
              <a:prstGeom prst="roundRect">
                <a:avLst>
                  <a:gd name="adj" fmla="val 2510"/>
                </a:avLst>
              </a:prstGeom>
              <a:solidFill>
                <a:srgbClr val="8D358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7238216-E087-4F41-ADC0-78CF3F9D5FC4}"/>
                  </a:ext>
                </a:extLst>
              </p:cNvPr>
              <p:cNvSpPr/>
              <p:nvPr/>
            </p:nvSpPr>
            <p:spPr>
              <a:xfrm>
                <a:off x="6284204" y="5208953"/>
                <a:ext cx="301342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800" b="1" dirty="0">
                    <a:latin typeface="+mj-lt"/>
                  </a:rPr>
                  <a:t>Elizabeth Garrett Anderson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0FB87C-A7B9-4F5B-AF0A-858CC0966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409" y="2763585"/>
              <a:ext cx="2264936" cy="227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46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B2D82B-5568-4378-924C-4731C61C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/>
          <a:stretch/>
        </p:blipFill>
        <p:spPr>
          <a:xfrm>
            <a:off x="901700" y="1588655"/>
            <a:ext cx="8872538" cy="50816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Inspirational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0CC0EC7-5418-4DC6-8191-A4238CE18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4353506" y="1798816"/>
            <a:ext cx="5299725" cy="48607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475E5A2-3E14-4D3F-90B3-332B0502C0E9}"/>
              </a:ext>
            </a:extLst>
          </p:cNvPr>
          <p:cNvGrpSpPr/>
          <p:nvPr/>
        </p:nvGrpSpPr>
        <p:grpSpPr>
          <a:xfrm rot="21376923">
            <a:off x="1108764" y="2155722"/>
            <a:ext cx="3327256" cy="3748267"/>
            <a:chOff x="6179128" y="2503975"/>
            <a:chExt cx="3327256" cy="37482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C8C2B0C-51DE-4706-8868-F5BF55BFDB6C}"/>
                </a:ext>
              </a:extLst>
            </p:cNvPr>
            <p:cNvSpPr/>
            <p:nvPr/>
          </p:nvSpPr>
          <p:spPr>
            <a:xfrm>
              <a:off x="6179128" y="2503975"/>
              <a:ext cx="3327256" cy="3748267"/>
            </a:xfrm>
            <a:prstGeom prst="roundRect">
              <a:avLst>
                <a:gd name="adj" fmla="val 251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83F61CD-8A12-4C2F-B160-63D610255A60}"/>
                </a:ext>
              </a:extLst>
            </p:cNvPr>
            <p:cNvSpPr/>
            <p:nvPr/>
          </p:nvSpPr>
          <p:spPr>
            <a:xfrm>
              <a:off x="6336145" y="2687782"/>
              <a:ext cx="3013422" cy="2434847"/>
            </a:xfrm>
            <a:prstGeom prst="roundRect">
              <a:avLst>
                <a:gd name="adj" fmla="val 2510"/>
              </a:avLst>
            </a:prstGeom>
            <a:solidFill>
              <a:srgbClr val="8D358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318417E-64E0-4116-A768-5F6965069FFC}"/>
                </a:ext>
              </a:extLst>
            </p:cNvPr>
            <p:cNvSpPr/>
            <p:nvPr/>
          </p:nvSpPr>
          <p:spPr>
            <a:xfrm>
              <a:off x="6376186" y="5210108"/>
              <a:ext cx="291369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latin typeface="+mj-lt"/>
                </a:rPr>
                <a:t>George Washington Carver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87C3B0C-D6BB-4EAF-946F-C94BDA4D7D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4"/>
          <a:stretch/>
        </p:blipFill>
        <p:spPr>
          <a:xfrm rot="21381779">
            <a:off x="1429970" y="2402961"/>
            <a:ext cx="2560419" cy="23645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539B36-6324-479D-B725-60335AEEA52B}"/>
              </a:ext>
            </a:extLst>
          </p:cNvPr>
          <p:cNvSpPr txBox="1"/>
          <p:nvPr/>
        </p:nvSpPr>
        <p:spPr>
          <a:xfrm>
            <a:off x="4522519" y="2062045"/>
            <a:ext cx="488933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George was born in the USA in the early 1860s.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He worked in agriculture (the science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of farming).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He loved learning but wasn’t allowed to attend any of the schools near his home because they were for White children only.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So George travelled to lots of different cities to find schools that would allow him to learn.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B39EEC-0B34-420E-B771-1A975AEBE79C}"/>
              </a:ext>
            </a:extLst>
          </p:cNvPr>
          <p:cNvSpPr txBox="1"/>
          <p:nvPr/>
        </p:nvSpPr>
        <p:spPr>
          <a:xfrm>
            <a:off x="4515421" y="2062045"/>
            <a:ext cx="5017050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Then, some colleges turned him down because they did not want Black students to attend.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These events were because of racism. This is now against the law but wasn’t when George was alive. Unfortunately, racism is still something that affects the lives of people today.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F502A7-DD5A-448A-8E84-5D9F0CE291B9}"/>
              </a:ext>
            </a:extLst>
          </p:cNvPr>
          <p:cNvSpPr txBox="1"/>
          <p:nvPr/>
        </p:nvSpPr>
        <p:spPr>
          <a:xfrm>
            <a:off x="4515421" y="2062045"/>
            <a:ext cx="4818842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George went on to become a teacher and carry out research into agriculture.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He helped farmers to keep their soil healthy for plants by using something called ‘crop rotation’. This is still important in farming today.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7B2AFF6-FB1E-4CCA-9BFA-71D31D2B93BC}"/>
              </a:ext>
            </a:extLst>
          </p:cNvPr>
          <p:cNvSpPr/>
          <p:nvPr/>
        </p:nvSpPr>
        <p:spPr>
          <a:xfrm>
            <a:off x="4723060" y="4869789"/>
            <a:ext cx="4732724" cy="1423544"/>
          </a:xfrm>
          <a:prstGeom prst="roundRect">
            <a:avLst>
              <a:gd name="adj" fmla="val 8232"/>
            </a:avLst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/>
              <a:t>Racism</a:t>
            </a:r>
            <a:r>
              <a:rPr lang="en-GB" sz="2000" dirty="0"/>
              <a:t>: Treating people differently because of the colour of their skin or because they or their family members come from a different country or area. </a:t>
            </a:r>
          </a:p>
        </p:txBody>
      </p:sp>
    </p:spTree>
    <p:extLst>
      <p:ext uri="{BB962C8B-B14F-4D97-AF65-F5344CB8AC3E}">
        <p14:creationId xmlns:p14="http://schemas.microsoft.com/office/powerpoint/2010/main" val="21036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  <p:bldP spid="29" grpId="0" build="allAtOnce"/>
      <p:bldP spid="33" grpId="0" animBg="1"/>
      <p:bldP spid="3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B2D82B-5568-4378-924C-4731C61C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/>
          <a:stretch/>
        </p:blipFill>
        <p:spPr>
          <a:xfrm>
            <a:off x="901700" y="1588655"/>
            <a:ext cx="8872538" cy="50816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Inspirational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0CC0EC7-5418-4DC6-8191-A4238CE18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1184285" y="1798816"/>
            <a:ext cx="5414237" cy="48607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539B36-6324-479D-B725-60335AEEA52B}"/>
              </a:ext>
            </a:extLst>
          </p:cNvPr>
          <p:cNvSpPr txBox="1"/>
          <p:nvPr/>
        </p:nvSpPr>
        <p:spPr>
          <a:xfrm>
            <a:off x="1174021" y="2031463"/>
            <a:ext cx="5263163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Tu </a:t>
            </a:r>
            <a:r>
              <a:rPr lang="en-GB" sz="2000" dirty="0" err="1">
                <a:solidFill>
                  <a:schemeClr val="tx1"/>
                </a:solidFill>
              </a:rPr>
              <a:t>Youyou</a:t>
            </a:r>
            <a:r>
              <a:rPr lang="en-GB" sz="2000" dirty="0">
                <a:solidFill>
                  <a:schemeClr val="tx1"/>
                </a:solidFill>
              </a:rPr>
              <a:t> is a Chinese scientist.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After having a disease called tuberculosis as a teenager, she learnt about medicine so that she could help other people who were ill to get better.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She is known for discovering a substance from a plant that has been used as a medicine to treat a disease called malaria. </a:t>
            </a:r>
          </a:p>
          <a:p>
            <a:pPr marL="28575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This has helped millions of people to get better.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7706D2-912D-47FF-B54C-7010A672FCDE}"/>
              </a:ext>
            </a:extLst>
          </p:cNvPr>
          <p:cNvGrpSpPr/>
          <p:nvPr/>
        </p:nvGrpSpPr>
        <p:grpSpPr>
          <a:xfrm rot="169258">
            <a:off x="6519112" y="2485890"/>
            <a:ext cx="3206535" cy="3408290"/>
            <a:chOff x="5809674" y="2434413"/>
            <a:chExt cx="3327256" cy="3536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8F3524-E729-40EA-9E99-C2102833F109}"/>
                </a:ext>
              </a:extLst>
            </p:cNvPr>
            <p:cNvGrpSpPr/>
            <p:nvPr/>
          </p:nvGrpSpPr>
          <p:grpSpPr>
            <a:xfrm>
              <a:off x="5809674" y="2434413"/>
              <a:ext cx="3327256" cy="3536607"/>
              <a:chOff x="6179128" y="2503975"/>
              <a:chExt cx="3327256" cy="353660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3D906DF-D3F7-4A99-925C-561E16DD91E0}"/>
                  </a:ext>
                </a:extLst>
              </p:cNvPr>
              <p:cNvSpPr/>
              <p:nvPr/>
            </p:nvSpPr>
            <p:spPr>
              <a:xfrm>
                <a:off x="6179128" y="2503975"/>
                <a:ext cx="3327256" cy="3536607"/>
              </a:xfrm>
              <a:prstGeom prst="roundRect">
                <a:avLst>
                  <a:gd name="adj" fmla="val 251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6186E3B9-A05B-4A6D-9F9B-1FAFC60F1A8F}"/>
                  </a:ext>
                </a:extLst>
              </p:cNvPr>
              <p:cNvSpPr/>
              <p:nvPr/>
            </p:nvSpPr>
            <p:spPr>
              <a:xfrm>
                <a:off x="6336145" y="2687782"/>
                <a:ext cx="3013422" cy="2434847"/>
              </a:xfrm>
              <a:prstGeom prst="roundRect">
                <a:avLst>
                  <a:gd name="adj" fmla="val 2510"/>
                </a:avLst>
              </a:prstGeom>
              <a:solidFill>
                <a:srgbClr val="8D358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15E97BC-78D0-4116-8D04-72644D7E478C}"/>
                  </a:ext>
                </a:extLst>
              </p:cNvPr>
              <p:cNvSpPr/>
              <p:nvPr/>
            </p:nvSpPr>
            <p:spPr>
              <a:xfrm>
                <a:off x="6418985" y="5289218"/>
                <a:ext cx="28475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latin typeface="+mj-lt"/>
                  </a:rPr>
                  <a:t>Tu </a:t>
                </a:r>
                <a:r>
                  <a:rPr lang="en-GB" sz="3200" b="1" dirty="0" err="1">
                    <a:latin typeface="+mj-lt"/>
                  </a:rPr>
                  <a:t>Youyou</a:t>
                </a:r>
                <a:endParaRPr lang="en-GB" sz="3200" b="1" dirty="0">
                  <a:latin typeface="+mj-lt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9C89A7C-67FF-43BA-AA1E-D2B274E9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776" y="2628888"/>
              <a:ext cx="2531051" cy="2414943"/>
            </a:xfrm>
            <a:prstGeom prst="rect">
              <a:avLst/>
            </a:prstGeom>
          </p:spPr>
        </p:pic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ACBBBDD-C5BF-4059-A7A0-B126E2163034}"/>
              </a:ext>
            </a:extLst>
          </p:cNvPr>
          <p:cNvSpPr/>
          <p:nvPr/>
        </p:nvSpPr>
        <p:spPr>
          <a:xfrm>
            <a:off x="1500315" y="5509483"/>
            <a:ext cx="4782175" cy="888120"/>
          </a:xfrm>
          <a:prstGeom prst="roundRect">
            <a:avLst>
              <a:gd name="adj" fmla="val 7487"/>
            </a:avLst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/>
              <a:t>Substance</a:t>
            </a:r>
            <a:r>
              <a:rPr lang="en-GB" sz="2000" dirty="0"/>
              <a:t>: A material that something is made from.</a:t>
            </a:r>
          </a:p>
        </p:txBody>
      </p:sp>
    </p:spTree>
    <p:extLst>
      <p:ext uri="{BB962C8B-B14F-4D97-AF65-F5344CB8AC3E}">
        <p14:creationId xmlns:p14="http://schemas.microsoft.com/office/powerpoint/2010/main" val="1105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5E8E5-1DDB-49C1-BFDA-3AC77065258F}"/>
              </a:ext>
            </a:extLst>
          </p:cNvPr>
          <p:cNvSpPr/>
          <p:nvPr/>
        </p:nvSpPr>
        <p:spPr>
          <a:xfrm>
            <a:off x="917574" y="1874983"/>
            <a:ext cx="8856663" cy="47873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Is a Scientist?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6AAC2-C22A-482A-9140-051E8CB96EAD}"/>
              </a:ext>
            </a:extLst>
          </p:cNvPr>
          <p:cNvSpPr/>
          <p:nvPr/>
        </p:nvSpPr>
        <p:spPr>
          <a:xfrm>
            <a:off x="2435261" y="1583661"/>
            <a:ext cx="5822878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Can you draw a picture of a scientist?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16370-52D5-4013-B4B2-68EF3745BA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6192" b="25121"/>
          <a:stretch/>
        </p:blipFill>
        <p:spPr>
          <a:xfrm>
            <a:off x="5025091" y="2385906"/>
            <a:ext cx="4749147" cy="427365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6DC04F4-EAAA-4287-85D6-1DC7A3032095}"/>
              </a:ext>
            </a:extLst>
          </p:cNvPr>
          <p:cNvGrpSpPr/>
          <p:nvPr/>
        </p:nvGrpSpPr>
        <p:grpSpPr>
          <a:xfrm>
            <a:off x="1069314" y="2454095"/>
            <a:ext cx="4076397" cy="3943927"/>
            <a:chOff x="1069314" y="2454095"/>
            <a:chExt cx="4076397" cy="39439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8A43DA-C134-4AB5-9C7F-1647642A3E70}"/>
                </a:ext>
              </a:extLst>
            </p:cNvPr>
            <p:cNvSpPr/>
            <p:nvPr/>
          </p:nvSpPr>
          <p:spPr>
            <a:xfrm>
              <a:off x="1154545" y="2454095"/>
              <a:ext cx="3943927" cy="394392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8D35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32E1599-BF5E-4E31-AFEA-6A4518B55B9D}"/>
                </a:ext>
              </a:extLst>
            </p:cNvPr>
            <p:cNvSpPr/>
            <p:nvPr/>
          </p:nvSpPr>
          <p:spPr>
            <a:xfrm>
              <a:off x="3001817" y="4359564"/>
              <a:ext cx="249382" cy="249382"/>
            </a:xfrm>
            <a:prstGeom prst="ellipse">
              <a:avLst/>
            </a:prstGeom>
            <a:solidFill>
              <a:srgbClr val="8D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841B7E-327F-4FA6-9449-489708B27C50}"/>
                </a:ext>
              </a:extLst>
            </p:cNvPr>
            <p:cNvSpPr/>
            <p:nvPr/>
          </p:nvSpPr>
          <p:spPr>
            <a:xfrm>
              <a:off x="2796236" y="2483592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12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5343AB-B580-44F1-8C84-E5590C9B64BC}"/>
                </a:ext>
              </a:extLst>
            </p:cNvPr>
            <p:cNvSpPr/>
            <p:nvPr/>
          </p:nvSpPr>
          <p:spPr>
            <a:xfrm>
              <a:off x="2799589" y="5813247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B6C1333-F267-4362-B92A-FF41A2996156}"/>
                </a:ext>
              </a:extLst>
            </p:cNvPr>
            <p:cNvSpPr/>
            <p:nvPr/>
          </p:nvSpPr>
          <p:spPr>
            <a:xfrm>
              <a:off x="4483731" y="4133670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3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452DE1-536A-40A6-9E3D-856732643AF7}"/>
                </a:ext>
              </a:extLst>
            </p:cNvPr>
            <p:cNvSpPr/>
            <p:nvPr/>
          </p:nvSpPr>
          <p:spPr>
            <a:xfrm>
              <a:off x="1069314" y="4137682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9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C21C792-190A-4CCE-BB3C-CF381E811AA4}"/>
                </a:ext>
              </a:extLst>
            </p:cNvPr>
            <p:cNvSpPr/>
            <p:nvPr/>
          </p:nvSpPr>
          <p:spPr>
            <a:xfrm>
              <a:off x="1337845" y="3327663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10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BC8A21-6468-4BFE-AF7B-8E02FA0CA5E5}"/>
                </a:ext>
              </a:extLst>
            </p:cNvPr>
            <p:cNvSpPr/>
            <p:nvPr/>
          </p:nvSpPr>
          <p:spPr>
            <a:xfrm>
              <a:off x="1912731" y="2742888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11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835C8C-DA9F-4C51-84D5-B2ACD0FB5BE0}"/>
                </a:ext>
              </a:extLst>
            </p:cNvPr>
            <p:cNvSpPr/>
            <p:nvPr/>
          </p:nvSpPr>
          <p:spPr>
            <a:xfrm>
              <a:off x="3676517" y="2702632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A37017F-44A3-49AD-B7C6-1BEAC36DA42A}"/>
                </a:ext>
              </a:extLst>
            </p:cNvPr>
            <p:cNvSpPr/>
            <p:nvPr/>
          </p:nvSpPr>
          <p:spPr>
            <a:xfrm>
              <a:off x="4263457" y="3259339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103EFE-BCE2-40D6-BC20-AB4342FE5D4B}"/>
                </a:ext>
              </a:extLst>
            </p:cNvPr>
            <p:cNvSpPr/>
            <p:nvPr/>
          </p:nvSpPr>
          <p:spPr>
            <a:xfrm>
              <a:off x="4262909" y="4938914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4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73AFFF5-5C0A-48F0-94C9-371502196D82}"/>
                </a:ext>
              </a:extLst>
            </p:cNvPr>
            <p:cNvSpPr/>
            <p:nvPr/>
          </p:nvSpPr>
          <p:spPr>
            <a:xfrm>
              <a:off x="3648745" y="5591878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5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A86C80-83B9-456F-97C4-3B3913FAC1F6}"/>
                </a:ext>
              </a:extLst>
            </p:cNvPr>
            <p:cNvSpPr/>
            <p:nvPr/>
          </p:nvSpPr>
          <p:spPr>
            <a:xfrm>
              <a:off x="1958826" y="5558726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66170AB-7364-49FD-994A-A655AEE51619}"/>
                </a:ext>
              </a:extLst>
            </p:cNvPr>
            <p:cNvSpPr/>
            <p:nvPr/>
          </p:nvSpPr>
          <p:spPr>
            <a:xfrm>
              <a:off x="1353334" y="4905762"/>
              <a:ext cx="661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773A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796E3B-340C-4DF9-A06E-A7DCAC567FD0}"/>
              </a:ext>
            </a:extLst>
          </p:cNvPr>
          <p:cNvGrpSpPr/>
          <p:nvPr/>
        </p:nvGrpSpPr>
        <p:grpSpPr>
          <a:xfrm>
            <a:off x="3130322" y="3173127"/>
            <a:ext cx="804" cy="2575554"/>
            <a:chOff x="3130322" y="3173127"/>
            <a:chExt cx="804" cy="2575554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E8AC5FF-4E43-49EA-95B4-ED236D5D2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1126" y="3173127"/>
              <a:ext cx="0" cy="1349607"/>
            </a:xfrm>
            <a:prstGeom prst="straightConnector1">
              <a:avLst/>
            </a:prstGeom>
            <a:ln w="76200">
              <a:solidFill>
                <a:srgbClr val="8D358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47E8892-D2AB-4793-A013-428BD4407A6B}"/>
                </a:ext>
              </a:extLst>
            </p:cNvPr>
            <p:cNvCxnSpPr>
              <a:cxnSpLocks/>
            </p:cNvCxnSpPr>
            <p:nvPr/>
          </p:nvCxnSpPr>
          <p:spPr>
            <a:xfrm>
              <a:off x="3130322" y="4426057"/>
              <a:ext cx="0" cy="1322624"/>
            </a:xfrm>
            <a:prstGeom prst="straightConnector1">
              <a:avLst/>
            </a:prstGeom>
            <a:ln w="76200">
              <a:solidFill>
                <a:srgbClr val="8D358B">
                  <a:alpha val="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513B9CF0-0074-4426-8746-66E479427A48}"/>
              </a:ext>
            </a:extLst>
          </p:cNvPr>
          <p:cNvSpPr/>
          <p:nvPr/>
        </p:nvSpPr>
        <p:spPr>
          <a:xfrm>
            <a:off x="3676517" y="2510867"/>
            <a:ext cx="3615747" cy="3615747"/>
          </a:xfrm>
          <a:prstGeom prst="ellipse">
            <a:avLst/>
          </a:prstGeom>
          <a:solidFill>
            <a:srgbClr val="8D358B"/>
          </a:solidFill>
          <a:ln w="76200">
            <a:solidFill>
              <a:srgbClr val="A773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Time’s Up!</a:t>
            </a:r>
          </a:p>
        </p:txBody>
      </p:sp>
    </p:spTree>
    <p:extLst>
      <p:ext uri="{BB962C8B-B14F-4D97-AF65-F5344CB8AC3E}">
        <p14:creationId xmlns:p14="http://schemas.microsoft.com/office/powerpoint/2010/main" val="31752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5E8E5-1DDB-49C1-BFDA-3AC77065258F}"/>
              </a:ext>
            </a:extLst>
          </p:cNvPr>
          <p:cNvSpPr/>
          <p:nvPr/>
        </p:nvSpPr>
        <p:spPr>
          <a:xfrm>
            <a:off x="917574" y="1874983"/>
            <a:ext cx="8856663" cy="47873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Is a Scientist?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6AAC2-C22A-482A-9140-051E8CB96EAD}"/>
              </a:ext>
            </a:extLst>
          </p:cNvPr>
          <p:cNvSpPr/>
          <p:nvPr/>
        </p:nvSpPr>
        <p:spPr>
          <a:xfrm>
            <a:off x="1826076" y="1583661"/>
            <a:ext cx="7041248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Let’s share our pictures of what we have drawn.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16370-52D5-4013-B4B2-68EF3745BA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6192" b="25121"/>
          <a:stretch/>
        </p:blipFill>
        <p:spPr>
          <a:xfrm>
            <a:off x="5025091" y="2385906"/>
            <a:ext cx="4749147" cy="4273657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6B5A064D-ACBC-49E3-8C2F-F1C01718188F}"/>
              </a:ext>
            </a:extLst>
          </p:cNvPr>
          <p:cNvSpPr/>
          <p:nvPr/>
        </p:nvSpPr>
        <p:spPr>
          <a:xfrm>
            <a:off x="1409343" y="2593456"/>
            <a:ext cx="3615747" cy="3615747"/>
          </a:xfrm>
          <a:prstGeom prst="ellipse">
            <a:avLst/>
          </a:prstGeom>
          <a:solidFill>
            <a:schemeClr val="bg1"/>
          </a:solidFill>
          <a:ln w="76200"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Are they </a:t>
            </a:r>
            <a:r>
              <a:rPr lang="en-GB" sz="4000" b="1" dirty="0">
                <a:solidFill>
                  <a:schemeClr val="tx1"/>
                </a:solidFill>
              </a:rPr>
              <a:t>similar</a:t>
            </a:r>
            <a:r>
              <a:rPr lang="en-GB" sz="4000" dirty="0">
                <a:solidFill>
                  <a:schemeClr val="tx1"/>
                </a:solidFill>
              </a:rPr>
              <a:t> or </a:t>
            </a:r>
            <a:r>
              <a:rPr lang="en-GB" sz="4000" b="1" dirty="0">
                <a:solidFill>
                  <a:schemeClr val="tx1"/>
                </a:solidFill>
              </a:rPr>
              <a:t>different</a:t>
            </a:r>
            <a:r>
              <a:rPr lang="en-GB" sz="4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11BEA5-401E-4F31-91EF-7C18E45E1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7612" r="34625" b="4708"/>
          <a:stretch/>
        </p:blipFill>
        <p:spPr>
          <a:xfrm>
            <a:off x="6913160" y="2997177"/>
            <a:ext cx="2780589" cy="2835203"/>
          </a:xfrm>
          <a:prstGeom prst="ellipse">
            <a:avLst/>
          </a:prstGeom>
          <a:ln w="38100">
            <a:solidFill>
              <a:srgbClr val="F08115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9052FE-1540-4793-A620-EFA2CAB68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r="14546"/>
          <a:stretch/>
        </p:blipFill>
        <p:spPr>
          <a:xfrm>
            <a:off x="3946087" y="3002142"/>
            <a:ext cx="2795780" cy="2851031"/>
          </a:xfrm>
          <a:prstGeom prst="ellipse">
            <a:avLst/>
          </a:prstGeom>
          <a:ln w="38100">
            <a:solidFill>
              <a:srgbClr val="F08115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616138-A538-4A74-91AB-8CA8113F04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" r="39567" b="4688"/>
          <a:stretch/>
        </p:blipFill>
        <p:spPr>
          <a:xfrm>
            <a:off x="1019351" y="3017970"/>
            <a:ext cx="2795780" cy="2795779"/>
          </a:xfrm>
          <a:prstGeom prst="ellipse">
            <a:avLst/>
          </a:prstGeom>
          <a:ln w="38100">
            <a:solidFill>
              <a:srgbClr val="F08115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Is a Scientist?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6AAC2-C22A-482A-9140-051E8CB96EAD}"/>
              </a:ext>
            </a:extLst>
          </p:cNvPr>
          <p:cNvSpPr/>
          <p:nvPr/>
        </p:nvSpPr>
        <p:spPr>
          <a:xfrm>
            <a:off x="3082429" y="1502330"/>
            <a:ext cx="4528542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scientist studies </a:t>
            </a:r>
            <a:r>
              <a:rPr lang="en-GB" sz="2400" b="1" dirty="0"/>
              <a:t>science</a:t>
            </a:r>
            <a:r>
              <a:rPr lang="en-GB" sz="2400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820B17-2956-4079-B911-D6FF7C250CC9}"/>
              </a:ext>
            </a:extLst>
          </p:cNvPr>
          <p:cNvSpPr/>
          <p:nvPr/>
        </p:nvSpPr>
        <p:spPr>
          <a:xfrm>
            <a:off x="1354859" y="2161677"/>
            <a:ext cx="7983682" cy="689354"/>
          </a:xfrm>
          <a:prstGeom prst="roundRect">
            <a:avLst>
              <a:gd name="adj" fmla="val 20275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They are </a:t>
            </a:r>
            <a:r>
              <a:rPr lang="en-GB" b="1" dirty="0">
                <a:solidFill>
                  <a:schemeClr val="tx1"/>
                </a:solidFill>
              </a:rPr>
              <a:t>curious</a:t>
            </a:r>
            <a:r>
              <a:rPr lang="en-GB" dirty="0">
                <a:solidFill>
                  <a:schemeClr val="tx1"/>
                </a:solidFill>
              </a:rPr>
              <a:t> about how the world works. Their work includes: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9DB7862-3F39-4122-916E-478D1A6A5C9F}"/>
              </a:ext>
            </a:extLst>
          </p:cNvPr>
          <p:cNvSpPr/>
          <p:nvPr/>
        </p:nvSpPr>
        <p:spPr>
          <a:xfrm>
            <a:off x="6895156" y="5467903"/>
            <a:ext cx="2795779" cy="1136073"/>
          </a:xfrm>
          <a:prstGeom prst="round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Carrying out </a:t>
            </a:r>
            <a:r>
              <a:rPr lang="en-GB" b="1" dirty="0"/>
              <a:t>experiments</a:t>
            </a:r>
            <a:r>
              <a:rPr lang="en-GB" dirty="0"/>
              <a:t> to find out new things.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BC7F5C3-9DA9-4E02-B6D6-1FBD1E6AA4CB}"/>
              </a:ext>
            </a:extLst>
          </p:cNvPr>
          <p:cNvSpPr/>
          <p:nvPr/>
        </p:nvSpPr>
        <p:spPr>
          <a:xfrm>
            <a:off x="956983" y="5412651"/>
            <a:ext cx="2795779" cy="1136073"/>
          </a:xfrm>
          <a:prstGeom prst="round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Making </a:t>
            </a:r>
            <a:r>
              <a:rPr lang="en-GB" b="1" dirty="0"/>
              <a:t>observations</a:t>
            </a:r>
            <a:r>
              <a:rPr lang="en-GB" dirty="0"/>
              <a:t> (looking at things closely)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A572D2-E784-4FB0-9969-5F3337A03BAF}"/>
              </a:ext>
            </a:extLst>
          </p:cNvPr>
          <p:cNvSpPr/>
          <p:nvPr/>
        </p:nvSpPr>
        <p:spPr>
          <a:xfrm>
            <a:off x="3930898" y="5676365"/>
            <a:ext cx="2795779" cy="719147"/>
          </a:xfrm>
          <a:prstGeom prst="round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Asking </a:t>
            </a:r>
            <a:r>
              <a:rPr lang="en-GB" b="1" dirty="0"/>
              <a:t>questions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5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6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Smashing Stereotypes in Science</a:t>
            </a:r>
          </a:p>
          <a:p>
            <a:pPr algn="ctr"/>
            <a:r>
              <a:rPr lang="en-GB" sz="3200" dirty="0">
                <a:latin typeface="+mj-lt"/>
              </a:rPr>
              <a:t>Keywords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4D4B9F-85B2-40FE-8067-2ADFE1045D8E}"/>
              </a:ext>
            </a:extLst>
          </p:cNvPr>
          <p:cNvSpPr/>
          <p:nvPr/>
        </p:nvSpPr>
        <p:spPr>
          <a:xfrm>
            <a:off x="957116" y="2034738"/>
            <a:ext cx="4329906" cy="4550789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783D35-14FE-4C6E-A272-3D99D5699AF3}"/>
              </a:ext>
            </a:extLst>
          </p:cNvPr>
          <p:cNvSpPr/>
          <p:nvPr/>
        </p:nvSpPr>
        <p:spPr>
          <a:xfrm>
            <a:off x="2261829" y="1832225"/>
            <a:ext cx="1720480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diverse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9BF5F-FA50-4E14-9CEA-65170C5DD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7" y="3374224"/>
            <a:ext cx="4059144" cy="23532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B1412B-0E43-46AF-AFF7-2590FE52B31D}"/>
              </a:ext>
            </a:extLst>
          </p:cNvPr>
          <p:cNvSpPr txBox="1"/>
          <p:nvPr/>
        </p:nvSpPr>
        <p:spPr>
          <a:xfrm>
            <a:off x="1092497" y="2423461"/>
            <a:ext cx="4059144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means a mix of different people or things, for example: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AEC7D7-83EA-4437-8874-4B6C1DD23BF0}"/>
              </a:ext>
            </a:extLst>
          </p:cNvPr>
          <p:cNvSpPr txBox="1"/>
          <p:nvPr/>
        </p:nvSpPr>
        <p:spPr>
          <a:xfrm>
            <a:off x="1092497" y="5878657"/>
            <a:ext cx="3819237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This group of people is </a:t>
            </a:r>
            <a:r>
              <a:rPr lang="en-GB" b="1" dirty="0"/>
              <a:t>diverse</a:t>
            </a:r>
            <a:r>
              <a:rPr lang="en-GB" dirty="0"/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6CF15FE-2843-476D-9802-17D916B36DCD}"/>
              </a:ext>
            </a:extLst>
          </p:cNvPr>
          <p:cNvSpPr/>
          <p:nvPr/>
        </p:nvSpPr>
        <p:spPr>
          <a:xfrm>
            <a:off x="5422403" y="2034738"/>
            <a:ext cx="4329906" cy="4550789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AED4DFA-BAEF-43FE-8822-29BFE40820A4}"/>
              </a:ext>
            </a:extLst>
          </p:cNvPr>
          <p:cNvSpPr/>
          <p:nvPr/>
        </p:nvSpPr>
        <p:spPr>
          <a:xfrm>
            <a:off x="6727116" y="1832225"/>
            <a:ext cx="1720480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stereotype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B9022E-DE22-4414-A6DB-9BC07197554D}"/>
              </a:ext>
            </a:extLst>
          </p:cNvPr>
          <p:cNvSpPr txBox="1"/>
          <p:nvPr/>
        </p:nvSpPr>
        <p:spPr>
          <a:xfrm>
            <a:off x="5557784" y="2415034"/>
            <a:ext cx="4059144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an idea about what a certain group of people are like that may not be true, for example: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89447F-88F9-416B-826C-298561CB7C57}"/>
              </a:ext>
            </a:extLst>
          </p:cNvPr>
          <p:cNvSpPr txBox="1"/>
          <p:nvPr/>
        </p:nvSpPr>
        <p:spPr>
          <a:xfrm>
            <a:off x="5594728" y="5377082"/>
            <a:ext cx="4041532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‘Girls wear pink and boys wear blue’ is a </a:t>
            </a:r>
            <a:r>
              <a:rPr lang="en-GB" b="1" dirty="0"/>
              <a:t>stereotype</a:t>
            </a:r>
            <a:r>
              <a:rPr lang="en-GB" dirty="0"/>
              <a:t>, because this is not always true!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AD80A-87B6-48B9-B1C5-24B10F93B6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60" y="3556022"/>
            <a:ext cx="2274191" cy="17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5" grpId="0"/>
      <p:bldP spid="26" grpId="0"/>
      <p:bldP spid="28" grpId="0" animBg="1"/>
      <p:bldP spid="29" grpId="0" animBg="1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E1B0B5-E0FF-433C-A496-44EE06480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85"/>
          <a:stretch/>
        </p:blipFill>
        <p:spPr>
          <a:xfrm flipH="1">
            <a:off x="5183612" y="3455084"/>
            <a:ext cx="4787553" cy="32044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Smashing Stereotypes in Science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6AAC2-C22A-482A-9140-051E8CB96EAD}"/>
              </a:ext>
            </a:extLst>
          </p:cNvPr>
          <p:cNvSpPr/>
          <p:nvPr/>
        </p:nvSpPr>
        <p:spPr>
          <a:xfrm>
            <a:off x="901700" y="1502330"/>
            <a:ext cx="8872538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Sometimes people have one idea of what a scientist looks like - a </a:t>
            </a:r>
            <a:r>
              <a:rPr lang="en-GB" sz="2000" b="1" dirty="0"/>
              <a:t>stereotype</a:t>
            </a:r>
            <a:r>
              <a:rPr lang="en-GB" sz="2000" dirty="0"/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820B17-2956-4079-B911-D6FF7C250CC9}"/>
              </a:ext>
            </a:extLst>
          </p:cNvPr>
          <p:cNvSpPr/>
          <p:nvPr/>
        </p:nvSpPr>
        <p:spPr>
          <a:xfrm>
            <a:off x="929274" y="2143205"/>
            <a:ext cx="8817255" cy="1255778"/>
          </a:xfrm>
          <a:prstGeom prst="roundRect">
            <a:avLst>
              <a:gd name="adj" fmla="val 9242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One theme of British Science Week this year is 'Smashing Stereotypes' and celebrating how </a:t>
            </a:r>
            <a:r>
              <a:rPr lang="en-GB" b="1" dirty="0">
                <a:solidFill>
                  <a:schemeClr val="tx1"/>
                </a:solidFill>
              </a:rPr>
              <a:t>diverse</a:t>
            </a:r>
            <a:r>
              <a:rPr lang="en-GB" dirty="0">
                <a:solidFill>
                  <a:schemeClr val="tx1"/>
                </a:solidFill>
              </a:rPr>
              <a:t> scientists are!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Scientists aren’t just one type of person.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A9A1-9169-4529-821B-A16F63879F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671770" y="3115853"/>
            <a:ext cx="4227140" cy="3543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91702-1006-4BEE-9B2E-E92A37B1CF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0"/>
          <a:stretch/>
        </p:blipFill>
        <p:spPr>
          <a:xfrm>
            <a:off x="4623886" y="3648363"/>
            <a:ext cx="2388611" cy="30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8EA2C8-9261-47EA-97A7-00CC0ECDE614}"/>
              </a:ext>
            </a:extLst>
          </p:cNvPr>
          <p:cNvSpPr txBox="1"/>
          <p:nvPr/>
        </p:nvSpPr>
        <p:spPr>
          <a:xfrm>
            <a:off x="1024560" y="3507746"/>
            <a:ext cx="3879189" cy="1825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They do lots of different jobs.</a:t>
            </a:r>
          </a:p>
          <a:p>
            <a:pPr marL="3429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Many different kinds of people work as scientists. </a:t>
            </a:r>
          </a:p>
          <a:p>
            <a:pPr marL="3429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They also work in lots of different places and ways.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725A54-9776-4C24-9CAA-82E412F897E9}"/>
              </a:ext>
            </a:extLst>
          </p:cNvPr>
          <p:cNvSpPr/>
          <p:nvPr/>
        </p:nvSpPr>
        <p:spPr>
          <a:xfrm>
            <a:off x="901700" y="5472570"/>
            <a:ext cx="8817255" cy="1186993"/>
          </a:xfrm>
          <a:prstGeom prst="roundRect">
            <a:avLst>
              <a:gd name="adj" fmla="val 9242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Scientists are everyday people often working together to do great things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in their everyday jobs. Today, we are going to look at the </a:t>
            </a:r>
            <a:r>
              <a:rPr lang="en-GB" b="1" dirty="0">
                <a:solidFill>
                  <a:schemeClr val="tx1"/>
                </a:solidFill>
              </a:rPr>
              <a:t>diversity</a:t>
            </a: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of scientists and smash the </a:t>
            </a:r>
            <a:r>
              <a:rPr lang="en-GB" b="1" dirty="0">
                <a:solidFill>
                  <a:schemeClr val="tx1"/>
                </a:solidFill>
              </a:rPr>
              <a:t>stereotype</a:t>
            </a:r>
            <a:r>
              <a:rPr lang="en-GB" dirty="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25" name="Quizzy Box">
            <a:extLst>
              <a:ext uri="{FF2B5EF4-FFF2-40B4-BE49-F238E27FC236}">
                <a16:creationId xmlns:a16="http://schemas.microsoft.com/office/drawing/2014/main" id="{1CA0959D-B060-4976-8C0A-EC9C72FE8D87}"/>
              </a:ext>
            </a:extLst>
          </p:cNvPr>
          <p:cNvSpPr/>
          <p:nvPr/>
        </p:nvSpPr>
        <p:spPr>
          <a:xfrm>
            <a:off x="1597891" y="5701481"/>
            <a:ext cx="8148638" cy="993006"/>
          </a:xfrm>
          <a:prstGeom prst="roundRect">
            <a:avLst>
              <a:gd name="adj" fmla="val 9397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Quizzy Icon">
            <a:extLst>
              <a:ext uri="{FF2B5EF4-FFF2-40B4-BE49-F238E27FC236}">
                <a16:creationId xmlns:a16="http://schemas.microsoft.com/office/drawing/2014/main" id="{4FD34776-71DB-4D47-84CC-32F9C7B74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49" y="5889173"/>
            <a:ext cx="648000" cy="648000"/>
          </a:xfrm>
          <a:prstGeom prst="rect">
            <a:avLst/>
          </a:prstGeom>
        </p:spPr>
      </p:pic>
      <p:sp>
        <p:nvSpPr>
          <p:cNvPr id="27" name="Quizzy Cross">
            <a:extLst>
              <a:ext uri="{FF2B5EF4-FFF2-40B4-BE49-F238E27FC236}">
                <a16:creationId xmlns:a16="http://schemas.microsoft.com/office/drawing/2014/main" id="{EB6AD94E-A7B9-4507-A787-945B033D63CA}"/>
              </a:ext>
            </a:extLst>
          </p:cNvPr>
          <p:cNvSpPr/>
          <p:nvPr/>
        </p:nvSpPr>
        <p:spPr bwMode="auto">
          <a:xfrm flipH="1">
            <a:off x="1595328" y="5692244"/>
            <a:ext cx="314325" cy="323850"/>
          </a:xfrm>
          <a:prstGeom prst="round1Rect">
            <a:avLst>
              <a:gd name="adj" fmla="val 4899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X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EE657105-6ABE-494C-9808-CC70BF8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804" y="5835897"/>
            <a:ext cx="6668603" cy="7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kern="0" dirty="0">
                <a:solidFill>
                  <a:schemeClr val="tx1"/>
                </a:solidFill>
              </a:rPr>
              <a:t>Can you tell your partner what you think is meant by 'smash the stereotype'?</a:t>
            </a:r>
          </a:p>
        </p:txBody>
      </p:sp>
    </p:spTree>
    <p:extLst>
      <p:ext uri="{BB962C8B-B14F-4D97-AF65-F5344CB8AC3E}">
        <p14:creationId xmlns:p14="http://schemas.microsoft.com/office/powerpoint/2010/main" val="13289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5" grpId="0" animBg="1"/>
      <p:bldP spid="25" grpId="1" animBg="1"/>
      <p:bldP spid="27" grpId="0" animBg="1"/>
      <p:bldP spid="27" grpId="1" animBg="1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2429165"/>
            <a:ext cx="7891320" cy="3043406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700" y="2225319"/>
            <a:ext cx="1720480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Medicine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206786" y="2860442"/>
            <a:ext cx="5714703" cy="2457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People who work in medicine, such as doctors and nurses, know lots about science. </a:t>
            </a:r>
          </a:p>
          <a:p>
            <a:pPr>
              <a:spcAft>
                <a:spcPts val="600"/>
              </a:spcAft>
            </a:pPr>
            <a:r>
              <a:rPr lang="en-GB" dirty="0"/>
              <a:t>They need to understand the science of how the human body works and how people can get ill. </a:t>
            </a:r>
          </a:p>
          <a:p>
            <a:pPr>
              <a:spcAft>
                <a:spcPts val="600"/>
              </a:spcAft>
            </a:pPr>
            <a:r>
              <a:rPr lang="en-GB" dirty="0"/>
              <a:t>They find out why people are ill and how to treat them. They may even research new ways to make people better.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E348A02-7A59-4902-A026-69AAEC646832}"/>
              </a:ext>
            </a:extLst>
          </p:cNvPr>
          <p:cNvSpPr/>
          <p:nvPr/>
        </p:nvSpPr>
        <p:spPr>
          <a:xfrm>
            <a:off x="1257083" y="1502330"/>
            <a:ext cx="8177645" cy="58477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There are lots of different types of scientist. Here are some examples.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63233-D2EE-432C-A1BA-DCA0E9651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52"/>
          <a:stretch/>
        </p:blipFill>
        <p:spPr>
          <a:xfrm>
            <a:off x="7300618" y="2139472"/>
            <a:ext cx="3238596" cy="473599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F79BCF5-E4AC-4DAA-8339-83625A9B388A}"/>
              </a:ext>
            </a:extLst>
          </p:cNvPr>
          <p:cNvSpPr/>
          <p:nvPr/>
        </p:nvSpPr>
        <p:spPr>
          <a:xfrm>
            <a:off x="901700" y="5622089"/>
            <a:ext cx="4445000" cy="870512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They work in many places including hospitals and GP surgeries.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3D5F9-26BA-404A-9335-2D769DE18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44"/>
          <a:stretch/>
        </p:blipFill>
        <p:spPr>
          <a:xfrm>
            <a:off x="5281307" y="2879726"/>
            <a:ext cx="45088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Types of Scientists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DAA329-75BA-4CAA-BF6F-38D4C67C0B29}"/>
              </a:ext>
            </a:extLst>
          </p:cNvPr>
          <p:cNvSpPr/>
          <p:nvPr/>
        </p:nvSpPr>
        <p:spPr>
          <a:xfrm>
            <a:off x="957116" y="1912400"/>
            <a:ext cx="7891320" cy="2410218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B2D2B4-376C-40B4-B624-10C907E362D0}"/>
              </a:ext>
            </a:extLst>
          </p:cNvPr>
          <p:cNvSpPr/>
          <p:nvPr/>
        </p:nvSpPr>
        <p:spPr>
          <a:xfrm>
            <a:off x="901699" y="1708554"/>
            <a:ext cx="4150591" cy="5847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Vets and Veterinary Nurses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76870-CAF4-4DA5-81A4-82231F1A3A79}"/>
              </a:ext>
            </a:extLst>
          </p:cNvPr>
          <p:cNvSpPr txBox="1"/>
          <p:nvPr/>
        </p:nvSpPr>
        <p:spPr>
          <a:xfrm>
            <a:off x="1114422" y="2455579"/>
            <a:ext cx="4843033" cy="174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When animals are poorly, they need to be looked after as well. </a:t>
            </a:r>
          </a:p>
          <a:p>
            <a:pPr>
              <a:spcAft>
                <a:spcPts val="600"/>
              </a:spcAft>
            </a:pPr>
            <a:r>
              <a:rPr lang="en-GB" dirty="0"/>
              <a:t>Vets and veterinary nurses have to know all about the science of animals and how to make them better.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06035-DC50-4318-A962-E9C334307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1" b="21277"/>
          <a:stretch/>
        </p:blipFill>
        <p:spPr>
          <a:xfrm>
            <a:off x="947880" y="4442596"/>
            <a:ext cx="6191827" cy="2142837"/>
          </a:xfrm>
          <a:prstGeom prst="roundRect">
            <a:avLst>
              <a:gd name="adj" fmla="val 5460"/>
            </a:avLst>
          </a:prstGeom>
          <a:ln w="38100">
            <a:solidFill>
              <a:srgbClr val="8D358B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9D413-9B7F-44C4-B718-9D36FE1725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4"/>
          <a:stretch/>
        </p:blipFill>
        <p:spPr>
          <a:xfrm>
            <a:off x="6184778" y="1502330"/>
            <a:ext cx="2655305" cy="5373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951EA8-4A7B-4831-90CF-3D5599DA0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3"/>
          <a:stretch/>
        </p:blipFill>
        <p:spPr>
          <a:xfrm>
            <a:off x="7691937" y="2135798"/>
            <a:ext cx="2280634" cy="473966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DD84C7B-0C76-4CB2-BAAE-8A151FA83B5E}"/>
              </a:ext>
            </a:extLst>
          </p:cNvPr>
          <p:cNvSpPr/>
          <p:nvPr/>
        </p:nvSpPr>
        <p:spPr>
          <a:xfrm>
            <a:off x="901700" y="4950689"/>
            <a:ext cx="5794664" cy="1106655"/>
          </a:xfrm>
          <a:prstGeom prst="round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They work in places such as veterinary surgeries, safari parks, conservation areas and many places you may not expect.</a:t>
            </a:r>
          </a:p>
        </p:txBody>
      </p:sp>
    </p:spTree>
    <p:extLst>
      <p:ext uri="{BB962C8B-B14F-4D97-AF65-F5344CB8AC3E}">
        <p14:creationId xmlns:p14="http://schemas.microsoft.com/office/powerpoint/2010/main" val="9536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Science Presentation Template.pptx" id="{3E0CB02D-D9B1-4BEA-A461-52EA6641E47D}" vid="{AD876080-6B09-4EB9-B031-D0FB13EDF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Science PowerPoint Template - eBook Size</Template>
  <TotalTime>845</TotalTime>
  <Words>1408</Words>
  <Application>Microsoft Office PowerPoint</Application>
  <PresentationFormat>Custom</PresentationFormat>
  <Paragraphs>159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Twinkl</vt:lpstr>
      <vt:lpstr>Calibri</vt:lpstr>
      <vt:lpstr>Arial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Emma Kelly</cp:lastModifiedBy>
  <cp:revision>49</cp:revision>
  <dcterms:created xsi:type="dcterms:W3CDTF">2021-02-23T11:18:22Z</dcterms:created>
  <dcterms:modified xsi:type="dcterms:W3CDTF">2022-03-12T13:25:46Z</dcterms:modified>
</cp:coreProperties>
</file>