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4"/>
  </p:notesMasterIdLst>
  <p:handoutMasterIdLst>
    <p:handoutMasterId r:id="rId15"/>
  </p:handoutMasterIdLst>
  <p:sldIdLst>
    <p:sldId id="258" r:id="rId2"/>
    <p:sldId id="264" r:id="rId3"/>
    <p:sldId id="268" r:id="rId4"/>
    <p:sldId id="269" r:id="rId5"/>
    <p:sldId id="270" r:id="rId6"/>
    <p:sldId id="271" r:id="rId7"/>
    <p:sldId id="272" r:id="rId8"/>
    <p:sldId id="273" r:id="rId9"/>
    <p:sldId id="274" r:id="rId10"/>
    <p:sldId id="275" r:id="rId11"/>
    <p:sldId id="276" r:id="rId12"/>
    <p:sldId id="267" r:id="rId13"/>
  </p:sldIdLst>
  <p:sldSz cx="9144000" cy="6858000" type="screen4x3"/>
  <p:notesSz cx="6858000" cy="9144000"/>
  <p:embeddedFontLst>
    <p:embeddedFont>
      <p:font typeface="Calibri" panose="020F0502020204030204" pitchFamily="34" charset="0"/>
      <p:regular r:id="rId16"/>
      <p:bold r:id="rId17"/>
      <p:italic r:id="rId18"/>
      <p:boldItalic r:id="rId19"/>
    </p:embeddedFont>
    <p:embeddedFont>
      <p:font typeface="Roboto" panose="02000000000000000000" pitchFamily="2" charset="0"/>
      <p:regular r:id="rId20"/>
      <p:bold r:id="rId21"/>
      <p:italic r:id="rId22"/>
      <p:boldItalic r:id="rId23"/>
    </p:embeddedFont>
    <p:embeddedFont>
      <p:font typeface="Twinkl" pitchFamily="2" charset="0"/>
      <p:regular r:id="rId24"/>
      <p:bold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4FA0"/>
    <a:srgbClr val="18A0DB"/>
    <a:srgbClr val="DE1E5A"/>
    <a:srgbClr val="BC0105"/>
    <a:srgbClr val="4DB1E3"/>
    <a:srgbClr val="80C1EB"/>
    <a:srgbClr val="ACDDFC"/>
    <a:srgbClr val="FFFFFF"/>
    <a:srgbClr val="4AA1D9"/>
    <a:srgbClr val="21A6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584" autoAdjust="0"/>
    <p:restoredTop sz="94660"/>
  </p:normalViewPr>
  <p:slideViewPr>
    <p:cSldViewPr snapToGrid="0" showGuides="1">
      <p:cViewPr varScale="1">
        <p:scale>
          <a:sx n="120" d="100"/>
          <a:sy n="120" d="100"/>
        </p:scale>
        <p:origin x="1302" y="96"/>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handoutMaster" Target="handoutMasters/handoutMaster1.xml"/><Relationship Id="rId23" Type="http://schemas.openxmlformats.org/officeDocument/2006/relationships/font" Target="fonts/font8.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7.fntdata"/><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16/12/2021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16/12/2021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hyperlink" Target="https://www.twinkl.co.uk/resources/ks2-christianity/ks2-christianity-festivals/ks2-christianity-festivals-ephiphany"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hyperlink" Target="https://www.twinkl.co.uk/resources/ks2-christianity/ks2-christianity-festivals/ks2-christianity-festivals-ephiphany" TargetMode="Externa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creativecommons.org/licenses/by/2.0/uk/" TargetMode="Externa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extLst>
              <a:ext uri="{FF2B5EF4-FFF2-40B4-BE49-F238E27FC236}">
                <a16:creationId xmlns:a16="http://schemas.microsoft.com/office/drawing/2014/main" id="{7A2D5EDF-DA17-4E39-9DE7-5E8578338FFC}"/>
              </a:ext>
            </a:extLst>
          </p:cNvPr>
          <p:cNvSpPr/>
          <p:nvPr/>
        </p:nvSpPr>
        <p:spPr>
          <a:xfrm>
            <a:off x="0" y="5682342"/>
            <a:ext cx="1879600" cy="11756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0" y="209954"/>
            <a:ext cx="9144000" cy="994306"/>
          </a:xfrm>
          <a:prstGeom prst="roundRect">
            <a:avLst>
              <a:gd name="adj" fmla="val 0"/>
            </a:avLst>
          </a:prstGeom>
          <a:solidFill>
            <a:srgbClr val="A74FA0"/>
          </a:solidFill>
        </p:spPr>
        <p:txBody>
          <a:bodyPr/>
          <a:lstStyle/>
          <a:p>
            <a:r>
              <a:rPr lang="en-GB" sz="3600" dirty="0">
                <a:solidFill>
                  <a:schemeClr val="bg1"/>
                </a:solidFill>
                <a:latin typeface="+mn-lt"/>
              </a:rPr>
              <a:t>Women’s Christmas</a:t>
            </a:r>
          </a:p>
        </p:txBody>
      </p:sp>
      <p:grpSp>
        <p:nvGrpSpPr>
          <p:cNvPr id="14" name="Group 13">
            <a:extLst>
              <a:ext uri="{FF2B5EF4-FFF2-40B4-BE49-F238E27FC236}">
                <a16:creationId xmlns:a16="http://schemas.microsoft.com/office/drawing/2014/main" id="{4ABC8EB0-2CF7-4DD3-BD3B-D718371208CF}"/>
              </a:ext>
            </a:extLst>
          </p:cNvPr>
          <p:cNvGrpSpPr/>
          <p:nvPr/>
        </p:nvGrpSpPr>
        <p:grpSpPr>
          <a:xfrm>
            <a:off x="0" y="3341550"/>
            <a:ext cx="9144000" cy="1376500"/>
            <a:chOff x="0" y="3341550"/>
            <a:chExt cx="9144000" cy="1376500"/>
          </a:xfrm>
        </p:grpSpPr>
        <p:sp>
          <p:nvSpPr>
            <p:cNvPr id="10" name="Rectangle 9">
              <a:extLst>
                <a:ext uri="{FF2B5EF4-FFF2-40B4-BE49-F238E27FC236}">
                  <a16:creationId xmlns:a16="http://schemas.microsoft.com/office/drawing/2014/main" id="{33DEA4A9-2160-4F68-9588-CBAE7796E900}"/>
                </a:ext>
              </a:extLst>
            </p:cNvPr>
            <p:cNvSpPr/>
            <p:nvPr/>
          </p:nvSpPr>
          <p:spPr>
            <a:xfrm>
              <a:off x="0" y="3341550"/>
              <a:ext cx="9144000" cy="13765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65F380EA-CE8E-4A34-B4CC-788C3FC41A63}"/>
                </a:ext>
              </a:extLst>
            </p:cNvPr>
            <p:cNvSpPr txBox="1"/>
            <p:nvPr/>
          </p:nvSpPr>
          <p:spPr>
            <a:xfrm>
              <a:off x="596723" y="3429000"/>
              <a:ext cx="4902377" cy="1200329"/>
            </a:xfrm>
            <a:prstGeom prst="rect">
              <a:avLst/>
            </a:prstGeom>
            <a:noFill/>
          </p:spPr>
          <p:txBody>
            <a:bodyPr wrap="square">
              <a:spAutoFit/>
            </a:bodyPr>
            <a:lstStyle/>
            <a:p>
              <a:r>
                <a:rPr lang="en-GB" dirty="0"/>
                <a:t>Sometimes, Nollaig </a:t>
              </a:r>
              <a:r>
                <a:rPr lang="en-GB" dirty="0" err="1"/>
                <a:t>na</a:t>
              </a:r>
              <a:r>
                <a:rPr lang="en-GB" dirty="0"/>
                <a:t> </a:t>
              </a:r>
              <a:r>
                <a:rPr lang="en-GB" dirty="0" err="1"/>
                <a:t>mBan</a:t>
              </a:r>
              <a:r>
                <a:rPr lang="en-GB" dirty="0"/>
                <a:t> is called little Christmas. In Ireland, (as in many other countries) Christmas decorations are taken down at Epiphany.</a:t>
              </a:r>
            </a:p>
          </p:txBody>
        </p:sp>
      </p:grpSp>
      <p:grpSp>
        <p:nvGrpSpPr>
          <p:cNvPr id="7" name="Group 6">
            <a:extLst>
              <a:ext uri="{FF2B5EF4-FFF2-40B4-BE49-F238E27FC236}">
                <a16:creationId xmlns:a16="http://schemas.microsoft.com/office/drawing/2014/main" id="{4CFA6C1C-CACF-4AA5-8B15-3AE187F96062}"/>
              </a:ext>
            </a:extLst>
          </p:cNvPr>
          <p:cNvGrpSpPr/>
          <p:nvPr/>
        </p:nvGrpSpPr>
        <p:grpSpPr>
          <a:xfrm>
            <a:off x="0" y="1204259"/>
            <a:ext cx="9144000" cy="5328175"/>
            <a:chOff x="0" y="1204259"/>
            <a:chExt cx="9144000" cy="5328175"/>
          </a:xfrm>
        </p:grpSpPr>
        <p:sp>
          <p:nvSpPr>
            <p:cNvPr id="3" name="Rectangle 2">
              <a:extLst>
                <a:ext uri="{FF2B5EF4-FFF2-40B4-BE49-F238E27FC236}">
                  <a16:creationId xmlns:a16="http://schemas.microsoft.com/office/drawing/2014/main" id="{9E650110-C843-41A6-A437-BD030CA1B361}"/>
                </a:ext>
              </a:extLst>
            </p:cNvPr>
            <p:cNvSpPr/>
            <p:nvPr/>
          </p:nvSpPr>
          <p:spPr>
            <a:xfrm>
              <a:off x="0" y="1204259"/>
              <a:ext cx="9144000" cy="191359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E9C1EE2C-CAB5-4688-93C9-1E1E8973D090}"/>
                </a:ext>
              </a:extLst>
            </p:cNvPr>
            <p:cNvSpPr txBox="1"/>
            <p:nvPr/>
          </p:nvSpPr>
          <p:spPr>
            <a:xfrm>
              <a:off x="596723" y="1288503"/>
              <a:ext cx="7950554" cy="1754326"/>
            </a:xfrm>
            <a:prstGeom prst="rect">
              <a:avLst/>
            </a:prstGeom>
            <a:noFill/>
          </p:spPr>
          <p:txBody>
            <a:bodyPr wrap="square">
              <a:spAutoFit/>
            </a:bodyPr>
            <a:lstStyle/>
            <a:p>
              <a:r>
                <a:rPr lang="en-GB" dirty="0"/>
                <a:t>During Epiphany in Ireland, Nollaig </a:t>
              </a:r>
              <a:r>
                <a:rPr lang="en-GB" dirty="0" err="1"/>
                <a:t>na</a:t>
              </a:r>
              <a:r>
                <a:rPr lang="en-GB" dirty="0"/>
                <a:t> </a:t>
              </a:r>
              <a:r>
                <a:rPr lang="en-GB" dirty="0" err="1"/>
                <a:t>mBan</a:t>
              </a:r>
              <a:r>
                <a:rPr lang="en-GB" dirty="0"/>
                <a:t> (pronounced null ug </a:t>
              </a:r>
              <a:r>
                <a:rPr lang="en-GB" dirty="0" err="1"/>
                <a:t>na</a:t>
              </a:r>
              <a:r>
                <a:rPr lang="en-GB" dirty="0"/>
                <a:t> </a:t>
              </a:r>
              <a:r>
                <a:rPr lang="en-GB" dirty="0" err="1"/>
                <a:t>mon</a:t>
              </a:r>
              <a:r>
                <a:rPr lang="en-GB" dirty="0"/>
                <a:t>) is celebrated. Meaning women’s Christmas, it celebrates how hard many women work during Christmas. This custom gave women a chance to relax after all the cooking and cleaning during the celebrations. On Nollaig </a:t>
              </a:r>
              <a:r>
                <a:rPr lang="en-GB" dirty="0" err="1"/>
                <a:t>na</a:t>
              </a:r>
              <a:r>
                <a:rPr lang="en-GB" dirty="0"/>
                <a:t> </a:t>
              </a:r>
              <a:r>
                <a:rPr lang="en-GB" dirty="0" err="1"/>
                <a:t>mBan</a:t>
              </a:r>
              <a:r>
                <a:rPr lang="en-GB" dirty="0"/>
                <a:t>, women meet at </a:t>
              </a:r>
              <a:r>
                <a:rPr lang="en-GB"/>
                <a:t>a friend’s </a:t>
              </a:r>
              <a:r>
                <a:rPr lang="en-GB" dirty="0"/>
                <a:t>house and eat fruit cake or enjoy a meal together in a restaurant.</a:t>
              </a:r>
            </a:p>
          </p:txBody>
        </p:sp>
        <p:pic>
          <p:nvPicPr>
            <p:cNvPr id="4" name="Picture 3">
              <a:extLst>
                <a:ext uri="{FF2B5EF4-FFF2-40B4-BE49-F238E27FC236}">
                  <a16:creationId xmlns:a16="http://schemas.microsoft.com/office/drawing/2014/main" id="{5BE529F4-E33F-41B7-96F0-B55CA948A8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5823" y="2815819"/>
              <a:ext cx="2628076" cy="3716615"/>
            </a:xfrm>
            <a:prstGeom prst="rect">
              <a:avLst/>
            </a:prstGeom>
            <a:ln w="38100">
              <a:solidFill>
                <a:srgbClr val="A74FA0"/>
              </a:solidFill>
            </a:ln>
          </p:spPr>
        </p:pic>
      </p:grpSp>
    </p:spTree>
    <p:extLst>
      <p:ext uri="{BB962C8B-B14F-4D97-AF65-F5344CB8AC3E}">
        <p14:creationId xmlns:p14="http://schemas.microsoft.com/office/powerpoint/2010/main" val="1380278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0" y="209954"/>
            <a:ext cx="9144000" cy="994306"/>
          </a:xfrm>
          <a:prstGeom prst="roundRect">
            <a:avLst>
              <a:gd name="adj" fmla="val 0"/>
            </a:avLst>
          </a:prstGeom>
          <a:solidFill>
            <a:srgbClr val="A74FA0"/>
          </a:solidFill>
        </p:spPr>
        <p:txBody>
          <a:bodyPr/>
          <a:lstStyle/>
          <a:p>
            <a:r>
              <a:rPr lang="en-GB" sz="3600" dirty="0">
                <a:solidFill>
                  <a:schemeClr val="bg1"/>
                </a:solidFill>
                <a:latin typeface="+mn-lt"/>
              </a:rPr>
              <a:t>Talk About It</a:t>
            </a:r>
          </a:p>
        </p:txBody>
      </p:sp>
      <p:sp>
        <p:nvSpPr>
          <p:cNvPr id="10" name="Rectangle 9">
            <a:extLst>
              <a:ext uri="{FF2B5EF4-FFF2-40B4-BE49-F238E27FC236}">
                <a16:creationId xmlns:a16="http://schemas.microsoft.com/office/drawing/2014/main" id="{33DEA4A9-2160-4F68-9588-CBAE7796E900}"/>
              </a:ext>
            </a:extLst>
          </p:cNvPr>
          <p:cNvSpPr/>
          <p:nvPr/>
        </p:nvSpPr>
        <p:spPr>
          <a:xfrm>
            <a:off x="0" y="1204260"/>
            <a:ext cx="9144000" cy="66264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tlCol="0" anchor="ctr"/>
          <a:lstStyle/>
          <a:p>
            <a:pPr marL="285750" indent="-285750" fontAlgn="base">
              <a:buFont typeface="Arial" panose="020B0604020202020204" pitchFamily="34" charset="0"/>
              <a:buChar char="•"/>
            </a:pPr>
            <a:r>
              <a:rPr lang="en-GB" dirty="0">
                <a:solidFill>
                  <a:schemeClr val="tx1"/>
                </a:solidFill>
              </a:rPr>
              <a:t>What have you learnt about Epiphany?</a:t>
            </a:r>
          </a:p>
        </p:txBody>
      </p:sp>
      <p:sp>
        <p:nvSpPr>
          <p:cNvPr id="9" name="Rectangle 8">
            <a:extLst>
              <a:ext uri="{FF2B5EF4-FFF2-40B4-BE49-F238E27FC236}">
                <a16:creationId xmlns:a16="http://schemas.microsoft.com/office/drawing/2014/main" id="{7C081374-B1B3-4A70-92DC-3F335FA952E2}"/>
              </a:ext>
            </a:extLst>
          </p:cNvPr>
          <p:cNvSpPr/>
          <p:nvPr/>
        </p:nvSpPr>
        <p:spPr>
          <a:xfrm>
            <a:off x="0" y="2004360"/>
            <a:ext cx="9144000" cy="66264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tlCol="0" anchor="ctr"/>
          <a:lstStyle/>
          <a:p>
            <a:pPr marL="285750" indent="-285750" fontAlgn="base">
              <a:buFont typeface="Arial" panose="020B0604020202020204" pitchFamily="34" charset="0"/>
              <a:buChar char="•"/>
            </a:pPr>
            <a:r>
              <a:rPr lang="en-GB" dirty="0">
                <a:solidFill>
                  <a:schemeClr val="tx1"/>
                </a:solidFill>
              </a:rPr>
              <a:t>Have you ever celebrated Epiphany or do you know someone who has?</a:t>
            </a:r>
          </a:p>
        </p:txBody>
      </p:sp>
      <p:sp>
        <p:nvSpPr>
          <p:cNvPr id="11" name="Rectangle 10">
            <a:extLst>
              <a:ext uri="{FF2B5EF4-FFF2-40B4-BE49-F238E27FC236}">
                <a16:creationId xmlns:a16="http://schemas.microsoft.com/office/drawing/2014/main" id="{E670D6B8-5ED6-4598-A1BC-8B306EE86BC6}"/>
              </a:ext>
            </a:extLst>
          </p:cNvPr>
          <p:cNvSpPr/>
          <p:nvPr/>
        </p:nvSpPr>
        <p:spPr>
          <a:xfrm>
            <a:off x="0" y="2804460"/>
            <a:ext cx="9144000" cy="88489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tlCol="0" anchor="ctr"/>
          <a:lstStyle/>
          <a:p>
            <a:pPr marL="285750" indent="-285750" fontAlgn="base">
              <a:buFont typeface="Arial" panose="020B0604020202020204" pitchFamily="34" charset="0"/>
              <a:buChar char="•"/>
            </a:pPr>
            <a:r>
              <a:rPr lang="en-GB" dirty="0">
                <a:solidFill>
                  <a:schemeClr val="tx1"/>
                </a:solidFill>
              </a:rPr>
              <a:t>Which of the celebrations from around the world would you like to experience and why?</a:t>
            </a:r>
          </a:p>
        </p:txBody>
      </p:sp>
      <p:sp>
        <p:nvSpPr>
          <p:cNvPr id="13" name="TextBox 12">
            <a:extLst>
              <a:ext uri="{FF2B5EF4-FFF2-40B4-BE49-F238E27FC236}">
                <a16:creationId xmlns:a16="http://schemas.microsoft.com/office/drawing/2014/main" id="{088C8609-3A27-4A16-871C-78F17DB96E76}"/>
              </a:ext>
            </a:extLst>
          </p:cNvPr>
          <p:cNvSpPr txBox="1"/>
          <p:nvPr/>
        </p:nvSpPr>
        <p:spPr>
          <a:xfrm>
            <a:off x="615596" y="5327650"/>
            <a:ext cx="7302853" cy="923330"/>
          </a:xfrm>
          <a:prstGeom prst="rect">
            <a:avLst/>
          </a:prstGeom>
          <a:solidFill>
            <a:schemeClr val="bg1"/>
          </a:solidFill>
          <a:ln w="38100">
            <a:solidFill>
              <a:srgbClr val="A74FA0"/>
            </a:solidFill>
          </a:ln>
        </p:spPr>
        <p:txBody>
          <a:bodyPr wrap="square" rIns="324000">
            <a:spAutoFit/>
          </a:bodyPr>
          <a:lstStyle/>
          <a:p>
            <a:r>
              <a:rPr lang="en-GB" b="1" dirty="0">
                <a:solidFill>
                  <a:srgbClr val="A74FA0"/>
                </a:solidFill>
              </a:rPr>
              <a:t>Did You Know…?</a:t>
            </a:r>
          </a:p>
          <a:p>
            <a:r>
              <a:rPr lang="en-GB" dirty="0"/>
              <a:t>The </a:t>
            </a:r>
            <a:r>
              <a:rPr lang="en-GB"/>
              <a:t>word ‘epiphany’ </a:t>
            </a:r>
            <a:r>
              <a:rPr lang="en-GB" dirty="0"/>
              <a:t>is used to describe a moment when someone has a realisation or a great idea.</a:t>
            </a:r>
          </a:p>
        </p:txBody>
      </p:sp>
      <p:pic>
        <p:nvPicPr>
          <p:cNvPr id="6" name="Picture 5">
            <a:extLst>
              <a:ext uri="{FF2B5EF4-FFF2-40B4-BE49-F238E27FC236}">
                <a16:creationId xmlns:a16="http://schemas.microsoft.com/office/drawing/2014/main" id="{9ED48C3F-8C24-4049-9ACD-8FF9FE3C81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09286" y="3428999"/>
            <a:ext cx="1335749" cy="3292475"/>
          </a:xfrm>
          <a:prstGeom prst="rect">
            <a:avLst/>
          </a:prstGeom>
        </p:spPr>
      </p:pic>
    </p:spTree>
    <p:extLst>
      <p:ext uri="{BB962C8B-B14F-4D97-AF65-F5344CB8AC3E}">
        <p14:creationId xmlns:p14="http://schemas.microsoft.com/office/powerpoint/2010/main" val="2608507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P spid="11"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extLst>
              <a:ext uri="{FF2B5EF4-FFF2-40B4-BE49-F238E27FC236}">
                <a16:creationId xmlns:a16="http://schemas.microsoft.com/office/drawing/2014/main" id="{7A7E4E1E-0EE3-49A6-BE45-44FE718E5F2B}"/>
              </a:ext>
            </a:extLst>
          </p:cNvPr>
          <p:cNvSpPr/>
          <p:nvPr/>
        </p:nvSpPr>
        <p:spPr>
          <a:xfrm>
            <a:off x="0" y="5682342"/>
            <a:ext cx="1879600" cy="11756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E650110-C843-41A6-A437-BD030CA1B361}"/>
              </a:ext>
            </a:extLst>
          </p:cNvPr>
          <p:cNvSpPr/>
          <p:nvPr/>
        </p:nvSpPr>
        <p:spPr>
          <a:xfrm>
            <a:off x="0" y="1204260"/>
            <a:ext cx="5245100" cy="565374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a:xfrm>
            <a:off x="0" y="209954"/>
            <a:ext cx="9144000" cy="994306"/>
          </a:xfrm>
          <a:prstGeom prst="roundRect">
            <a:avLst>
              <a:gd name="adj" fmla="val 0"/>
            </a:avLst>
          </a:prstGeom>
          <a:solidFill>
            <a:srgbClr val="A74FA0"/>
          </a:solidFill>
        </p:spPr>
        <p:txBody>
          <a:bodyPr/>
          <a:lstStyle/>
          <a:p>
            <a:r>
              <a:rPr lang="en-GB" sz="3600" dirty="0">
                <a:solidFill>
                  <a:schemeClr val="bg1"/>
                </a:solidFill>
                <a:latin typeface="+mn-lt"/>
              </a:rPr>
              <a:t>What Is Epiphany?</a:t>
            </a:r>
          </a:p>
        </p:txBody>
      </p:sp>
      <p:sp>
        <p:nvSpPr>
          <p:cNvPr id="5" name="TextBox 4">
            <a:extLst>
              <a:ext uri="{FF2B5EF4-FFF2-40B4-BE49-F238E27FC236}">
                <a16:creationId xmlns:a16="http://schemas.microsoft.com/office/drawing/2014/main" id="{E9C1EE2C-CAB5-4688-93C9-1E1E8973D090}"/>
              </a:ext>
            </a:extLst>
          </p:cNvPr>
          <p:cNvSpPr txBox="1"/>
          <p:nvPr/>
        </p:nvSpPr>
        <p:spPr>
          <a:xfrm>
            <a:off x="400050" y="1245197"/>
            <a:ext cx="4572000" cy="1200329"/>
          </a:xfrm>
          <a:prstGeom prst="rect">
            <a:avLst/>
          </a:prstGeom>
          <a:noFill/>
        </p:spPr>
        <p:txBody>
          <a:bodyPr wrap="square">
            <a:spAutoFit/>
          </a:bodyPr>
          <a:lstStyle/>
          <a:p>
            <a:r>
              <a:rPr lang="en-GB" dirty="0"/>
              <a:t>Epiphany is a Christian festival that is celebrated on 6</a:t>
            </a:r>
            <a:r>
              <a:rPr lang="en-GB" baseline="30000" dirty="0"/>
              <a:t>th</a:t>
            </a:r>
            <a:r>
              <a:rPr lang="en-GB" dirty="0"/>
              <a:t> January. It is also known as the Feast of the Epiphany, Theophany or Three Kings’ Day. </a:t>
            </a:r>
          </a:p>
        </p:txBody>
      </p:sp>
      <p:sp>
        <p:nvSpPr>
          <p:cNvPr id="7" name="TextBox 6">
            <a:extLst>
              <a:ext uri="{FF2B5EF4-FFF2-40B4-BE49-F238E27FC236}">
                <a16:creationId xmlns:a16="http://schemas.microsoft.com/office/drawing/2014/main" id="{7BFB888E-0F06-4FF5-A260-53BAFF5C41C6}"/>
              </a:ext>
            </a:extLst>
          </p:cNvPr>
          <p:cNvSpPr txBox="1"/>
          <p:nvPr/>
        </p:nvSpPr>
        <p:spPr>
          <a:xfrm>
            <a:off x="400050" y="2522633"/>
            <a:ext cx="4273550" cy="2862322"/>
          </a:xfrm>
          <a:prstGeom prst="rect">
            <a:avLst/>
          </a:prstGeom>
          <a:noFill/>
        </p:spPr>
        <p:txBody>
          <a:bodyPr wrap="square">
            <a:spAutoFit/>
          </a:bodyPr>
          <a:lstStyle/>
          <a:p>
            <a:r>
              <a:rPr lang="en-GB" dirty="0"/>
              <a:t>The word Epiphany comes from the Greek word ‘</a:t>
            </a:r>
            <a:r>
              <a:rPr lang="en-GB" dirty="0" err="1"/>
              <a:t>epiphaneia</a:t>
            </a:r>
            <a:r>
              <a:rPr lang="en-GB" dirty="0"/>
              <a:t>’ which means appearance. Jesus, the founder of Christianity, belonged to the Jewish faith. Epiphany marks the appearance of Jesus to non-Jewish people, symbolised in the Christmas story by the visit of the Wise Men. In Eastern Orthodox Churches, Epiphany also marks the baptism of Jesus.</a:t>
            </a:r>
          </a:p>
        </p:txBody>
      </p:sp>
      <p:sp>
        <p:nvSpPr>
          <p:cNvPr id="9" name="TextBox 8">
            <a:extLst>
              <a:ext uri="{FF2B5EF4-FFF2-40B4-BE49-F238E27FC236}">
                <a16:creationId xmlns:a16="http://schemas.microsoft.com/office/drawing/2014/main" id="{822F4AF8-9971-443B-870D-9C48DAB46F96}"/>
              </a:ext>
            </a:extLst>
          </p:cNvPr>
          <p:cNvSpPr txBox="1"/>
          <p:nvPr/>
        </p:nvSpPr>
        <p:spPr>
          <a:xfrm>
            <a:off x="495300" y="5798312"/>
            <a:ext cx="8115856" cy="646331"/>
          </a:xfrm>
          <a:prstGeom prst="rect">
            <a:avLst/>
          </a:prstGeom>
          <a:solidFill>
            <a:schemeClr val="bg1"/>
          </a:solidFill>
          <a:ln w="38100">
            <a:solidFill>
              <a:srgbClr val="A74FA0"/>
            </a:solidFill>
          </a:ln>
        </p:spPr>
        <p:txBody>
          <a:bodyPr wrap="square">
            <a:spAutoFit/>
          </a:bodyPr>
          <a:lstStyle/>
          <a:p>
            <a:r>
              <a:rPr lang="en-GB" b="1" dirty="0">
                <a:solidFill>
                  <a:srgbClr val="A74FA0"/>
                </a:solidFill>
              </a:rPr>
              <a:t>Talk About It</a:t>
            </a:r>
          </a:p>
          <a:p>
            <a:r>
              <a:rPr lang="en-GB" dirty="0"/>
              <a:t>What do you know about the Christmas story?</a:t>
            </a:r>
          </a:p>
        </p:txBody>
      </p:sp>
      <p:pic>
        <p:nvPicPr>
          <p:cNvPr id="10" name="Picture 9">
            <a:extLst>
              <a:ext uri="{FF2B5EF4-FFF2-40B4-BE49-F238E27FC236}">
                <a16:creationId xmlns:a16="http://schemas.microsoft.com/office/drawing/2014/main" id="{E1D7FA4E-3147-4149-9649-2E7380EE44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3600" y="2522633"/>
            <a:ext cx="3937556" cy="2784307"/>
          </a:xfrm>
          <a:prstGeom prst="rect">
            <a:avLst/>
          </a:prstGeom>
          <a:ln w="38100">
            <a:solidFill>
              <a:srgbClr val="A74FA0"/>
            </a:solidFill>
          </a:ln>
        </p:spPr>
      </p:pic>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E650110-C843-41A6-A437-BD030CA1B361}"/>
              </a:ext>
            </a:extLst>
          </p:cNvPr>
          <p:cNvSpPr/>
          <p:nvPr/>
        </p:nvSpPr>
        <p:spPr>
          <a:xfrm>
            <a:off x="0" y="1204260"/>
            <a:ext cx="5245100" cy="565374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a:xfrm>
            <a:off x="0" y="209954"/>
            <a:ext cx="9144000" cy="994306"/>
          </a:xfrm>
          <a:prstGeom prst="roundRect">
            <a:avLst>
              <a:gd name="adj" fmla="val 0"/>
            </a:avLst>
          </a:prstGeom>
          <a:solidFill>
            <a:srgbClr val="A74FA0"/>
          </a:solidFill>
        </p:spPr>
        <p:txBody>
          <a:bodyPr/>
          <a:lstStyle/>
          <a:p>
            <a:r>
              <a:rPr lang="en-GB" sz="3600" dirty="0">
                <a:solidFill>
                  <a:schemeClr val="bg1"/>
                </a:solidFill>
                <a:latin typeface="+mn-lt"/>
              </a:rPr>
              <a:t>How Many?</a:t>
            </a:r>
          </a:p>
        </p:txBody>
      </p:sp>
      <p:sp>
        <p:nvSpPr>
          <p:cNvPr id="6" name="TextBox 21">
            <a:extLst>
              <a:ext uri="{FF2B5EF4-FFF2-40B4-BE49-F238E27FC236}">
                <a16:creationId xmlns:a16="http://schemas.microsoft.com/office/drawing/2014/main" id="{D7011B49-9D24-4D43-9367-8C5D06F00142}"/>
              </a:ext>
            </a:extLst>
          </p:cNvPr>
          <p:cNvSpPr txBox="1">
            <a:spLocks noChangeArrowheads="1"/>
          </p:cNvSpPr>
          <p:nvPr/>
        </p:nvSpPr>
        <p:spPr bwMode="auto">
          <a:xfrm>
            <a:off x="5179040" y="1533777"/>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Roboto" panose="02000000000000000000" pitchFamily="2" charset="0"/>
                <a:ea typeface="Roboto" panose="02000000000000000000" pitchFamily="2" charset="0"/>
                <a:cs typeface="Arial" panose="020B0604020202020204" pitchFamily="34" charset="0"/>
              </a:rPr>
              <a:t>“</a:t>
            </a:r>
            <a:r>
              <a:rPr lang="en-GB" altLang="en-US" sz="500" b="1" dirty="0">
                <a:latin typeface="Roboto" panose="02000000000000000000" pitchFamily="2" charset="0"/>
                <a:ea typeface="Roboto" panose="02000000000000000000" pitchFamily="2" charset="0"/>
                <a:cs typeface="Arial" panose="020B0604020202020204" pitchFamily="34" charset="0"/>
              </a:rPr>
              <a:t>Title of Image Used</a:t>
            </a:r>
            <a:r>
              <a:rPr lang="en-GB" altLang="en-US" sz="500" dirty="0">
                <a:latin typeface="Roboto" panose="02000000000000000000" pitchFamily="2" charset="0"/>
                <a:ea typeface="Roboto" panose="02000000000000000000" pitchFamily="2" charset="0"/>
                <a:cs typeface="Arial" panose="020B0604020202020204" pitchFamily="34" charset="0"/>
              </a:rPr>
              <a:t>” by [</a:t>
            </a:r>
            <a:r>
              <a:rPr lang="en-GB" altLang="en-US" sz="500" b="1" dirty="0">
                <a:latin typeface="Roboto" panose="02000000000000000000" pitchFamily="2" charset="0"/>
                <a:ea typeface="Roboto" panose="02000000000000000000" pitchFamily="2" charset="0"/>
                <a:cs typeface="Arial" panose="020B0604020202020204" pitchFamily="34" charset="0"/>
              </a:rPr>
              <a:t>Author</a:t>
            </a:r>
            <a:r>
              <a:rPr lang="en-GB" altLang="en-US" sz="500" dirty="0">
                <a:latin typeface="Roboto" panose="02000000000000000000" pitchFamily="2" charset="0"/>
                <a:ea typeface="Roboto" panose="02000000000000000000" pitchFamily="2" charset="0"/>
                <a:cs typeface="Arial" panose="020B0604020202020204" pitchFamily="34" charset="0"/>
              </a:rPr>
              <a:t>] is licensed under </a:t>
            </a:r>
            <a:r>
              <a:rPr lang="en-GB" altLang="en-US" sz="500" b="1" dirty="0">
                <a:latin typeface="Roboto" panose="02000000000000000000" pitchFamily="2" charset="0"/>
                <a:ea typeface="Roboto" panose="02000000000000000000" pitchFamily="2" charset="0"/>
                <a:cs typeface="Arial" panose="020B0604020202020204" pitchFamily="34" charset="0"/>
                <a:hlinkClick r:id="rId2"/>
              </a:rPr>
              <a:t>CC BY 2.0</a:t>
            </a:r>
            <a:endParaRPr lang="en-GB" altLang="en-US" sz="500" b="1" dirty="0">
              <a:latin typeface="Roboto" panose="02000000000000000000" pitchFamily="2" charset="0"/>
              <a:ea typeface="Roboto" panose="02000000000000000000" pitchFamily="2" charset="0"/>
              <a:cs typeface="Arial" panose="020B0604020202020204" pitchFamily="34" charset="0"/>
            </a:endParaRPr>
          </a:p>
        </p:txBody>
      </p:sp>
      <p:sp>
        <p:nvSpPr>
          <p:cNvPr id="5" name="TextBox 4">
            <a:extLst>
              <a:ext uri="{FF2B5EF4-FFF2-40B4-BE49-F238E27FC236}">
                <a16:creationId xmlns:a16="http://schemas.microsoft.com/office/drawing/2014/main" id="{E9C1EE2C-CAB5-4688-93C9-1E1E8973D090}"/>
              </a:ext>
            </a:extLst>
          </p:cNvPr>
          <p:cNvSpPr txBox="1"/>
          <p:nvPr/>
        </p:nvSpPr>
        <p:spPr>
          <a:xfrm>
            <a:off x="400050" y="1414379"/>
            <a:ext cx="4572000" cy="923330"/>
          </a:xfrm>
          <a:prstGeom prst="rect">
            <a:avLst/>
          </a:prstGeom>
          <a:noFill/>
        </p:spPr>
        <p:txBody>
          <a:bodyPr wrap="square">
            <a:spAutoFit/>
          </a:bodyPr>
          <a:lstStyle/>
          <a:p>
            <a:r>
              <a:rPr lang="en-GB" dirty="0"/>
              <a:t>You may have heard of the Three Wise Men but the Bible story doesn’t actually say how many Wise Men there were.</a:t>
            </a:r>
          </a:p>
        </p:txBody>
      </p:sp>
      <p:sp>
        <p:nvSpPr>
          <p:cNvPr id="7" name="TextBox 6">
            <a:extLst>
              <a:ext uri="{FF2B5EF4-FFF2-40B4-BE49-F238E27FC236}">
                <a16:creationId xmlns:a16="http://schemas.microsoft.com/office/drawing/2014/main" id="{7BFB888E-0F06-4FF5-A260-53BAFF5C41C6}"/>
              </a:ext>
            </a:extLst>
          </p:cNvPr>
          <p:cNvSpPr txBox="1"/>
          <p:nvPr/>
        </p:nvSpPr>
        <p:spPr>
          <a:xfrm>
            <a:off x="400050" y="2416743"/>
            <a:ext cx="4337050" cy="1200329"/>
          </a:xfrm>
          <a:prstGeom prst="rect">
            <a:avLst/>
          </a:prstGeom>
          <a:noFill/>
        </p:spPr>
        <p:txBody>
          <a:bodyPr wrap="square">
            <a:spAutoFit/>
          </a:bodyPr>
          <a:lstStyle/>
          <a:p>
            <a:r>
              <a:rPr lang="en-GB" dirty="0"/>
              <a:t>Why do so many of the stories and songs mention three? It is probably because of the three gifts that were given to Jesus. </a:t>
            </a:r>
          </a:p>
        </p:txBody>
      </p:sp>
      <p:pic>
        <p:nvPicPr>
          <p:cNvPr id="10" name="Picture 9">
            <a:extLst>
              <a:ext uri="{FF2B5EF4-FFF2-40B4-BE49-F238E27FC236}">
                <a16:creationId xmlns:a16="http://schemas.microsoft.com/office/drawing/2014/main" id="{E1D7FA4E-3147-4149-9649-2E7380EE44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72050" y="1333281"/>
            <a:ext cx="3816350" cy="2698601"/>
          </a:xfrm>
          <a:prstGeom prst="rect">
            <a:avLst/>
          </a:prstGeom>
          <a:ln w="38100">
            <a:solidFill>
              <a:srgbClr val="A74FA0"/>
            </a:solidFill>
          </a:ln>
        </p:spPr>
      </p:pic>
      <p:sp>
        <p:nvSpPr>
          <p:cNvPr id="14" name="TextBox 13">
            <a:extLst>
              <a:ext uri="{FF2B5EF4-FFF2-40B4-BE49-F238E27FC236}">
                <a16:creationId xmlns:a16="http://schemas.microsoft.com/office/drawing/2014/main" id="{719E864A-2039-4612-A614-518A68B87382}"/>
              </a:ext>
            </a:extLst>
          </p:cNvPr>
          <p:cNvSpPr txBox="1"/>
          <p:nvPr/>
        </p:nvSpPr>
        <p:spPr>
          <a:xfrm>
            <a:off x="502597" y="4843456"/>
            <a:ext cx="4244975" cy="923330"/>
          </a:xfrm>
          <a:prstGeom prst="rect">
            <a:avLst/>
          </a:prstGeom>
          <a:solidFill>
            <a:schemeClr val="bg1"/>
          </a:solidFill>
          <a:ln w="38100">
            <a:solidFill>
              <a:srgbClr val="A74FA0"/>
            </a:solidFill>
          </a:ln>
        </p:spPr>
        <p:txBody>
          <a:bodyPr wrap="square">
            <a:spAutoFit/>
          </a:bodyPr>
          <a:lstStyle/>
          <a:p>
            <a:r>
              <a:rPr lang="en-GB" dirty="0"/>
              <a:t>In the Bible story, there were at least two Wise Men but there could have been many more!</a:t>
            </a:r>
          </a:p>
        </p:txBody>
      </p:sp>
      <p:sp>
        <p:nvSpPr>
          <p:cNvPr id="11" name="TextBox 10">
            <a:extLst>
              <a:ext uri="{FF2B5EF4-FFF2-40B4-BE49-F238E27FC236}">
                <a16:creationId xmlns:a16="http://schemas.microsoft.com/office/drawing/2014/main" id="{1F53E290-5577-4E77-8BC5-9BA84549238E}"/>
              </a:ext>
            </a:extLst>
          </p:cNvPr>
          <p:cNvSpPr txBox="1"/>
          <p:nvPr/>
        </p:nvSpPr>
        <p:spPr>
          <a:xfrm>
            <a:off x="492125" y="3839923"/>
            <a:ext cx="4244975" cy="369332"/>
          </a:xfrm>
          <a:prstGeom prst="rect">
            <a:avLst/>
          </a:prstGeom>
          <a:solidFill>
            <a:srgbClr val="A74FA0"/>
          </a:solidFill>
          <a:ln w="38100">
            <a:solidFill>
              <a:srgbClr val="A74FA0"/>
            </a:solidFill>
          </a:ln>
        </p:spPr>
        <p:txBody>
          <a:bodyPr wrap="square">
            <a:spAutoFit/>
          </a:bodyPr>
          <a:lstStyle/>
          <a:p>
            <a:r>
              <a:rPr lang="en-GB" b="1" dirty="0">
                <a:solidFill>
                  <a:schemeClr val="bg1"/>
                </a:solidFill>
              </a:rPr>
              <a:t>Can you remember what they were?</a:t>
            </a:r>
          </a:p>
        </p:txBody>
      </p:sp>
      <p:sp>
        <p:nvSpPr>
          <p:cNvPr id="16" name="TextBox 15">
            <a:extLst>
              <a:ext uri="{FF2B5EF4-FFF2-40B4-BE49-F238E27FC236}">
                <a16:creationId xmlns:a16="http://schemas.microsoft.com/office/drawing/2014/main" id="{0035DBC9-5687-40C0-8F5C-A2FA7EA1966F}"/>
              </a:ext>
            </a:extLst>
          </p:cNvPr>
          <p:cNvSpPr txBox="1"/>
          <p:nvPr/>
        </p:nvSpPr>
        <p:spPr>
          <a:xfrm>
            <a:off x="502598" y="4229961"/>
            <a:ext cx="4234502" cy="369332"/>
          </a:xfrm>
          <a:prstGeom prst="rect">
            <a:avLst/>
          </a:prstGeom>
          <a:solidFill>
            <a:schemeClr val="bg1"/>
          </a:solidFill>
          <a:ln w="38100">
            <a:solidFill>
              <a:srgbClr val="A74FA0"/>
            </a:solidFill>
          </a:ln>
        </p:spPr>
        <p:txBody>
          <a:bodyPr wrap="square">
            <a:spAutoFit/>
          </a:bodyPr>
          <a:lstStyle/>
          <a:p>
            <a:r>
              <a:rPr lang="en-GB" dirty="0"/>
              <a:t>gold, frankincense and myrrh</a:t>
            </a:r>
          </a:p>
        </p:txBody>
      </p:sp>
      <p:grpSp>
        <p:nvGrpSpPr>
          <p:cNvPr id="19" name="Group 18">
            <a:extLst>
              <a:ext uri="{FF2B5EF4-FFF2-40B4-BE49-F238E27FC236}">
                <a16:creationId xmlns:a16="http://schemas.microsoft.com/office/drawing/2014/main" id="{6210D19F-A330-4A6D-80C9-6907BEA4313F}"/>
              </a:ext>
            </a:extLst>
          </p:cNvPr>
          <p:cNvGrpSpPr/>
          <p:nvPr/>
        </p:nvGrpSpPr>
        <p:grpSpPr>
          <a:xfrm>
            <a:off x="4747572" y="3334255"/>
            <a:ext cx="4292739" cy="2897660"/>
            <a:chOff x="4747572" y="3334255"/>
            <a:chExt cx="4292739" cy="2897660"/>
          </a:xfrm>
        </p:grpSpPr>
        <p:sp>
          <p:nvSpPr>
            <p:cNvPr id="18" name="Oval 17">
              <a:extLst>
                <a:ext uri="{FF2B5EF4-FFF2-40B4-BE49-F238E27FC236}">
                  <a16:creationId xmlns:a16="http://schemas.microsoft.com/office/drawing/2014/main" id="{7A7D7986-1FE6-4A28-B9F4-ECFAD5C71015}"/>
                </a:ext>
              </a:extLst>
            </p:cNvPr>
            <p:cNvSpPr/>
            <p:nvPr/>
          </p:nvSpPr>
          <p:spPr>
            <a:xfrm>
              <a:off x="4747572" y="4354207"/>
              <a:ext cx="4224978" cy="1877708"/>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a:extLst>
                <a:ext uri="{FF2B5EF4-FFF2-40B4-BE49-F238E27FC236}">
                  <a16:creationId xmlns:a16="http://schemas.microsoft.com/office/drawing/2014/main" id="{E2998B11-47ED-4EAD-8112-35658D7FDF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8740" y="3334255"/>
              <a:ext cx="4091571" cy="2629010"/>
            </a:xfrm>
            <a:prstGeom prst="rect">
              <a:avLst/>
            </a:prstGeom>
          </p:spPr>
        </p:pic>
      </p:grpSp>
    </p:spTree>
    <p:extLst>
      <p:ext uri="{BB962C8B-B14F-4D97-AF65-F5344CB8AC3E}">
        <p14:creationId xmlns:p14="http://schemas.microsoft.com/office/powerpoint/2010/main" val="2720386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par>
                                <p:cTn id="27" presetID="10"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4" grpId="0" animBg="1"/>
      <p:bldP spid="11" grpId="0" animBg="1"/>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E650110-C843-41A6-A437-BD030CA1B361}"/>
              </a:ext>
            </a:extLst>
          </p:cNvPr>
          <p:cNvSpPr/>
          <p:nvPr/>
        </p:nvSpPr>
        <p:spPr>
          <a:xfrm>
            <a:off x="0" y="1204260"/>
            <a:ext cx="9286672" cy="162973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a:xfrm>
            <a:off x="0" y="209954"/>
            <a:ext cx="9144000" cy="994306"/>
          </a:xfrm>
          <a:prstGeom prst="roundRect">
            <a:avLst>
              <a:gd name="adj" fmla="val 0"/>
            </a:avLst>
          </a:prstGeom>
          <a:solidFill>
            <a:srgbClr val="A74FA0"/>
          </a:solidFill>
        </p:spPr>
        <p:txBody>
          <a:bodyPr/>
          <a:lstStyle/>
          <a:p>
            <a:r>
              <a:rPr lang="en-GB" sz="3600" dirty="0">
                <a:solidFill>
                  <a:schemeClr val="bg1"/>
                </a:solidFill>
                <a:latin typeface="+mn-lt"/>
              </a:rPr>
              <a:t>Why the Gifts?</a:t>
            </a:r>
          </a:p>
        </p:txBody>
      </p:sp>
      <p:sp>
        <p:nvSpPr>
          <p:cNvPr id="5" name="TextBox 4">
            <a:extLst>
              <a:ext uri="{FF2B5EF4-FFF2-40B4-BE49-F238E27FC236}">
                <a16:creationId xmlns:a16="http://schemas.microsoft.com/office/drawing/2014/main" id="{E9C1EE2C-CAB5-4688-93C9-1E1E8973D090}"/>
              </a:ext>
            </a:extLst>
          </p:cNvPr>
          <p:cNvSpPr txBox="1"/>
          <p:nvPr/>
        </p:nvSpPr>
        <p:spPr>
          <a:xfrm>
            <a:off x="400050" y="1414379"/>
            <a:ext cx="7991678" cy="1200329"/>
          </a:xfrm>
          <a:prstGeom prst="rect">
            <a:avLst/>
          </a:prstGeom>
          <a:noFill/>
        </p:spPr>
        <p:txBody>
          <a:bodyPr wrap="square">
            <a:spAutoFit/>
          </a:bodyPr>
          <a:lstStyle/>
          <a:p>
            <a:r>
              <a:rPr lang="en-GB" dirty="0"/>
              <a:t>When someone we know has a baby, it is common to buy a present. What different presents might you buy a family with a new baby? The gifts the Wise Men (also known as Magi - pronounced ‘may-</a:t>
            </a:r>
            <a:r>
              <a:rPr lang="en-GB" dirty="0" err="1"/>
              <a:t>jigh</a:t>
            </a:r>
            <a:r>
              <a:rPr lang="en-GB" dirty="0"/>
              <a:t>’) bought Jesus were not what we might expect so why were they given?</a:t>
            </a:r>
          </a:p>
        </p:txBody>
      </p:sp>
      <p:sp>
        <p:nvSpPr>
          <p:cNvPr id="15" name="Rectangle 14">
            <a:extLst>
              <a:ext uri="{FF2B5EF4-FFF2-40B4-BE49-F238E27FC236}">
                <a16:creationId xmlns:a16="http://schemas.microsoft.com/office/drawing/2014/main" id="{6BE857F0-9368-4276-B3BF-BDDB41D34113}"/>
              </a:ext>
            </a:extLst>
          </p:cNvPr>
          <p:cNvSpPr/>
          <p:nvPr/>
        </p:nvSpPr>
        <p:spPr>
          <a:xfrm>
            <a:off x="-142672" y="6219217"/>
            <a:ext cx="9286672" cy="35992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 name="Group 18">
            <a:extLst>
              <a:ext uri="{FF2B5EF4-FFF2-40B4-BE49-F238E27FC236}">
                <a16:creationId xmlns:a16="http://schemas.microsoft.com/office/drawing/2014/main" id="{6210D19F-A330-4A6D-80C9-6907BEA4313F}"/>
              </a:ext>
            </a:extLst>
          </p:cNvPr>
          <p:cNvGrpSpPr/>
          <p:nvPr/>
        </p:nvGrpSpPr>
        <p:grpSpPr>
          <a:xfrm>
            <a:off x="1159481" y="3525938"/>
            <a:ext cx="4292739" cy="2897660"/>
            <a:chOff x="4747572" y="3334255"/>
            <a:chExt cx="4292739" cy="2897660"/>
          </a:xfrm>
        </p:grpSpPr>
        <p:sp>
          <p:nvSpPr>
            <p:cNvPr id="18" name="Oval 17">
              <a:extLst>
                <a:ext uri="{FF2B5EF4-FFF2-40B4-BE49-F238E27FC236}">
                  <a16:creationId xmlns:a16="http://schemas.microsoft.com/office/drawing/2014/main" id="{7A7D7986-1FE6-4A28-B9F4-ECFAD5C71015}"/>
                </a:ext>
              </a:extLst>
            </p:cNvPr>
            <p:cNvSpPr/>
            <p:nvPr/>
          </p:nvSpPr>
          <p:spPr>
            <a:xfrm>
              <a:off x="4747572" y="4354207"/>
              <a:ext cx="4224978" cy="1877708"/>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a:extLst>
                <a:ext uri="{FF2B5EF4-FFF2-40B4-BE49-F238E27FC236}">
                  <a16:creationId xmlns:a16="http://schemas.microsoft.com/office/drawing/2014/main" id="{E2998B11-47ED-4EAD-8112-35658D7FDF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48740" y="3334255"/>
              <a:ext cx="4091571" cy="2629010"/>
            </a:xfrm>
            <a:prstGeom prst="rect">
              <a:avLst/>
            </a:prstGeom>
          </p:spPr>
        </p:pic>
      </p:grpSp>
      <p:sp>
        <p:nvSpPr>
          <p:cNvPr id="22" name="TextBox 21">
            <a:extLst>
              <a:ext uri="{FF2B5EF4-FFF2-40B4-BE49-F238E27FC236}">
                <a16:creationId xmlns:a16="http://schemas.microsoft.com/office/drawing/2014/main" id="{5B0BEBB5-50F6-4F82-84BF-EDE6FC350F60}"/>
              </a:ext>
            </a:extLst>
          </p:cNvPr>
          <p:cNvSpPr txBox="1"/>
          <p:nvPr/>
        </p:nvSpPr>
        <p:spPr>
          <a:xfrm>
            <a:off x="554477" y="3064273"/>
            <a:ext cx="2396246" cy="923330"/>
          </a:xfrm>
          <a:prstGeom prst="rect">
            <a:avLst/>
          </a:prstGeom>
          <a:solidFill>
            <a:schemeClr val="bg1"/>
          </a:solidFill>
          <a:ln w="38100">
            <a:solidFill>
              <a:srgbClr val="A74FA0"/>
            </a:solidFill>
          </a:ln>
        </p:spPr>
        <p:txBody>
          <a:bodyPr wrap="square">
            <a:spAutoFit/>
          </a:bodyPr>
          <a:lstStyle/>
          <a:p>
            <a:r>
              <a:rPr lang="en-GB" b="1" dirty="0">
                <a:solidFill>
                  <a:srgbClr val="A74FA0"/>
                </a:solidFill>
              </a:rPr>
              <a:t>Gold</a:t>
            </a:r>
            <a:r>
              <a:rPr lang="en-GB" dirty="0"/>
              <a:t> was given because they believed Jesus was a king.</a:t>
            </a:r>
          </a:p>
        </p:txBody>
      </p:sp>
      <p:sp>
        <p:nvSpPr>
          <p:cNvPr id="23" name="TextBox 22">
            <a:extLst>
              <a:ext uri="{FF2B5EF4-FFF2-40B4-BE49-F238E27FC236}">
                <a16:creationId xmlns:a16="http://schemas.microsoft.com/office/drawing/2014/main" id="{CBC4B64D-1445-4515-B7CD-D3F81C3F6469}"/>
              </a:ext>
            </a:extLst>
          </p:cNvPr>
          <p:cNvSpPr txBox="1"/>
          <p:nvPr/>
        </p:nvSpPr>
        <p:spPr>
          <a:xfrm>
            <a:off x="4395889" y="3114728"/>
            <a:ext cx="2953966" cy="1200329"/>
          </a:xfrm>
          <a:prstGeom prst="rect">
            <a:avLst/>
          </a:prstGeom>
          <a:solidFill>
            <a:schemeClr val="bg1"/>
          </a:solidFill>
          <a:ln w="38100">
            <a:solidFill>
              <a:srgbClr val="A74FA0"/>
            </a:solidFill>
          </a:ln>
        </p:spPr>
        <p:txBody>
          <a:bodyPr wrap="square">
            <a:spAutoFit/>
          </a:bodyPr>
          <a:lstStyle/>
          <a:p>
            <a:r>
              <a:rPr lang="en-GB" b="1" dirty="0">
                <a:solidFill>
                  <a:srgbClr val="A74FA0"/>
                </a:solidFill>
              </a:rPr>
              <a:t>Frankincense </a:t>
            </a:r>
            <a:r>
              <a:rPr lang="en-GB" dirty="0"/>
              <a:t>was used in religious ceremonies. This symbolised that Jesus was a religious leader.</a:t>
            </a:r>
          </a:p>
        </p:txBody>
      </p:sp>
      <p:sp>
        <p:nvSpPr>
          <p:cNvPr id="24" name="TextBox 23">
            <a:extLst>
              <a:ext uri="{FF2B5EF4-FFF2-40B4-BE49-F238E27FC236}">
                <a16:creationId xmlns:a16="http://schemas.microsoft.com/office/drawing/2014/main" id="{C8801A10-8396-4843-9320-210F82FCD32E}"/>
              </a:ext>
            </a:extLst>
          </p:cNvPr>
          <p:cNvSpPr txBox="1"/>
          <p:nvPr/>
        </p:nvSpPr>
        <p:spPr>
          <a:xfrm>
            <a:off x="5585627" y="4589486"/>
            <a:ext cx="3521411" cy="1477328"/>
          </a:xfrm>
          <a:prstGeom prst="rect">
            <a:avLst/>
          </a:prstGeom>
          <a:solidFill>
            <a:schemeClr val="bg1"/>
          </a:solidFill>
          <a:ln w="38100">
            <a:solidFill>
              <a:srgbClr val="A74FA0"/>
            </a:solidFill>
          </a:ln>
        </p:spPr>
        <p:txBody>
          <a:bodyPr wrap="square">
            <a:spAutoFit/>
          </a:bodyPr>
          <a:lstStyle/>
          <a:p>
            <a:r>
              <a:rPr lang="en-GB" b="1" dirty="0">
                <a:solidFill>
                  <a:srgbClr val="A74FA0"/>
                </a:solidFill>
              </a:rPr>
              <a:t>Myrrh </a:t>
            </a:r>
            <a:r>
              <a:rPr lang="en-GB" dirty="0"/>
              <a:t>symbolises suffering and was used in funeral ceremonies. Christians believe this gift symbolised that one day Jesus would die on a cross.</a:t>
            </a:r>
          </a:p>
        </p:txBody>
      </p:sp>
    </p:spTree>
    <p:extLst>
      <p:ext uri="{BB962C8B-B14F-4D97-AF65-F5344CB8AC3E}">
        <p14:creationId xmlns:p14="http://schemas.microsoft.com/office/powerpoint/2010/main" val="3529807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2" grpId="0" animBg="1"/>
      <p:bldP spid="23" grpId="0" animBg="1"/>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E650110-C843-41A6-A437-BD030CA1B361}"/>
              </a:ext>
            </a:extLst>
          </p:cNvPr>
          <p:cNvSpPr/>
          <p:nvPr/>
        </p:nvSpPr>
        <p:spPr>
          <a:xfrm>
            <a:off x="0" y="1204260"/>
            <a:ext cx="9144000" cy="238200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a:xfrm>
            <a:off x="0" y="209954"/>
            <a:ext cx="9144000" cy="994306"/>
          </a:xfrm>
          <a:prstGeom prst="roundRect">
            <a:avLst>
              <a:gd name="adj" fmla="val 0"/>
            </a:avLst>
          </a:prstGeom>
          <a:solidFill>
            <a:srgbClr val="A74FA0"/>
          </a:solidFill>
        </p:spPr>
        <p:txBody>
          <a:bodyPr/>
          <a:lstStyle/>
          <a:p>
            <a:r>
              <a:rPr lang="en-GB" sz="3600" dirty="0">
                <a:solidFill>
                  <a:schemeClr val="bg1"/>
                </a:solidFill>
                <a:latin typeface="+mn-lt"/>
              </a:rPr>
              <a:t>The Baby Jesus</a:t>
            </a:r>
          </a:p>
        </p:txBody>
      </p:sp>
      <p:sp>
        <p:nvSpPr>
          <p:cNvPr id="5" name="TextBox 4">
            <a:extLst>
              <a:ext uri="{FF2B5EF4-FFF2-40B4-BE49-F238E27FC236}">
                <a16:creationId xmlns:a16="http://schemas.microsoft.com/office/drawing/2014/main" id="{E9C1EE2C-CAB5-4688-93C9-1E1E8973D090}"/>
              </a:ext>
            </a:extLst>
          </p:cNvPr>
          <p:cNvSpPr txBox="1"/>
          <p:nvPr/>
        </p:nvSpPr>
        <p:spPr>
          <a:xfrm>
            <a:off x="504825" y="1310618"/>
            <a:ext cx="7991678" cy="2031325"/>
          </a:xfrm>
          <a:prstGeom prst="rect">
            <a:avLst/>
          </a:prstGeom>
          <a:noFill/>
        </p:spPr>
        <p:txBody>
          <a:bodyPr wrap="square">
            <a:spAutoFit/>
          </a:bodyPr>
          <a:lstStyle/>
          <a:p>
            <a:r>
              <a:rPr lang="en-GB" dirty="0"/>
              <a:t>Traditional Christmas cards often show scenes of the baby Jesus in a stable surrounded by the Wise Men. However, the Bible story does not actually say this happened. It tells that ‘after Jesus was born, Wise Men from the east’ arrived, having followed a star that they believed led them to a </a:t>
            </a:r>
            <a:r>
              <a:rPr lang="en-GB" dirty="0" err="1"/>
              <a:t>newborn</a:t>
            </a:r>
            <a:r>
              <a:rPr lang="en-GB" dirty="0"/>
              <a:t> king. First, they went to the royal palace in Jerusalem before continuing to follow the star to Bethlehem where Jesus was living. The visit of the Magi could have taken place weeks, months or even years after the birth of Jesus.</a:t>
            </a:r>
          </a:p>
        </p:txBody>
      </p:sp>
      <p:sp>
        <p:nvSpPr>
          <p:cNvPr id="15" name="Rectangle 14">
            <a:extLst>
              <a:ext uri="{FF2B5EF4-FFF2-40B4-BE49-F238E27FC236}">
                <a16:creationId xmlns:a16="http://schemas.microsoft.com/office/drawing/2014/main" id="{6BE857F0-9368-4276-B3BF-BDDB41D34113}"/>
              </a:ext>
            </a:extLst>
          </p:cNvPr>
          <p:cNvSpPr/>
          <p:nvPr/>
        </p:nvSpPr>
        <p:spPr>
          <a:xfrm>
            <a:off x="-142672" y="6219217"/>
            <a:ext cx="9286672" cy="35992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BAF27E19-AF3E-4453-A8F7-05C7FB9101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69915" y="3283577"/>
            <a:ext cx="5804170" cy="3064259"/>
          </a:xfrm>
          <a:prstGeom prst="rect">
            <a:avLst/>
          </a:prstGeom>
        </p:spPr>
      </p:pic>
      <p:sp>
        <p:nvSpPr>
          <p:cNvPr id="12" name="TextBox 11">
            <a:extLst>
              <a:ext uri="{FF2B5EF4-FFF2-40B4-BE49-F238E27FC236}">
                <a16:creationId xmlns:a16="http://schemas.microsoft.com/office/drawing/2014/main" id="{D1836E32-C159-4C61-9BE9-9BA252CA7927}"/>
              </a:ext>
            </a:extLst>
          </p:cNvPr>
          <p:cNvSpPr txBox="1"/>
          <p:nvPr/>
        </p:nvSpPr>
        <p:spPr>
          <a:xfrm>
            <a:off x="380646" y="5798312"/>
            <a:ext cx="8432613" cy="646331"/>
          </a:xfrm>
          <a:prstGeom prst="rect">
            <a:avLst/>
          </a:prstGeom>
          <a:solidFill>
            <a:schemeClr val="bg1"/>
          </a:solidFill>
          <a:ln w="38100">
            <a:solidFill>
              <a:srgbClr val="A74FA0"/>
            </a:solidFill>
          </a:ln>
        </p:spPr>
        <p:txBody>
          <a:bodyPr wrap="square">
            <a:spAutoFit/>
          </a:bodyPr>
          <a:lstStyle/>
          <a:p>
            <a:r>
              <a:rPr lang="en-GB" b="1" dirty="0">
                <a:solidFill>
                  <a:srgbClr val="A74FA0"/>
                </a:solidFill>
              </a:rPr>
              <a:t>Did You Know…?</a:t>
            </a:r>
          </a:p>
          <a:p>
            <a:r>
              <a:rPr lang="en-GB" dirty="0"/>
              <a:t>It is believed that the Wise Men were called Caspar, Melchior and Balthazar.</a:t>
            </a:r>
          </a:p>
        </p:txBody>
      </p:sp>
    </p:spTree>
    <p:extLst>
      <p:ext uri="{BB962C8B-B14F-4D97-AF65-F5344CB8AC3E}">
        <p14:creationId xmlns:p14="http://schemas.microsoft.com/office/powerpoint/2010/main" val="3736407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E650110-C843-41A6-A437-BD030CA1B361}"/>
              </a:ext>
            </a:extLst>
          </p:cNvPr>
          <p:cNvSpPr/>
          <p:nvPr/>
        </p:nvSpPr>
        <p:spPr>
          <a:xfrm>
            <a:off x="0" y="1204260"/>
            <a:ext cx="9144000" cy="238200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a:xfrm>
            <a:off x="0" y="209954"/>
            <a:ext cx="9144000" cy="994306"/>
          </a:xfrm>
          <a:prstGeom prst="roundRect">
            <a:avLst>
              <a:gd name="adj" fmla="val 0"/>
            </a:avLst>
          </a:prstGeom>
          <a:solidFill>
            <a:srgbClr val="A74FA0"/>
          </a:solidFill>
        </p:spPr>
        <p:txBody>
          <a:bodyPr/>
          <a:lstStyle/>
          <a:p>
            <a:r>
              <a:rPr lang="en-GB" sz="3600" dirty="0">
                <a:solidFill>
                  <a:schemeClr val="bg1"/>
                </a:solidFill>
                <a:latin typeface="+mn-lt"/>
              </a:rPr>
              <a:t>How is Epiphany Celebrated?</a:t>
            </a:r>
          </a:p>
        </p:txBody>
      </p:sp>
      <p:sp>
        <p:nvSpPr>
          <p:cNvPr id="5" name="TextBox 4">
            <a:extLst>
              <a:ext uri="{FF2B5EF4-FFF2-40B4-BE49-F238E27FC236}">
                <a16:creationId xmlns:a16="http://schemas.microsoft.com/office/drawing/2014/main" id="{E9C1EE2C-CAB5-4688-93C9-1E1E8973D090}"/>
              </a:ext>
            </a:extLst>
          </p:cNvPr>
          <p:cNvSpPr txBox="1"/>
          <p:nvPr/>
        </p:nvSpPr>
        <p:spPr>
          <a:xfrm>
            <a:off x="380647" y="1301268"/>
            <a:ext cx="7991678" cy="646331"/>
          </a:xfrm>
          <a:prstGeom prst="rect">
            <a:avLst/>
          </a:prstGeom>
          <a:noFill/>
        </p:spPr>
        <p:txBody>
          <a:bodyPr wrap="square">
            <a:spAutoFit/>
          </a:bodyPr>
          <a:lstStyle/>
          <a:p>
            <a:r>
              <a:rPr lang="en-GB" dirty="0"/>
              <a:t>Many Christians celebrate Epiphany on 6</a:t>
            </a:r>
            <a:r>
              <a:rPr lang="en-GB" baseline="30000" dirty="0"/>
              <a:t>th</a:t>
            </a:r>
            <a:r>
              <a:rPr lang="en-GB" dirty="0"/>
              <a:t> January, which is the end of the twelve days of Christmas.</a:t>
            </a:r>
          </a:p>
        </p:txBody>
      </p:sp>
      <p:sp>
        <p:nvSpPr>
          <p:cNvPr id="15" name="Rectangle 14">
            <a:extLst>
              <a:ext uri="{FF2B5EF4-FFF2-40B4-BE49-F238E27FC236}">
                <a16:creationId xmlns:a16="http://schemas.microsoft.com/office/drawing/2014/main" id="{6BE857F0-9368-4276-B3BF-BDDB41D34113}"/>
              </a:ext>
            </a:extLst>
          </p:cNvPr>
          <p:cNvSpPr/>
          <p:nvPr/>
        </p:nvSpPr>
        <p:spPr>
          <a:xfrm>
            <a:off x="-142672" y="6219217"/>
            <a:ext cx="9286672" cy="35992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D1836E32-C159-4C61-9BE9-9BA252CA7927}"/>
              </a:ext>
            </a:extLst>
          </p:cNvPr>
          <p:cNvSpPr txBox="1"/>
          <p:nvPr/>
        </p:nvSpPr>
        <p:spPr>
          <a:xfrm>
            <a:off x="583847" y="3721913"/>
            <a:ext cx="4756504" cy="923330"/>
          </a:xfrm>
          <a:prstGeom prst="rect">
            <a:avLst/>
          </a:prstGeom>
          <a:solidFill>
            <a:schemeClr val="bg1"/>
          </a:solidFill>
          <a:ln w="38100">
            <a:solidFill>
              <a:srgbClr val="A74FA0"/>
            </a:solidFill>
          </a:ln>
        </p:spPr>
        <p:txBody>
          <a:bodyPr wrap="square">
            <a:spAutoFit/>
          </a:bodyPr>
          <a:lstStyle/>
          <a:p>
            <a:r>
              <a:rPr lang="en-GB" b="1" dirty="0">
                <a:solidFill>
                  <a:srgbClr val="A74FA0"/>
                </a:solidFill>
              </a:rPr>
              <a:t>Did You Know…?</a:t>
            </a:r>
          </a:p>
          <a:p>
            <a:r>
              <a:rPr lang="en-GB" dirty="0"/>
              <a:t>The first recorded celebrations of Epiphany was in the 4</a:t>
            </a:r>
            <a:r>
              <a:rPr lang="en-GB" baseline="30000" dirty="0"/>
              <a:t>th</a:t>
            </a:r>
            <a:r>
              <a:rPr lang="en-GB" dirty="0"/>
              <a:t> century.</a:t>
            </a:r>
          </a:p>
        </p:txBody>
      </p:sp>
      <p:sp>
        <p:nvSpPr>
          <p:cNvPr id="9" name="TextBox 8">
            <a:extLst>
              <a:ext uri="{FF2B5EF4-FFF2-40B4-BE49-F238E27FC236}">
                <a16:creationId xmlns:a16="http://schemas.microsoft.com/office/drawing/2014/main" id="{D1FB30B8-A0DB-4B76-BD81-CBC601CE2776}"/>
              </a:ext>
            </a:extLst>
          </p:cNvPr>
          <p:cNvSpPr txBox="1"/>
          <p:nvPr/>
        </p:nvSpPr>
        <p:spPr>
          <a:xfrm>
            <a:off x="380646" y="2083248"/>
            <a:ext cx="8543926" cy="1200329"/>
          </a:xfrm>
          <a:prstGeom prst="rect">
            <a:avLst/>
          </a:prstGeom>
          <a:noFill/>
        </p:spPr>
        <p:txBody>
          <a:bodyPr wrap="square">
            <a:spAutoFit/>
          </a:bodyPr>
          <a:lstStyle/>
          <a:p>
            <a:r>
              <a:rPr lang="en-GB" dirty="0"/>
              <a:t>At Epiphany, special church services are held and prayers are said to say thank you for the arrival of Jesus. In some churches, special prayers are said over water. This holy water is then used to baptise people. Priests also sprinkle the holy water in the homes of churchgoers to bless them. This remembers Jesus’ baptism. </a:t>
            </a:r>
          </a:p>
        </p:txBody>
      </p:sp>
      <p:sp>
        <p:nvSpPr>
          <p:cNvPr id="10" name="TextBox 9">
            <a:extLst>
              <a:ext uri="{FF2B5EF4-FFF2-40B4-BE49-F238E27FC236}">
                <a16:creationId xmlns:a16="http://schemas.microsoft.com/office/drawing/2014/main" id="{622D5461-98A5-4E27-904A-F3E495F0231C}"/>
              </a:ext>
            </a:extLst>
          </p:cNvPr>
          <p:cNvSpPr txBox="1"/>
          <p:nvPr/>
        </p:nvSpPr>
        <p:spPr>
          <a:xfrm>
            <a:off x="583847" y="4784285"/>
            <a:ext cx="4756504" cy="1200329"/>
          </a:xfrm>
          <a:prstGeom prst="rect">
            <a:avLst/>
          </a:prstGeom>
          <a:solidFill>
            <a:schemeClr val="bg1"/>
          </a:solidFill>
          <a:ln w="38100">
            <a:solidFill>
              <a:srgbClr val="A74FA0"/>
            </a:solidFill>
          </a:ln>
        </p:spPr>
        <p:txBody>
          <a:bodyPr wrap="square">
            <a:spAutoFit/>
          </a:bodyPr>
          <a:lstStyle/>
          <a:p>
            <a:r>
              <a:rPr lang="en-GB" b="1" dirty="0">
                <a:solidFill>
                  <a:srgbClr val="A74FA0"/>
                </a:solidFill>
              </a:rPr>
              <a:t>Did You Know…?</a:t>
            </a:r>
          </a:p>
          <a:p>
            <a:r>
              <a:rPr lang="en-GB" dirty="0"/>
              <a:t>Some Orthodox Churches celebrate Christmas on 7</a:t>
            </a:r>
            <a:r>
              <a:rPr lang="en-GB" baseline="30000" dirty="0"/>
              <a:t>th</a:t>
            </a:r>
            <a:r>
              <a:rPr lang="en-GB" dirty="0"/>
              <a:t> January and Epiphany on 19</a:t>
            </a:r>
            <a:r>
              <a:rPr lang="en-GB" baseline="30000" dirty="0"/>
              <a:t>th</a:t>
            </a:r>
            <a:r>
              <a:rPr lang="en-GB" dirty="0"/>
              <a:t> January.</a:t>
            </a:r>
          </a:p>
        </p:txBody>
      </p:sp>
      <p:pic>
        <p:nvPicPr>
          <p:cNvPr id="7" name="Picture 6">
            <a:extLst>
              <a:ext uri="{FF2B5EF4-FFF2-40B4-BE49-F238E27FC236}">
                <a16:creationId xmlns:a16="http://schemas.microsoft.com/office/drawing/2014/main" id="{CFFBD770-CC9A-4EE7-9923-BBA2DC7656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61785" y="3721913"/>
            <a:ext cx="3098367" cy="2276110"/>
          </a:xfrm>
          <a:prstGeom prst="rect">
            <a:avLst/>
          </a:prstGeom>
          <a:ln w="38100">
            <a:solidFill>
              <a:srgbClr val="A74FA0"/>
            </a:solidFill>
          </a:ln>
        </p:spPr>
      </p:pic>
    </p:spTree>
    <p:extLst>
      <p:ext uri="{BB962C8B-B14F-4D97-AF65-F5344CB8AC3E}">
        <p14:creationId xmlns:p14="http://schemas.microsoft.com/office/powerpoint/2010/main" val="4131541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E650110-C843-41A6-A437-BD030CA1B361}"/>
              </a:ext>
            </a:extLst>
          </p:cNvPr>
          <p:cNvSpPr/>
          <p:nvPr/>
        </p:nvSpPr>
        <p:spPr>
          <a:xfrm>
            <a:off x="0" y="1204260"/>
            <a:ext cx="9144000" cy="170404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a:xfrm>
            <a:off x="0" y="209954"/>
            <a:ext cx="9144000" cy="994306"/>
          </a:xfrm>
          <a:prstGeom prst="roundRect">
            <a:avLst>
              <a:gd name="adj" fmla="val 0"/>
            </a:avLst>
          </a:prstGeom>
          <a:solidFill>
            <a:srgbClr val="A74FA0"/>
          </a:solidFill>
        </p:spPr>
        <p:txBody>
          <a:bodyPr/>
          <a:lstStyle/>
          <a:p>
            <a:r>
              <a:rPr lang="en-GB" sz="3600" dirty="0">
                <a:solidFill>
                  <a:schemeClr val="bg1"/>
                </a:solidFill>
                <a:latin typeface="+mn-lt"/>
              </a:rPr>
              <a:t>Epiphany Around the World</a:t>
            </a:r>
          </a:p>
        </p:txBody>
      </p:sp>
      <p:sp>
        <p:nvSpPr>
          <p:cNvPr id="5" name="TextBox 4">
            <a:extLst>
              <a:ext uri="{FF2B5EF4-FFF2-40B4-BE49-F238E27FC236}">
                <a16:creationId xmlns:a16="http://schemas.microsoft.com/office/drawing/2014/main" id="{E9C1EE2C-CAB5-4688-93C9-1E1E8973D090}"/>
              </a:ext>
            </a:extLst>
          </p:cNvPr>
          <p:cNvSpPr txBox="1"/>
          <p:nvPr/>
        </p:nvSpPr>
        <p:spPr>
          <a:xfrm>
            <a:off x="380647" y="1301268"/>
            <a:ext cx="7991678" cy="1477328"/>
          </a:xfrm>
          <a:prstGeom prst="rect">
            <a:avLst/>
          </a:prstGeom>
          <a:noFill/>
        </p:spPr>
        <p:txBody>
          <a:bodyPr wrap="square">
            <a:spAutoFit/>
          </a:bodyPr>
          <a:lstStyle/>
          <a:p>
            <a:r>
              <a:rPr lang="en-GB" dirty="0"/>
              <a:t>In France, Epiphany is known as ‘la Fête des </a:t>
            </a:r>
            <a:r>
              <a:rPr lang="en-GB" dirty="0" err="1"/>
              <a:t>Rois’</a:t>
            </a:r>
            <a:r>
              <a:rPr lang="en-GB" dirty="0"/>
              <a:t> and commemorates the journey of the Three Wise Men. Some people leave their Christmas decorations up to celebrate the festival. Special flat almond cakes called ‘galette des </a:t>
            </a:r>
            <a:r>
              <a:rPr lang="en-GB" dirty="0" err="1"/>
              <a:t>rois’</a:t>
            </a:r>
            <a:r>
              <a:rPr lang="en-GB" dirty="0"/>
              <a:t> (king’s cake) are eaten. A toy crown or figurine representing Jesus is hidden inside the cake and the cake is decorated with a crown.</a:t>
            </a:r>
          </a:p>
        </p:txBody>
      </p:sp>
      <p:grpSp>
        <p:nvGrpSpPr>
          <p:cNvPr id="8" name="Group 7">
            <a:extLst>
              <a:ext uri="{FF2B5EF4-FFF2-40B4-BE49-F238E27FC236}">
                <a16:creationId xmlns:a16="http://schemas.microsoft.com/office/drawing/2014/main" id="{C01047D4-12B3-4C4C-995F-A721F6582C8D}"/>
              </a:ext>
            </a:extLst>
          </p:cNvPr>
          <p:cNvGrpSpPr/>
          <p:nvPr/>
        </p:nvGrpSpPr>
        <p:grpSpPr>
          <a:xfrm>
            <a:off x="0" y="3005308"/>
            <a:ext cx="5175250" cy="2648432"/>
            <a:chOff x="0" y="3005308"/>
            <a:chExt cx="5175250" cy="2648432"/>
          </a:xfrm>
        </p:grpSpPr>
        <p:sp>
          <p:nvSpPr>
            <p:cNvPr id="13" name="Rectangle 12">
              <a:extLst>
                <a:ext uri="{FF2B5EF4-FFF2-40B4-BE49-F238E27FC236}">
                  <a16:creationId xmlns:a16="http://schemas.microsoft.com/office/drawing/2014/main" id="{7F1B132C-DFD1-457E-AAD1-BA240D6C1143}"/>
                </a:ext>
              </a:extLst>
            </p:cNvPr>
            <p:cNvSpPr/>
            <p:nvPr/>
          </p:nvSpPr>
          <p:spPr>
            <a:xfrm>
              <a:off x="0" y="3005308"/>
              <a:ext cx="5175250" cy="264843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A6E84387-AD97-4FC8-AB55-F46E89823D50}"/>
                </a:ext>
              </a:extLst>
            </p:cNvPr>
            <p:cNvSpPr txBox="1"/>
            <p:nvPr/>
          </p:nvSpPr>
          <p:spPr>
            <a:xfrm>
              <a:off x="466725" y="3162662"/>
              <a:ext cx="4641850" cy="2308324"/>
            </a:xfrm>
            <a:prstGeom prst="rect">
              <a:avLst/>
            </a:prstGeom>
            <a:noFill/>
          </p:spPr>
          <p:txBody>
            <a:bodyPr wrap="square">
              <a:spAutoFit/>
            </a:bodyPr>
            <a:lstStyle/>
            <a:p>
              <a:r>
                <a:rPr lang="en-GB" dirty="0"/>
                <a:t>In Portugal, special songs called </a:t>
              </a:r>
              <a:r>
                <a:rPr lang="en-GB" dirty="0" err="1"/>
                <a:t>Janeiras</a:t>
              </a:r>
              <a:r>
                <a:rPr lang="en-GB" dirty="0"/>
                <a:t> (January songs) about the Wise Men are sung. Singing is also an important part of Epiphany in Belgium and Poland, where children dress up as the Wise Men and go from door to door singing Epiphany songs. Belgian children are given sweets or money from the people they visit.</a:t>
              </a:r>
            </a:p>
          </p:txBody>
        </p:sp>
      </p:grpSp>
      <p:pic>
        <p:nvPicPr>
          <p:cNvPr id="6" name="Picture 5">
            <a:extLst>
              <a:ext uri="{FF2B5EF4-FFF2-40B4-BE49-F238E27FC236}">
                <a16:creationId xmlns:a16="http://schemas.microsoft.com/office/drawing/2014/main" id="{A3290F75-3453-4584-AC5C-81F55C2A9CB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420"/>
          <a:stretch/>
        </p:blipFill>
        <p:spPr>
          <a:xfrm>
            <a:off x="5270499" y="3070163"/>
            <a:ext cx="3318951" cy="2539127"/>
          </a:xfrm>
          <a:prstGeom prst="rect">
            <a:avLst/>
          </a:prstGeom>
          <a:ln w="38100">
            <a:solidFill>
              <a:srgbClr val="A74FA0"/>
            </a:solidFill>
          </a:ln>
        </p:spPr>
      </p:pic>
    </p:spTree>
    <p:extLst>
      <p:ext uri="{BB962C8B-B14F-4D97-AF65-F5344CB8AC3E}">
        <p14:creationId xmlns:p14="http://schemas.microsoft.com/office/powerpoint/2010/main" val="1751357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E650110-C843-41A6-A437-BD030CA1B361}"/>
              </a:ext>
            </a:extLst>
          </p:cNvPr>
          <p:cNvSpPr/>
          <p:nvPr/>
        </p:nvSpPr>
        <p:spPr>
          <a:xfrm>
            <a:off x="0" y="1204259"/>
            <a:ext cx="9144000" cy="212833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a:xfrm>
            <a:off x="0" y="209954"/>
            <a:ext cx="9144000" cy="994306"/>
          </a:xfrm>
          <a:prstGeom prst="roundRect">
            <a:avLst>
              <a:gd name="adj" fmla="val 0"/>
            </a:avLst>
          </a:prstGeom>
          <a:solidFill>
            <a:srgbClr val="A74FA0"/>
          </a:solidFill>
        </p:spPr>
        <p:txBody>
          <a:bodyPr/>
          <a:lstStyle/>
          <a:p>
            <a:r>
              <a:rPr lang="en-GB" sz="3600" dirty="0">
                <a:solidFill>
                  <a:schemeClr val="bg1"/>
                </a:solidFill>
                <a:latin typeface="+mn-lt"/>
              </a:rPr>
              <a:t>Epiphany Around the World</a:t>
            </a:r>
          </a:p>
        </p:txBody>
      </p:sp>
      <p:sp>
        <p:nvSpPr>
          <p:cNvPr id="5" name="TextBox 4">
            <a:extLst>
              <a:ext uri="{FF2B5EF4-FFF2-40B4-BE49-F238E27FC236}">
                <a16:creationId xmlns:a16="http://schemas.microsoft.com/office/drawing/2014/main" id="{E9C1EE2C-CAB5-4688-93C9-1E1E8973D090}"/>
              </a:ext>
            </a:extLst>
          </p:cNvPr>
          <p:cNvSpPr txBox="1"/>
          <p:nvPr/>
        </p:nvSpPr>
        <p:spPr>
          <a:xfrm>
            <a:off x="380647" y="1301268"/>
            <a:ext cx="7991678" cy="1754326"/>
          </a:xfrm>
          <a:prstGeom prst="rect">
            <a:avLst/>
          </a:prstGeom>
          <a:noFill/>
        </p:spPr>
        <p:txBody>
          <a:bodyPr wrap="square">
            <a:spAutoFit/>
          </a:bodyPr>
          <a:lstStyle/>
          <a:p>
            <a:r>
              <a:rPr lang="en-GB" dirty="0"/>
              <a:t>In Spain, Epiphany is known as ‘Fiesta de Los </a:t>
            </a:r>
            <a:r>
              <a:rPr lang="en-GB" dirty="0" err="1"/>
              <a:t>tres</a:t>
            </a:r>
            <a:r>
              <a:rPr lang="en-GB" dirty="0"/>
              <a:t> Reyes </a:t>
            </a:r>
            <a:r>
              <a:rPr lang="en-GB" dirty="0" err="1"/>
              <a:t>Magos</a:t>
            </a:r>
            <a:r>
              <a:rPr lang="en-GB" dirty="0"/>
              <a:t>’, the festival of the Three Magic Kings. Spanish children receive their Christmas presents at Epiphany. On the morning of Epiphany, Spanish people buy ‘</a:t>
            </a:r>
            <a:r>
              <a:rPr lang="en-GB" dirty="0" err="1"/>
              <a:t>roscón</a:t>
            </a:r>
            <a:r>
              <a:rPr lang="en-GB" dirty="0"/>
              <a:t>’, a ring-shaped roll filled with cream or chocolate. A bean is hidden inside the cake and whoever finds it is meant to pay for the </a:t>
            </a:r>
            <a:r>
              <a:rPr lang="en-GB" dirty="0" err="1"/>
              <a:t>roscón</a:t>
            </a:r>
            <a:r>
              <a:rPr lang="en-GB" dirty="0"/>
              <a:t>. A similar cake is eaten in Mexico, where Epiphany is known as ‘El </a:t>
            </a:r>
            <a:r>
              <a:rPr lang="en-GB" dirty="0" err="1"/>
              <a:t>Dia</a:t>
            </a:r>
            <a:r>
              <a:rPr lang="en-GB" dirty="0"/>
              <a:t> de los Reyes’. </a:t>
            </a:r>
          </a:p>
        </p:txBody>
      </p:sp>
      <p:grpSp>
        <p:nvGrpSpPr>
          <p:cNvPr id="8" name="Group 7">
            <a:extLst>
              <a:ext uri="{FF2B5EF4-FFF2-40B4-BE49-F238E27FC236}">
                <a16:creationId xmlns:a16="http://schemas.microsoft.com/office/drawing/2014/main" id="{C01047D4-12B3-4C4C-995F-A721F6582C8D}"/>
              </a:ext>
            </a:extLst>
          </p:cNvPr>
          <p:cNvGrpSpPr/>
          <p:nvPr/>
        </p:nvGrpSpPr>
        <p:grpSpPr>
          <a:xfrm>
            <a:off x="0" y="3422650"/>
            <a:ext cx="9144000" cy="1080684"/>
            <a:chOff x="0" y="3005308"/>
            <a:chExt cx="5175250" cy="1080684"/>
          </a:xfrm>
        </p:grpSpPr>
        <p:sp>
          <p:nvSpPr>
            <p:cNvPr id="13" name="Rectangle 12">
              <a:extLst>
                <a:ext uri="{FF2B5EF4-FFF2-40B4-BE49-F238E27FC236}">
                  <a16:creationId xmlns:a16="http://schemas.microsoft.com/office/drawing/2014/main" id="{7F1B132C-DFD1-457E-AAD1-BA240D6C1143}"/>
                </a:ext>
              </a:extLst>
            </p:cNvPr>
            <p:cNvSpPr/>
            <p:nvPr/>
          </p:nvSpPr>
          <p:spPr>
            <a:xfrm>
              <a:off x="0" y="3005308"/>
              <a:ext cx="5175250" cy="108068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A6E84387-AD97-4FC8-AB55-F46E89823D50}"/>
                </a:ext>
              </a:extLst>
            </p:cNvPr>
            <p:cNvSpPr txBox="1"/>
            <p:nvPr/>
          </p:nvSpPr>
          <p:spPr>
            <a:xfrm>
              <a:off x="269545" y="3099162"/>
              <a:ext cx="4839031" cy="923330"/>
            </a:xfrm>
            <a:prstGeom prst="rect">
              <a:avLst/>
            </a:prstGeom>
            <a:noFill/>
          </p:spPr>
          <p:txBody>
            <a:bodyPr wrap="square">
              <a:spAutoFit/>
            </a:bodyPr>
            <a:lstStyle/>
            <a:p>
              <a:r>
                <a:rPr lang="en-GB" dirty="0"/>
                <a:t>As in Spain, children in parts of Italy receive their Christmas presents at Epiphany. Children hang their stockings by the fire and believe that an old lady called </a:t>
              </a:r>
              <a:r>
                <a:rPr lang="en-GB" dirty="0" err="1"/>
                <a:t>Befana</a:t>
              </a:r>
              <a:r>
                <a:rPr lang="en-GB" dirty="0"/>
                <a:t> brings them their presents.</a:t>
              </a:r>
            </a:p>
          </p:txBody>
        </p:sp>
      </p:grpSp>
      <p:grpSp>
        <p:nvGrpSpPr>
          <p:cNvPr id="7" name="Group 6">
            <a:extLst>
              <a:ext uri="{FF2B5EF4-FFF2-40B4-BE49-F238E27FC236}">
                <a16:creationId xmlns:a16="http://schemas.microsoft.com/office/drawing/2014/main" id="{710D72A2-9EA0-4F7B-80F3-5B10034FA8BE}"/>
              </a:ext>
            </a:extLst>
          </p:cNvPr>
          <p:cNvGrpSpPr/>
          <p:nvPr/>
        </p:nvGrpSpPr>
        <p:grpSpPr>
          <a:xfrm>
            <a:off x="0" y="4591050"/>
            <a:ext cx="9144000" cy="1835150"/>
            <a:chOff x="0" y="4591050"/>
            <a:chExt cx="9144000" cy="1835150"/>
          </a:xfrm>
        </p:grpSpPr>
        <p:sp>
          <p:nvSpPr>
            <p:cNvPr id="10" name="Rectangle 9">
              <a:extLst>
                <a:ext uri="{FF2B5EF4-FFF2-40B4-BE49-F238E27FC236}">
                  <a16:creationId xmlns:a16="http://schemas.microsoft.com/office/drawing/2014/main" id="{33DEA4A9-2160-4F68-9588-CBAE7796E900}"/>
                </a:ext>
              </a:extLst>
            </p:cNvPr>
            <p:cNvSpPr/>
            <p:nvPr/>
          </p:nvSpPr>
          <p:spPr>
            <a:xfrm>
              <a:off x="0" y="4591050"/>
              <a:ext cx="9144000" cy="183515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65F380EA-CE8E-4A34-B4CC-788C3FC41A63}"/>
                </a:ext>
              </a:extLst>
            </p:cNvPr>
            <p:cNvSpPr txBox="1"/>
            <p:nvPr/>
          </p:nvSpPr>
          <p:spPr>
            <a:xfrm>
              <a:off x="476250" y="4824604"/>
              <a:ext cx="5391150" cy="1200329"/>
            </a:xfrm>
            <a:prstGeom prst="rect">
              <a:avLst/>
            </a:prstGeom>
            <a:noFill/>
          </p:spPr>
          <p:txBody>
            <a:bodyPr wrap="square">
              <a:spAutoFit/>
            </a:bodyPr>
            <a:lstStyle/>
            <a:p>
              <a:r>
                <a:rPr lang="en-GB" dirty="0"/>
                <a:t>The legend tells that the Wise Men asked </a:t>
              </a:r>
              <a:r>
                <a:rPr lang="en-GB" dirty="0" err="1"/>
                <a:t>Befana</a:t>
              </a:r>
              <a:r>
                <a:rPr lang="en-GB" dirty="0"/>
                <a:t> directions when they were looking for Jesus. She later joined the search for Jesus and gives children presents while she is on her journey.</a:t>
              </a:r>
            </a:p>
          </p:txBody>
        </p:sp>
        <p:pic>
          <p:nvPicPr>
            <p:cNvPr id="4" name="Picture 3">
              <a:extLst>
                <a:ext uri="{FF2B5EF4-FFF2-40B4-BE49-F238E27FC236}">
                  <a16:creationId xmlns:a16="http://schemas.microsoft.com/office/drawing/2014/main" id="{5BBE9246-8CE0-4E96-AFC0-D2BF2BB1722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056" t="9449" r="11181" b="13773"/>
            <a:stretch/>
          </p:blipFill>
          <p:spPr>
            <a:xfrm>
              <a:off x="6083299" y="4719727"/>
              <a:ext cx="2362199" cy="1537755"/>
            </a:xfrm>
            <a:prstGeom prst="rect">
              <a:avLst/>
            </a:prstGeom>
            <a:ln w="38100">
              <a:solidFill>
                <a:srgbClr val="A74FA0"/>
              </a:solidFill>
            </a:ln>
          </p:spPr>
        </p:pic>
      </p:grpSp>
    </p:spTree>
    <p:extLst>
      <p:ext uri="{BB962C8B-B14F-4D97-AF65-F5344CB8AC3E}">
        <p14:creationId xmlns:p14="http://schemas.microsoft.com/office/powerpoint/2010/main" val="548966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E650110-C843-41A6-A437-BD030CA1B361}"/>
              </a:ext>
            </a:extLst>
          </p:cNvPr>
          <p:cNvSpPr/>
          <p:nvPr/>
        </p:nvSpPr>
        <p:spPr>
          <a:xfrm>
            <a:off x="0" y="1204259"/>
            <a:ext cx="9144000" cy="157433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a:xfrm>
            <a:off x="0" y="209954"/>
            <a:ext cx="9144000" cy="994306"/>
          </a:xfrm>
          <a:prstGeom prst="roundRect">
            <a:avLst>
              <a:gd name="adj" fmla="val 0"/>
            </a:avLst>
          </a:prstGeom>
          <a:solidFill>
            <a:srgbClr val="A74FA0"/>
          </a:solidFill>
        </p:spPr>
        <p:txBody>
          <a:bodyPr/>
          <a:lstStyle/>
          <a:p>
            <a:r>
              <a:rPr lang="en-GB" sz="3600" dirty="0">
                <a:solidFill>
                  <a:schemeClr val="bg1"/>
                </a:solidFill>
                <a:latin typeface="+mn-lt"/>
              </a:rPr>
              <a:t>Epiphany Around the World</a:t>
            </a:r>
          </a:p>
        </p:txBody>
      </p:sp>
      <p:sp>
        <p:nvSpPr>
          <p:cNvPr id="5" name="TextBox 4">
            <a:extLst>
              <a:ext uri="{FF2B5EF4-FFF2-40B4-BE49-F238E27FC236}">
                <a16:creationId xmlns:a16="http://schemas.microsoft.com/office/drawing/2014/main" id="{E9C1EE2C-CAB5-4688-93C9-1E1E8973D090}"/>
              </a:ext>
            </a:extLst>
          </p:cNvPr>
          <p:cNvSpPr txBox="1"/>
          <p:nvPr/>
        </p:nvSpPr>
        <p:spPr>
          <a:xfrm>
            <a:off x="380646" y="1301268"/>
            <a:ext cx="8293453" cy="1477328"/>
          </a:xfrm>
          <a:prstGeom prst="rect">
            <a:avLst/>
          </a:prstGeom>
          <a:noFill/>
        </p:spPr>
        <p:txBody>
          <a:bodyPr wrap="square">
            <a:spAutoFit/>
          </a:bodyPr>
          <a:lstStyle/>
          <a:p>
            <a:r>
              <a:rPr lang="en-GB" dirty="0"/>
              <a:t>In Austria, some people remember the visit of the Wise Men by drawing signs in chalk across their front door. This is meant to protect the house for the coming year. The signs are made up of the year divided into two with the initials of the traditional names of the Wise Men in-between. Epiphany 2022 would have the sign: </a:t>
            </a:r>
            <a:r>
              <a:rPr lang="pl-PL" dirty="0"/>
              <a:t>20+C+M+B+22.</a:t>
            </a:r>
          </a:p>
        </p:txBody>
      </p:sp>
      <p:grpSp>
        <p:nvGrpSpPr>
          <p:cNvPr id="8" name="Group 7">
            <a:extLst>
              <a:ext uri="{FF2B5EF4-FFF2-40B4-BE49-F238E27FC236}">
                <a16:creationId xmlns:a16="http://schemas.microsoft.com/office/drawing/2014/main" id="{C01047D4-12B3-4C4C-995F-A721F6582C8D}"/>
              </a:ext>
            </a:extLst>
          </p:cNvPr>
          <p:cNvGrpSpPr/>
          <p:nvPr/>
        </p:nvGrpSpPr>
        <p:grpSpPr>
          <a:xfrm>
            <a:off x="0" y="2907272"/>
            <a:ext cx="9144000" cy="1366277"/>
            <a:chOff x="0" y="3005307"/>
            <a:chExt cx="5175250" cy="1366277"/>
          </a:xfrm>
        </p:grpSpPr>
        <p:sp>
          <p:nvSpPr>
            <p:cNvPr id="13" name="Rectangle 12">
              <a:extLst>
                <a:ext uri="{FF2B5EF4-FFF2-40B4-BE49-F238E27FC236}">
                  <a16:creationId xmlns:a16="http://schemas.microsoft.com/office/drawing/2014/main" id="{7F1B132C-DFD1-457E-AAD1-BA240D6C1143}"/>
                </a:ext>
              </a:extLst>
            </p:cNvPr>
            <p:cNvSpPr/>
            <p:nvPr/>
          </p:nvSpPr>
          <p:spPr>
            <a:xfrm>
              <a:off x="0" y="3005307"/>
              <a:ext cx="5175250" cy="136627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A6E84387-AD97-4FC8-AB55-F46E89823D50}"/>
                </a:ext>
              </a:extLst>
            </p:cNvPr>
            <p:cNvSpPr txBox="1"/>
            <p:nvPr/>
          </p:nvSpPr>
          <p:spPr>
            <a:xfrm>
              <a:off x="269545" y="3099162"/>
              <a:ext cx="4839031" cy="1200329"/>
            </a:xfrm>
            <a:prstGeom prst="rect">
              <a:avLst/>
            </a:prstGeom>
            <a:noFill/>
          </p:spPr>
          <p:txBody>
            <a:bodyPr wrap="square">
              <a:spAutoFit/>
            </a:bodyPr>
            <a:lstStyle/>
            <a:p>
              <a:r>
                <a:rPr lang="en-GB" dirty="0"/>
                <a:t>In New Orleans, USA, some people remove the Christmas decorations from their Christmas trees and replace them with purple, gold and green ones. Some people also eat a ‘king’s cake’, which is a pastry filled with jam that has a small figure of baby Jesus inside it.</a:t>
              </a:r>
            </a:p>
          </p:txBody>
        </p:sp>
      </p:grpSp>
      <p:sp>
        <p:nvSpPr>
          <p:cNvPr id="10" name="Rectangle 9">
            <a:extLst>
              <a:ext uri="{FF2B5EF4-FFF2-40B4-BE49-F238E27FC236}">
                <a16:creationId xmlns:a16="http://schemas.microsoft.com/office/drawing/2014/main" id="{33DEA4A9-2160-4F68-9588-CBAE7796E900}"/>
              </a:ext>
            </a:extLst>
          </p:cNvPr>
          <p:cNvSpPr/>
          <p:nvPr/>
        </p:nvSpPr>
        <p:spPr>
          <a:xfrm>
            <a:off x="0" y="4381657"/>
            <a:ext cx="9144000" cy="115688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65F380EA-CE8E-4A34-B4CC-788C3FC41A63}"/>
              </a:ext>
            </a:extLst>
          </p:cNvPr>
          <p:cNvSpPr txBox="1"/>
          <p:nvPr/>
        </p:nvSpPr>
        <p:spPr>
          <a:xfrm>
            <a:off x="476250" y="4498434"/>
            <a:ext cx="3943350" cy="923330"/>
          </a:xfrm>
          <a:prstGeom prst="rect">
            <a:avLst/>
          </a:prstGeom>
          <a:noFill/>
        </p:spPr>
        <p:txBody>
          <a:bodyPr wrap="square">
            <a:spAutoFit/>
          </a:bodyPr>
          <a:lstStyle/>
          <a:p>
            <a:r>
              <a:rPr lang="en-GB" dirty="0"/>
              <a:t>In Ethiopia, a three-day festival called </a:t>
            </a:r>
            <a:r>
              <a:rPr lang="en-GB" dirty="0" err="1"/>
              <a:t>Timkat</a:t>
            </a:r>
            <a:r>
              <a:rPr lang="en-GB" dirty="0"/>
              <a:t> starts on 19</a:t>
            </a:r>
            <a:r>
              <a:rPr lang="en-GB" baseline="30000" dirty="0"/>
              <a:t>th</a:t>
            </a:r>
            <a:r>
              <a:rPr lang="en-GB" dirty="0"/>
              <a:t> January</a:t>
            </a:r>
          </a:p>
          <a:p>
            <a:r>
              <a:rPr lang="en-GB" dirty="0"/>
              <a:t>and celebrates the baptism of Jesus. </a:t>
            </a:r>
          </a:p>
        </p:txBody>
      </p:sp>
      <p:pic>
        <p:nvPicPr>
          <p:cNvPr id="6" name="Picture 5">
            <a:extLst>
              <a:ext uri="{FF2B5EF4-FFF2-40B4-BE49-F238E27FC236}">
                <a16:creationId xmlns:a16="http://schemas.microsoft.com/office/drawing/2014/main" id="{182167C6-5E9A-4D32-A895-61411F31630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7170" y="4102100"/>
            <a:ext cx="3766061" cy="2419350"/>
          </a:xfrm>
          <a:prstGeom prst="rect">
            <a:avLst/>
          </a:prstGeom>
          <a:ln w="38100">
            <a:solidFill>
              <a:srgbClr val="A74FA0"/>
            </a:solidFill>
          </a:ln>
        </p:spPr>
      </p:pic>
      <p:pic>
        <p:nvPicPr>
          <p:cNvPr id="9" name="Picture 8">
            <a:extLst>
              <a:ext uri="{FF2B5EF4-FFF2-40B4-BE49-F238E27FC236}">
                <a16:creationId xmlns:a16="http://schemas.microsoft.com/office/drawing/2014/main" id="{7355B433-6AD7-4C26-AEE7-F66F4BB66C1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369996" y="4733485"/>
            <a:ext cx="1720597" cy="1582950"/>
          </a:xfrm>
          <a:prstGeom prst="rect">
            <a:avLst/>
          </a:prstGeom>
        </p:spPr>
      </p:pic>
    </p:spTree>
    <p:extLst>
      <p:ext uri="{BB962C8B-B14F-4D97-AF65-F5344CB8AC3E}">
        <p14:creationId xmlns:p14="http://schemas.microsoft.com/office/powerpoint/2010/main" val="2506895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12" grpId="0"/>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Template.potx" id="{F2D9965A-8C68-4F5E-A2B5-CF7E0DDA752E}" vid="{78487116-FFC1-4A12-BB7A-4083D6069C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48</TotalTime>
  <Words>1200</Words>
  <Application>Microsoft Office PowerPoint</Application>
  <PresentationFormat>On-screen Show (4:3)</PresentationFormat>
  <Paragraphs>49</Paragraphs>
  <Slides>12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Twinkl</vt:lpstr>
      <vt:lpstr>Roboto</vt:lpstr>
      <vt:lpstr>Office Theme</vt:lpstr>
      <vt:lpstr>PowerPoint Presentation</vt:lpstr>
      <vt:lpstr>What Is Epiphany?</vt:lpstr>
      <vt:lpstr>How Many?</vt:lpstr>
      <vt:lpstr>Why the Gifts?</vt:lpstr>
      <vt:lpstr>The Baby Jesus</vt:lpstr>
      <vt:lpstr>How is Epiphany Celebrated?</vt:lpstr>
      <vt:lpstr>Epiphany Around the World</vt:lpstr>
      <vt:lpstr>Epiphany Around the World</vt:lpstr>
      <vt:lpstr>Epiphany Around the World</vt:lpstr>
      <vt:lpstr>Women’s Christmas</vt:lpstr>
      <vt:lpstr>Talk About It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Claire Kerekes</dc:creator>
  <cp:lastModifiedBy>Jo Duffin</cp:lastModifiedBy>
  <cp:revision>9</cp:revision>
  <dcterms:created xsi:type="dcterms:W3CDTF">2020-04-13T12:09:49Z</dcterms:created>
  <dcterms:modified xsi:type="dcterms:W3CDTF">2021-12-16T07:33:48Z</dcterms:modified>
</cp:coreProperties>
</file>