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4"/>
  </p:handoutMasterIdLst>
  <p:sldIdLst>
    <p:sldId id="258" r:id="rId2"/>
    <p:sldId id="263" r:id="rId3"/>
    <p:sldId id="264" r:id="rId4"/>
    <p:sldId id="267" r:id="rId5"/>
    <p:sldId id="268" r:id="rId6"/>
    <p:sldId id="270" r:id="rId7"/>
    <p:sldId id="269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embeddedFontLst>
    <p:embeddedFont>
      <p:font typeface="BPreplay" panose="020005030000000200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Londrina Solid" panose="02000506000000020003" charset="0"/>
      <p:regular r:id="rId27"/>
    </p:embeddedFont>
    <p:embeddedFont>
      <p:font typeface="Sassoon Infant Md" panose="02000603050000020003" charset="0"/>
      <p:regular r:id="rId28"/>
    </p:embeddedFont>
    <p:embeddedFont>
      <p:font typeface="Sassoon Infant Rg" panose="02000503030000020003" charset="0"/>
      <p:regular r:id="rId29"/>
      <p:bold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C"/>
    <a:srgbClr val="C97DFF"/>
    <a:srgbClr val="C2CCFF"/>
    <a:srgbClr val="ADFFF4"/>
    <a:srgbClr val="7FC1EA"/>
    <a:srgbClr val="E6226A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428" y="60"/>
      </p:cViewPr>
      <p:guideLst>
        <p:guide orient="horz" pos="2137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18" Type="http://schemas.openxmlformats.org/officeDocument/2006/relationships/image" Target="../media/image72.jpeg"/><Relationship Id="rId3" Type="http://schemas.openxmlformats.org/officeDocument/2006/relationships/image" Target="../media/image57.png"/><Relationship Id="rId21" Type="http://schemas.openxmlformats.org/officeDocument/2006/relationships/image" Target="../media/image75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17" Type="http://schemas.openxmlformats.org/officeDocument/2006/relationships/image" Target="../media/image71.jpeg"/><Relationship Id="rId2" Type="http://schemas.openxmlformats.org/officeDocument/2006/relationships/image" Target="../media/image56.jpeg"/><Relationship Id="rId16" Type="http://schemas.openxmlformats.org/officeDocument/2006/relationships/image" Target="../media/image70.jpeg"/><Relationship Id="rId20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5" Type="http://schemas.openxmlformats.org/officeDocument/2006/relationships/image" Target="../media/image69.jpeg"/><Relationship Id="rId23" Type="http://schemas.openxmlformats.org/officeDocument/2006/relationships/image" Target="../media/image77.jpeg"/><Relationship Id="rId10" Type="http://schemas.openxmlformats.org/officeDocument/2006/relationships/image" Target="../media/image64.jpeg"/><Relationship Id="rId19" Type="http://schemas.openxmlformats.org/officeDocument/2006/relationships/image" Target="../media/image73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Relationship Id="rId22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623842" y="728663"/>
            <a:ext cx="7886700" cy="1325562"/>
          </a:xfrm>
          <a:noFill/>
        </p:spPr>
        <p:txBody>
          <a:bodyPr lIns="0" tIns="0" rIns="0" bIns="0" anchor="ctr" anchorCtr="1">
            <a:noAutofit/>
          </a:bodyPr>
          <a:lstStyle/>
          <a:p>
            <a:r>
              <a:rPr lang="en-GB" sz="54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Londrina Solid" panose="02000506000000020003" pitchFamily="50" charset="0"/>
              </a:rPr>
              <a:t>Animal Babies</a:t>
            </a:r>
          </a:p>
        </p:txBody>
      </p:sp>
      <p:pic>
        <p:nvPicPr>
          <p:cNvPr id="3" name="Twinkl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5719763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13" y="4986064"/>
            <a:ext cx="886126" cy="768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17" y="5140411"/>
            <a:ext cx="517638" cy="64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423" y="4011473"/>
            <a:ext cx="1320491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947" y="4683737"/>
            <a:ext cx="1359439" cy="1712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3202" y="5673958"/>
            <a:ext cx="699898" cy="538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57" y="5540236"/>
            <a:ext cx="1341945" cy="9399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26" y="5799167"/>
            <a:ext cx="684458" cy="528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71" y="3802120"/>
            <a:ext cx="1968830" cy="241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754823" y="1446666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271282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Animal Babies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7117" y="1321330"/>
            <a:ext cx="6849765" cy="71842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600" dirty="0"/>
              <a:t>These are baby reptiles. Do you know what they are called?</a:t>
            </a:r>
          </a:p>
        </p:txBody>
      </p:sp>
      <p:pic>
        <p:nvPicPr>
          <p:cNvPr id="10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1717" y="6193008"/>
            <a:ext cx="76327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chadmiller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erikpaterson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_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thinrhino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devstopfix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(@flickr.com) - granted under creative commons licence – attribution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5" b="5769"/>
          <a:stretch/>
        </p:blipFill>
        <p:spPr>
          <a:xfrm>
            <a:off x="5011922" y="2075934"/>
            <a:ext cx="2762538" cy="182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69" y="2075934"/>
            <a:ext cx="2762538" cy="1842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9" b="17022"/>
          <a:stretch/>
        </p:blipFill>
        <p:spPr>
          <a:xfrm>
            <a:off x="5011922" y="4099178"/>
            <a:ext cx="2762538" cy="1834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r="3443"/>
          <a:stretch/>
        </p:blipFill>
        <p:spPr>
          <a:xfrm>
            <a:off x="1408669" y="4099178"/>
            <a:ext cx="2751439" cy="18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2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408881" y="4174909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6435113" y="2527518"/>
            <a:ext cx="1903969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2511022" y="4174909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2511022" y="2535755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754823" y="1446666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267526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Animal Babies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30827" y="1319182"/>
            <a:ext cx="4289856" cy="787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dirty="0"/>
              <a:t>Baby reptiles are called hatchlings.</a:t>
            </a:r>
          </a:p>
        </p:txBody>
      </p:sp>
      <p:pic>
        <p:nvPicPr>
          <p:cNvPr id="10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17" name="Content Placeholder 6"/>
          <p:cNvSpPr txBox="1">
            <a:spLocks/>
          </p:cNvSpPr>
          <p:nvPr/>
        </p:nvSpPr>
        <p:spPr>
          <a:xfrm>
            <a:off x="2841360" y="2412623"/>
            <a:ext cx="1760661" cy="984602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This is a baby snake.</a:t>
            </a: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2866074" y="4045346"/>
            <a:ext cx="1527732" cy="97805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This is a baby crocodile.</a:t>
            </a:r>
          </a:p>
        </p:txBody>
      </p:sp>
      <p:sp>
        <p:nvSpPr>
          <p:cNvPr id="24" name="Content Placeholder 6"/>
          <p:cNvSpPr txBox="1">
            <a:spLocks/>
          </p:cNvSpPr>
          <p:nvPr/>
        </p:nvSpPr>
        <p:spPr>
          <a:xfrm>
            <a:off x="6763968" y="2391276"/>
            <a:ext cx="1506822" cy="97805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This is a </a:t>
            </a:r>
            <a:br>
              <a:rPr lang="en-GB" sz="1600" dirty="0"/>
            </a:br>
            <a:r>
              <a:rPr lang="en-GB" sz="1600" dirty="0"/>
              <a:t>baby lizard.</a:t>
            </a:r>
          </a:p>
        </p:txBody>
      </p:sp>
      <p:sp>
        <p:nvSpPr>
          <p:cNvPr id="25" name="Content Placeholder 6"/>
          <p:cNvSpPr txBox="1">
            <a:spLocks/>
          </p:cNvSpPr>
          <p:nvPr/>
        </p:nvSpPr>
        <p:spPr>
          <a:xfrm>
            <a:off x="6773706" y="4054818"/>
            <a:ext cx="1573771" cy="103010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This is a </a:t>
            </a:r>
            <a:br>
              <a:rPr lang="en-GB" sz="1600" dirty="0"/>
            </a:br>
            <a:r>
              <a:rPr lang="en-GB" sz="1600" dirty="0"/>
              <a:t>baby turtle.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5" b="5769"/>
          <a:stretch/>
        </p:blipFill>
        <p:spPr>
          <a:xfrm>
            <a:off x="4610977" y="2129966"/>
            <a:ext cx="2202168" cy="14578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0" y="2122373"/>
            <a:ext cx="2187088" cy="14587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9" b="17022"/>
          <a:stretch/>
        </p:blipFill>
        <p:spPr>
          <a:xfrm>
            <a:off x="4610976" y="3803374"/>
            <a:ext cx="2197318" cy="14590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r="3443"/>
          <a:stretch/>
        </p:blipFill>
        <p:spPr>
          <a:xfrm>
            <a:off x="763580" y="3805900"/>
            <a:ext cx="2184875" cy="1456572"/>
          </a:xfrm>
          <a:prstGeom prst="rect">
            <a:avLst/>
          </a:prstGeom>
        </p:spPr>
      </p:pic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751717" y="6193008"/>
            <a:ext cx="76327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chadmiller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erikpaterson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_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thinrhino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devstopfix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(@flickr.com) - granted under creative commons licence – attribution</a:t>
            </a:r>
          </a:p>
        </p:txBody>
      </p:sp>
    </p:spTree>
    <p:extLst>
      <p:ext uri="{BB962C8B-B14F-4D97-AF65-F5344CB8AC3E}">
        <p14:creationId xmlns:p14="http://schemas.microsoft.com/office/powerpoint/2010/main" val="415908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50" y="2685418"/>
            <a:ext cx="2425749" cy="17085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sp>
        <p:nvSpPr>
          <p:cNvPr id="21" name="Rounded Rectangle 20"/>
          <p:cNvSpPr/>
          <p:nvPr/>
        </p:nvSpPr>
        <p:spPr>
          <a:xfrm>
            <a:off x="754823" y="1776184"/>
            <a:ext cx="7633527" cy="695172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512763"/>
            <a:ext cx="8137525" cy="862154"/>
          </a:xfrm>
        </p:spPr>
        <p:txBody>
          <a:bodyPr>
            <a:noAutofit/>
          </a:bodyPr>
          <a:lstStyle/>
          <a:p>
            <a:pPr algn="ctr"/>
            <a:br>
              <a:rPr lang="en-GB" sz="3600" dirty="0"/>
            </a:br>
            <a:r>
              <a:rPr lang="en-GB" sz="3600" dirty="0"/>
              <a:t>Animals and Their Young </a:t>
            </a:r>
            <a:br>
              <a:rPr lang="en-GB" sz="3600" dirty="0"/>
            </a:br>
            <a:r>
              <a:rPr lang="en-GB" sz="3600" dirty="0"/>
              <a:t>Matching Activity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7117" y="1650848"/>
            <a:ext cx="6849765" cy="993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Work in a group to match the animal babies to their parents, then match the animals and their babies with their names. </a:t>
            </a:r>
          </a:p>
        </p:txBody>
      </p:sp>
      <p:pic>
        <p:nvPicPr>
          <p:cNvPr id="8" name="Group Wor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552" y="6417874"/>
            <a:ext cx="328447" cy="231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552" y="6417874"/>
            <a:ext cx="328447" cy="231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088" y="6603490"/>
            <a:ext cx="64911" cy="45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552" y="6417874"/>
            <a:ext cx="328447" cy="2313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50" y="3019728"/>
            <a:ext cx="2412274" cy="1699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50" y="3344547"/>
            <a:ext cx="2412274" cy="1699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2654245"/>
            <a:ext cx="2412274" cy="1699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3072598"/>
            <a:ext cx="2412274" cy="1699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3490951"/>
            <a:ext cx="2412274" cy="1699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6"/>
            <a:ext cx="636381" cy="4482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3909304"/>
            <a:ext cx="2412274" cy="1699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4327656"/>
            <a:ext cx="2412274" cy="1699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31" y="3669366"/>
            <a:ext cx="2420983" cy="17051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49" y="2688775"/>
            <a:ext cx="2420983" cy="17051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49" y="3118087"/>
            <a:ext cx="2420983" cy="17051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49" y="3547399"/>
            <a:ext cx="2420983" cy="17051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49" y="3976711"/>
            <a:ext cx="2420983" cy="17051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49" y="4388606"/>
            <a:ext cx="2420983" cy="17051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75" y="4000319"/>
            <a:ext cx="2420983" cy="17051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32" y="4331272"/>
            <a:ext cx="2420983" cy="17051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05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5853112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262381-1574-4CE1-AA40-DC7136878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985866"/>
              </p:ext>
            </p:extLst>
          </p:nvPr>
        </p:nvGraphicFramePr>
        <p:xfrm>
          <a:off x="1397366" y="1495435"/>
          <a:ext cx="5889699" cy="3160970"/>
        </p:xfrm>
        <a:graphic>
          <a:graphicData uri="http://schemas.openxmlformats.org/drawingml/2006/table">
            <a:tbl>
              <a:tblPr firstRow="1" firstCol="1" bandRow="1"/>
              <a:tblGrid>
                <a:gridCol w="483729">
                  <a:extLst>
                    <a:ext uri="{9D8B030D-6E8A-4147-A177-3AD203B41FA5}">
                      <a16:colId xmlns:a16="http://schemas.microsoft.com/office/drawing/2014/main" val="3928031554"/>
                    </a:ext>
                  </a:extLst>
                </a:gridCol>
                <a:gridCol w="4894501">
                  <a:extLst>
                    <a:ext uri="{9D8B030D-6E8A-4147-A177-3AD203B41FA5}">
                      <a16:colId xmlns:a16="http://schemas.microsoft.com/office/drawing/2014/main" val="3005846912"/>
                    </a:ext>
                  </a:extLst>
                </a:gridCol>
                <a:gridCol w="511469">
                  <a:extLst>
                    <a:ext uri="{9D8B030D-6E8A-4147-A177-3AD203B41FA5}">
                      <a16:colId xmlns:a16="http://schemas.microsoft.com/office/drawing/2014/main" val="3014649713"/>
                    </a:ext>
                  </a:extLst>
                </a:gridCol>
              </a:tblGrid>
              <a:tr h="682136">
                <a:tc gridSpan="3">
                  <a:txBody>
                    <a:bodyPr/>
                    <a:lstStyle/>
                    <a:p>
                      <a:pPr algn="l"/>
                      <a:r>
                        <a:rPr lang="en-GB" sz="2000" b="1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Yr2 LO: To identify and classify by matching animals with their babies.</a:t>
                      </a:r>
                      <a:endParaRPr lang="en-GB" sz="4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662387"/>
                  </a:ext>
                </a:extLst>
              </a:tr>
              <a:tr h="389792"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GB" sz="36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can</a:t>
                      </a:r>
                      <a:endParaRPr lang="en-GB" sz="4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CT</a:t>
                      </a:r>
                      <a:endParaRPr lang="en-GB" sz="11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102700"/>
                  </a:ext>
                </a:extLst>
              </a:tr>
              <a:tr h="535964"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Must: name a range of animal babies.</a:t>
                      </a:r>
                      <a:endParaRPr lang="en-GB" sz="4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342530"/>
                  </a:ext>
                </a:extLst>
              </a:tr>
              <a:tr h="682136"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Should: understand which animals produce which babies.</a:t>
                      </a:r>
                      <a:endParaRPr lang="en-GB" sz="4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761643"/>
                  </a:ext>
                </a:extLst>
              </a:tr>
              <a:tr h="870942"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Could: compare different animal babies based on their mother classification.</a:t>
                      </a:r>
                      <a:endParaRPr lang="en-GB" sz="4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684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0" y="5338898"/>
            <a:ext cx="4061254" cy="1021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2727" y="5338897"/>
            <a:ext cx="4052499" cy="1021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22" y="4751300"/>
            <a:ext cx="962499" cy="135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7476" y="4738944"/>
            <a:ext cx="1444911" cy="138151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512763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Animal Babies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7117" y="1321329"/>
            <a:ext cx="6849765" cy="3852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All living things can reproduce. This is when a living thing, makes a new living thing (of the same kind).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600" dirty="0"/>
              <a:t>Plants reproduce by bearing seeds that grow into new plants. Humans and other animals reproduce by having babies.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600" dirty="0"/>
              <a:t>Some animal babies look just like their grownups but smaller. Some animal babies look very different!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600" dirty="0"/>
              <a:t>We are going to learn about some different kinds of animal babies, and how they change as they grow.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481" y="5443028"/>
            <a:ext cx="733744" cy="636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8789" y="5507033"/>
            <a:ext cx="824569" cy="5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54823" y="2039752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754823" y="1446666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267756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Animal Babies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7117" y="1321330"/>
            <a:ext cx="6849765" cy="1734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dirty="0"/>
              <a:t>These animal babies are mammals.</a:t>
            </a:r>
          </a:p>
          <a:p>
            <a:pPr marL="0" indent="0" algn="ctr">
              <a:buNone/>
            </a:pPr>
            <a:endParaRPr lang="en-GB" sz="800" dirty="0"/>
          </a:p>
          <a:p>
            <a:pPr marL="0" indent="0" algn="ctr">
              <a:buNone/>
            </a:pPr>
            <a:r>
              <a:rPr lang="en-GB" sz="1600" dirty="0"/>
              <a:t>Do you know what these baby mammals are called?</a:t>
            </a:r>
          </a:p>
        </p:txBody>
      </p:sp>
      <p:pic>
        <p:nvPicPr>
          <p:cNvPr id="10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19" y="2710327"/>
            <a:ext cx="2261309" cy="15016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479107"/>
            <a:ext cx="2269376" cy="15070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"/>
          <a:stretch/>
        </p:blipFill>
        <p:spPr>
          <a:xfrm>
            <a:off x="3437312" y="4483217"/>
            <a:ext cx="2269376" cy="15028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3"/>
          <a:stretch/>
        </p:blipFill>
        <p:spPr>
          <a:xfrm>
            <a:off x="2124537" y="2710327"/>
            <a:ext cx="2269376" cy="15062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74" y="4476890"/>
            <a:ext cx="2269376" cy="1509224"/>
          </a:xfrm>
          <a:prstGeom prst="rect">
            <a:avLst/>
          </a:prstGeom>
        </p:spPr>
      </p:pic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1717" y="6193008"/>
            <a:ext cx="76327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Lisa L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Wiedmeier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nicsuzor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Tambako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the Jaguar @flickr.com) - granted under creative commons licence – attribution</a:t>
            </a:r>
          </a:p>
        </p:txBody>
      </p:sp>
    </p:spTree>
    <p:extLst>
      <p:ext uri="{BB962C8B-B14F-4D97-AF65-F5344CB8AC3E}">
        <p14:creationId xmlns:p14="http://schemas.microsoft.com/office/powerpoint/2010/main" val="391492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458309" y="3637972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6484541" y="2255670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2511022" y="5012881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2511022" y="3637972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2537254" y="2255670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754823" y="1446666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280947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Animal Babies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30827" y="1319182"/>
            <a:ext cx="4289856" cy="787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Baby mammals have lots of different names.</a:t>
            </a:r>
          </a:p>
        </p:txBody>
      </p:sp>
      <p:pic>
        <p:nvPicPr>
          <p:cNvPr id="10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7" y="4726037"/>
            <a:ext cx="1905913" cy="12656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49" y="1965853"/>
            <a:ext cx="1912712" cy="1270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"/>
          <a:stretch/>
        </p:blipFill>
        <p:spPr>
          <a:xfrm>
            <a:off x="4685448" y="3342960"/>
            <a:ext cx="1912713" cy="12666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3"/>
          <a:stretch/>
        </p:blipFill>
        <p:spPr>
          <a:xfrm>
            <a:off x="755650" y="1966452"/>
            <a:ext cx="1912713" cy="12695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4" y="3342960"/>
            <a:ext cx="1912713" cy="1272029"/>
          </a:xfrm>
          <a:prstGeom prst="rect">
            <a:avLst/>
          </a:prstGeom>
        </p:spPr>
      </p:pic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1717" y="6193008"/>
            <a:ext cx="76327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Lisa L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Wiedmeier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nicsuzor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Tambako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the Jaguar @flickr.com) - granted under creative commons licence – attribution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2668363" y="2127663"/>
            <a:ext cx="1638070" cy="97805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A puppy is </a:t>
            </a:r>
            <a:br>
              <a:rPr lang="en-GB" sz="1600" dirty="0"/>
            </a:br>
            <a:r>
              <a:rPr lang="en-GB" sz="1600" dirty="0"/>
              <a:t>a baby dog.</a:t>
            </a: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2657087" y="3524949"/>
            <a:ext cx="1638070" cy="97805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A kitten is </a:t>
            </a:r>
            <a:br>
              <a:rPr lang="en-GB" sz="1600" dirty="0"/>
            </a:br>
            <a:r>
              <a:rPr lang="en-GB" sz="1600" dirty="0"/>
              <a:t>a baby cat.</a:t>
            </a:r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2657087" y="4872012"/>
            <a:ext cx="1638070" cy="97805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A foal is a baby horse.</a:t>
            </a:r>
          </a:p>
        </p:txBody>
      </p:sp>
      <p:sp>
        <p:nvSpPr>
          <p:cNvPr id="24" name="Content Placeholder 6"/>
          <p:cNvSpPr txBox="1">
            <a:spLocks/>
          </p:cNvSpPr>
          <p:nvPr/>
        </p:nvSpPr>
        <p:spPr>
          <a:xfrm>
            <a:off x="6550883" y="2135901"/>
            <a:ext cx="1776972" cy="97805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A baby tiger is called a cub.</a:t>
            </a:r>
          </a:p>
        </p:txBody>
      </p:sp>
      <p:sp>
        <p:nvSpPr>
          <p:cNvPr id="25" name="Content Placeholder 6"/>
          <p:cNvSpPr txBox="1">
            <a:spLocks/>
          </p:cNvSpPr>
          <p:nvPr/>
        </p:nvSpPr>
        <p:spPr>
          <a:xfrm>
            <a:off x="6541599" y="3528879"/>
            <a:ext cx="1954707" cy="103010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A baby elephant is called a calf.</a:t>
            </a:r>
          </a:p>
        </p:txBody>
      </p:sp>
    </p:spTree>
    <p:extLst>
      <p:ext uri="{BB962C8B-B14F-4D97-AF65-F5344CB8AC3E}">
        <p14:creationId xmlns:p14="http://schemas.microsoft.com/office/powerpoint/2010/main" val="131048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54823" y="2039752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754823" y="1446666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282700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Animal Babies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7117" y="1321330"/>
            <a:ext cx="6849765" cy="1734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dirty="0"/>
              <a:t>These animal are baby birds. Do you know what these baby birds are called?</a:t>
            </a:r>
          </a:p>
          <a:p>
            <a:pPr marL="0" indent="0" algn="ctr">
              <a:buNone/>
            </a:pPr>
            <a:endParaRPr lang="en-GB" sz="800" dirty="0"/>
          </a:p>
          <a:p>
            <a:pPr marL="0" indent="0" algn="ctr">
              <a:buNone/>
            </a:pPr>
            <a:r>
              <a:rPr lang="en-GB" sz="1600" dirty="0"/>
              <a:t>Which kinds of birds will these babies grow up to be?</a:t>
            </a:r>
          </a:p>
        </p:txBody>
      </p:sp>
      <p:pic>
        <p:nvPicPr>
          <p:cNvPr id="10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1717" y="6193008"/>
            <a:ext cx="76327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*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Jer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*, generalising, Kevin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Cortopassi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MICOLO J, Stevie-B, Tim Green ala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atoach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(@flickr.com) - granted under creative commons licence – attribution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00" y="4472598"/>
            <a:ext cx="2275599" cy="1517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1" b="42483"/>
          <a:stretch/>
        </p:blipFill>
        <p:spPr>
          <a:xfrm>
            <a:off x="6116685" y="4465152"/>
            <a:ext cx="2275598" cy="1515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15" y="2734234"/>
            <a:ext cx="2275598" cy="1513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3"/>
          <a:stretch/>
        </p:blipFill>
        <p:spPr>
          <a:xfrm>
            <a:off x="4980219" y="2717714"/>
            <a:ext cx="2275599" cy="1506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4"/>
          <a:stretch/>
        </p:blipFill>
        <p:spPr>
          <a:xfrm>
            <a:off x="751717" y="4470566"/>
            <a:ext cx="2275598" cy="151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3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2668432" y="2359523"/>
            <a:ext cx="1930201" cy="922363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These chicks </a:t>
            </a:r>
          </a:p>
          <a:p>
            <a:r>
              <a:rPr lang="en-GB" sz="1600" dirty="0">
                <a:solidFill>
                  <a:schemeClr val="tx1"/>
                </a:solidFill>
              </a:rPr>
              <a:t>will grow up </a:t>
            </a:r>
          </a:p>
          <a:p>
            <a:r>
              <a:rPr lang="en-GB" sz="1600" dirty="0">
                <a:solidFill>
                  <a:schemeClr val="tx1"/>
                </a:solidFill>
              </a:rPr>
              <a:t>to be chickens.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452107" y="4755897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en-GB" sz="1600" dirty="0">
                <a:solidFill>
                  <a:sysClr val="windowText" lastClr="000000"/>
                </a:solidFill>
              </a:rPr>
              <a:t>A baby goose is a gosling.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452107" y="3264668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GB" sz="1600">
                <a:solidFill>
                  <a:schemeClr val="tx1"/>
                </a:solidFill>
              </a:rPr>
              <a:t>A baby owl </a:t>
            </a:r>
            <a:br>
              <a:rPr lang="en-GB" sz="1600">
                <a:solidFill>
                  <a:schemeClr val="tx1"/>
                </a:solidFill>
              </a:rPr>
            </a:br>
            <a:r>
              <a:rPr lang="en-GB" sz="1600">
                <a:solidFill>
                  <a:schemeClr val="tx1"/>
                </a:solidFill>
              </a:rPr>
              <a:t>is an owlet.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78339" y="1790951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1600">
                <a:solidFill>
                  <a:schemeClr val="tx1"/>
                </a:solidFill>
              </a:rPr>
              <a:t>Baby ducks are called ducklings.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5461" y="1493761"/>
            <a:ext cx="3816350" cy="437180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Many birds </a:t>
            </a:r>
            <a:r>
              <a:rPr lang="en-GB" sz="1600" dirty="0">
                <a:solidFill>
                  <a:schemeClr val="tx1"/>
                </a:solidFill>
              </a:rPr>
              <a:t>are</a:t>
            </a:r>
            <a:r>
              <a:rPr lang="en-GB" dirty="0">
                <a:solidFill>
                  <a:schemeClr val="tx1"/>
                </a:solidFill>
              </a:rPr>
              <a:t> called chicks.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269060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Animal Babies</a:t>
            </a:r>
          </a:p>
        </p:txBody>
      </p:sp>
      <p:pic>
        <p:nvPicPr>
          <p:cNvPr id="10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25" name="Content Placeholder 6"/>
          <p:cNvSpPr txBox="1">
            <a:spLocks/>
          </p:cNvSpPr>
          <p:nvPr/>
        </p:nvSpPr>
        <p:spPr>
          <a:xfrm>
            <a:off x="2642305" y="3966881"/>
            <a:ext cx="1954707" cy="699976"/>
          </a:xfrm>
          <a:prstGeom prst="roundRect">
            <a:avLst>
              <a:gd name="adj" fmla="val 6812"/>
            </a:avLst>
          </a:prstGeom>
          <a:solidFill>
            <a:srgbClr val="92D050"/>
          </a:solidFill>
          <a:ln w="25400">
            <a:noFill/>
          </a:ln>
        </p:spPr>
        <p:txBody>
          <a:bodyPr vert="horz" lIns="360000" tIns="108000" rIns="108000" bIns="108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These are penguin chicks.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51717" y="6193008"/>
            <a:ext cx="76327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*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Jer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*, generalising, Kevin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Cortopassi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MICOLO J, Tim Green aka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atoach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Stevie-B (@flickr.com) - granted under creative commons licence – attribution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0" y="2178499"/>
            <a:ext cx="1915207" cy="12774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1" b="42483"/>
          <a:stretch/>
        </p:blipFill>
        <p:spPr>
          <a:xfrm>
            <a:off x="4704245" y="2972794"/>
            <a:ext cx="1915207" cy="12757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92" y="3680026"/>
            <a:ext cx="1915207" cy="12736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4"/>
          <a:stretch/>
        </p:blipFill>
        <p:spPr>
          <a:xfrm>
            <a:off x="4704245" y="1499712"/>
            <a:ext cx="1915207" cy="1274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" b="5346"/>
          <a:stretch/>
        </p:blipFill>
        <p:spPr>
          <a:xfrm>
            <a:off x="4704245" y="4475689"/>
            <a:ext cx="1915207" cy="12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6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54823" y="2039752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754823" y="1446666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275992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Animal Babies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7117" y="1321330"/>
            <a:ext cx="6849765" cy="1734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dirty="0"/>
              <a:t>These are baby amphibians. Do you know what they are called?</a:t>
            </a:r>
          </a:p>
          <a:p>
            <a:pPr marL="0" indent="0" algn="ctr">
              <a:buNone/>
            </a:pPr>
            <a:endParaRPr lang="en-GB" sz="800" dirty="0"/>
          </a:p>
          <a:p>
            <a:pPr marL="0" indent="0" algn="ctr">
              <a:buNone/>
            </a:pPr>
            <a:r>
              <a:rPr lang="en-GB" sz="1600" dirty="0"/>
              <a:t>What do you think they will grow up to be?</a:t>
            </a:r>
          </a:p>
        </p:txBody>
      </p:sp>
      <p:pic>
        <p:nvPicPr>
          <p:cNvPr id="10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1717" y="6193008"/>
            <a:ext cx="76327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trishhartmann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anyeye4wonder, born1945 (@flickr.com) - granted under creative commons licence – attribution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4" b="9282"/>
          <a:stretch/>
        </p:blipFill>
        <p:spPr>
          <a:xfrm>
            <a:off x="5708536" y="4407497"/>
            <a:ext cx="2679814" cy="1596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7"/>
          <a:stretch/>
        </p:blipFill>
        <p:spPr>
          <a:xfrm>
            <a:off x="3132631" y="2632838"/>
            <a:ext cx="2682511" cy="1613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410831"/>
            <a:ext cx="2688755" cy="16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6484541" y="5114699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6458309" y="3728590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2537254" y="3786047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2511022" y="5095261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2511022" y="2445144"/>
            <a:ext cx="1956433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754823" y="1446666"/>
            <a:ext cx="7633527" cy="661351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278741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Animal Babies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1717" y="1319182"/>
            <a:ext cx="7632700" cy="1110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Baby amphibians are called tadpoles. Most frogs, toads, newts and salamanders start their lives as tadpoles.</a:t>
            </a:r>
          </a:p>
        </p:txBody>
      </p:sp>
      <p:pic>
        <p:nvPicPr>
          <p:cNvPr id="10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1717" y="6193008"/>
            <a:ext cx="76327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normanack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brian.gratwicke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S. Rae, marfis75,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oliver.dodd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marc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falardeau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(@flickr.com) - granted under creative commons licence – attribution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2906040" y="2437211"/>
            <a:ext cx="1433782" cy="74064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Tadpoles</a:t>
            </a:r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3026811" y="5086200"/>
            <a:ext cx="1016989" cy="81635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Frog</a:t>
            </a:r>
          </a:p>
        </p:txBody>
      </p:sp>
      <p:sp>
        <p:nvSpPr>
          <p:cNvPr id="24" name="Content Placeholder 6"/>
          <p:cNvSpPr txBox="1">
            <a:spLocks/>
          </p:cNvSpPr>
          <p:nvPr/>
        </p:nvSpPr>
        <p:spPr>
          <a:xfrm>
            <a:off x="3030862" y="3806323"/>
            <a:ext cx="1004317" cy="88189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Toad</a:t>
            </a:r>
          </a:p>
        </p:txBody>
      </p:sp>
      <p:sp>
        <p:nvSpPr>
          <p:cNvPr id="25" name="Content Placeholder 6"/>
          <p:cNvSpPr txBox="1">
            <a:spLocks/>
          </p:cNvSpPr>
          <p:nvPr/>
        </p:nvSpPr>
        <p:spPr>
          <a:xfrm>
            <a:off x="7009492" y="3728831"/>
            <a:ext cx="1211872" cy="791852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Newt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7925" r="8114" b="13590"/>
          <a:stretch/>
        </p:blipFill>
        <p:spPr>
          <a:xfrm>
            <a:off x="739044" y="3484498"/>
            <a:ext cx="1927654" cy="1276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r="2385" b="1505"/>
          <a:stretch/>
        </p:blipFill>
        <p:spPr>
          <a:xfrm>
            <a:off x="4678745" y="3483006"/>
            <a:ext cx="1902378" cy="1263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b="13556"/>
          <a:stretch/>
        </p:blipFill>
        <p:spPr>
          <a:xfrm>
            <a:off x="744819" y="2160217"/>
            <a:ext cx="1938402" cy="1265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4" r="-630" b="-503"/>
          <a:stretch/>
        </p:blipFill>
        <p:spPr>
          <a:xfrm>
            <a:off x="739044" y="4820448"/>
            <a:ext cx="1949953" cy="1292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6" r="13308"/>
          <a:stretch/>
        </p:blipFill>
        <p:spPr>
          <a:xfrm>
            <a:off x="4678745" y="4819511"/>
            <a:ext cx="1919416" cy="1266059"/>
          </a:xfrm>
          <a:prstGeom prst="rect">
            <a:avLst/>
          </a:prstGeom>
        </p:spPr>
      </p:pic>
      <p:sp>
        <p:nvSpPr>
          <p:cNvPr id="32" name="Content Placeholder 6"/>
          <p:cNvSpPr txBox="1">
            <a:spLocks/>
          </p:cNvSpPr>
          <p:nvPr/>
        </p:nvSpPr>
        <p:spPr>
          <a:xfrm>
            <a:off x="6753039" y="5134082"/>
            <a:ext cx="1506825" cy="73036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Salamander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431064" y="2445144"/>
            <a:ext cx="1956433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ntent Placeholder 6"/>
          <p:cNvSpPr txBox="1">
            <a:spLocks/>
          </p:cNvSpPr>
          <p:nvPr/>
        </p:nvSpPr>
        <p:spPr>
          <a:xfrm>
            <a:off x="6826082" y="2437211"/>
            <a:ext cx="1433782" cy="74064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Tadpoles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b="2828"/>
          <a:stretch/>
        </p:blipFill>
        <p:spPr>
          <a:xfrm>
            <a:off x="4690274" y="2171528"/>
            <a:ext cx="1875341" cy="12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09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012C05-5D78-4578-B473-2D9102BFBDA1}"/>
</file>

<file path=customXml/itemProps2.xml><?xml version="1.0" encoding="utf-8"?>
<ds:datastoreItem xmlns:ds="http://schemas.openxmlformats.org/officeDocument/2006/customXml" ds:itemID="{52FB3999-C8AF-4CA7-AF51-F3EDF9305A35}"/>
</file>

<file path=customXml/itemProps3.xml><?xml version="1.0" encoding="utf-8"?>
<ds:datastoreItem xmlns:ds="http://schemas.openxmlformats.org/officeDocument/2006/customXml" ds:itemID="{55DE71A6-5EDD-416F-8E9D-199678E4F3F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</TotalTime>
  <Words>645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Londrina Solid</vt:lpstr>
      <vt:lpstr>Sassoon Infant Rg</vt:lpstr>
      <vt:lpstr>Comic Sans MS</vt:lpstr>
      <vt:lpstr>BPreplay</vt:lpstr>
      <vt:lpstr>Sassoon Infant Md</vt:lpstr>
      <vt:lpstr>Tahoma</vt:lpstr>
      <vt:lpstr>Arial</vt:lpstr>
      <vt:lpstr>Calibri</vt:lpstr>
      <vt:lpstr>Office Theme</vt:lpstr>
      <vt:lpstr>Animal Babies</vt:lpstr>
      <vt:lpstr>PowerPoint Presentation</vt:lpstr>
      <vt:lpstr> Animal Babies</vt:lpstr>
      <vt:lpstr> Animal Babies</vt:lpstr>
      <vt:lpstr> Animal Babies</vt:lpstr>
      <vt:lpstr> Animal Babies</vt:lpstr>
      <vt:lpstr> Animal Babies</vt:lpstr>
      <vt:lpstr> Animal Babies</vt:lpstr>
      <vt:lpstr> Animal Babies</vt:lpstr>
      <vt:lpstr> Animal Babies</vt:lpstr>
      <vt:lpstr> Animal Babies</vt:lpstr>
      <vt:lpstr> Animals and Their Young  Matching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 Smith</cp:lastModifiedBy>
  <cp:revision>114</cp:revision>
  <dcterms:created xsi:type="dcterms:W3CDTF">2014-10-01T16:09:27Z</dcterms:created>
  <dcterms:modified xsi:type="dcterms:W3CDTF">2021-09-15T12:17:55Z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