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2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67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Sassoon Infant Md" panose="02000603050000020003" pitchFamily="50" charset="0"/>
      <p:regular r:id="rId26"/>
    </p:embeddedFont>
    <p:embeddedFont>
      <p:font typeface="Twinkl" pitchFamily="2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C1EB"/>
    <a:srgbClr val="6FBD84"/>
    <a:srgbClr val="18A0DB"/>
    <a:srgbClr val="FDD182"/>
    <a:srgbClr val="47B1E5"/>
    <a:srgbClr val="E8C500"/>
    <a:srgbClr val="0076B0"/>
    <a:srgbClr val="DE1E5A"/>
    <a:srgbClr val="BC0105"/>
    <a:srgbClr val="4D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06" y="11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07/12/2020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curriculum-for-excellence-first/curriculum-for-excellence-first-events/curriculum-for-excellence-first-events-burns-night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088822" y="3268865"/>
            <a:ext cx="966355" cy="887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curriculum-for-excellence-first/curriculum-for-excellence-first-events/curriculum-for-excellence-first-events-burns-nigh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  <a:extLst>
              <a:ext uri="{FF2B5EF4-FFF2-40B4-BE49-F238E27FC236}">
                <a16:creationId xmlns:a16="http://schemas.microsoft.com/office/drawing/2014/main" id="{11426736-D4A8-485D-82CA-49D5ADAB9E61}"/>
              </a:ext>
            </a:extLst>
          </p:cNvPr>
          <p:cNvSpPr txBox="1"/>
          <p:nvPr/>
        </p:nvSpPr>
        <p:spPr>
          <a:xfrm>
            <a:off x="142613" y="5880683"/>
            <a:ext cx="1149292" cy="90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8" y="773868"/>
            <a:ext cx="8220075" cy="716795"/>
          </a:xfrm>
        </p:spPr>
        <p:txBody>
          <a:bodyPr>
            <a:noAutofit/>
          </a:bodyPr>
          <a:lstStyle/>
          <a:p>
            <a:r>
              <a:rPr lang="en-GB" altLang="en-US" sz="4000" dirty="0">
                <a:solidFill>
                  <a:srgbClr val="0076B0"/>
                </a:solidFill>
                <a:latin typeface="+mn-lt"/>
              </a:rPr>
              <a:t>Burns Night</a:t>
            </a:r>
            <a:endParaRPr lang="en-GB" b="1" dirty="0">
              <a:solidFill>
                <a:srgbClr val="0076B0"/>
              </a:solidFill>
              <a:latin typeface="Roboto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0818B2-8ADC-43D2-B571-6D95F9614E04}"/>
              </a:ext>
            </a:extLst>
          </p:cNvPr>
          <p:cNvSpPr/>
          <p:nvPr/>
        </p:nvSpPr>
        <p:spPr>
          <a:xfrm>
            <a:off x="1189599" y="2112595"/>
            <a:ext cx="6491816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/>
              <a:t>Before people start eating their Burns Supper, the Selkirk Grace</a:t>
            </a:r>
            <a:br>
              <a:rPr lang="en-GB" altLang="en-US" dirty="0"/>
            </a:br>
            <a:r>
              <a:rPr lang="en-GB" altLang="en-US" dirty="0"/>
              <a:t>is often said</a:t>
            </a:r>
            <a:r>
              <a:rPr lang="en-GB" altLang="en-US" dirty="0">
                <a:latin typeface="Sassoon Infant Md" panose="02000603050000020003" pitchFamily="50" charset="0"/>
              </a:rPr>
              <a:t>: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E241A00C-D772-4EF5-8EF4-0F6784A7A393}"/>
              </a:ext>
            </a:extLst>
          </p:cNvPr>
          <p:cNvSpPr/>
          <p:nvPr/>
        </p:nvSpPr>
        <p:spPr>
          <a:xfrm>
            <a:off x="750884" y="3101228"/>
            <a:ext cx="7632701" cy="1328023"/>
          </a:xfrm>
          <a:prstGeom prst="roundRect">
            <a:avLst/>
          </a:prstGeom>
          <a:solidFill>
            <a:srgbClr val="6FBD84"/>
          </a:solidFill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dirty="0"/>
              <a:t>Some </a:t>
            </a:r>
            <a:r>
              <a:rPr lang="en-GB" altLang="en-US" dirty="0" err="1"/>
              <a:t>hae</a:t>
            </a:r>
            <a:r>
              <a:rPr lang="en-GB" altLang="en-US" dirty="0"/>
              <a:t> meat and canna eat,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GB" altLang="en-US" dirty="0"/>
              <a:t>And some wad eat that want it;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GB" altLang="en-US" dirty="0"/>
              <a:t>But we </a:t>
            </a:r>
            <a:r>
              <a:rPr lang="en-GB" altLang="en-US" dirty="0" err="1"/>
              <a:t>hae</a:t>
            </a:r>
            <a:r>
              <a:rPr lang="en-GB" altLang="en-US" dirty="0"/>
              <a:t> meat, and we can eat,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GB" altLang="en-US" dirty="0"/>
              <a:t>And sae let the Lord be </a:t>
            </a:r>
            <a:r>
              <a:rPr lang="en-GB" altLang="en-US" dirty="0" err="1"/>
              <a:t>thankit</a:t>
            </a:r>
            <a:r>
              <a:rPr lang="en-GB" altLang="en-US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7A4087-0E7A-40AE-AB2C-9910BF3F8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1" y="3101228"/>
            <a:ext cx="4735769" cy="15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554E60F-3A6F-46A9-9D7C-70C5D789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 descr="C:\Users\lm00121592\AppData\Local\Microsoft\Windows\Temporary Internet Files\Content.IE5\TU5BK2ZD\6260703154_f344ff9e4b_b.jpg">
            <a:extLst>
              <a:ext uri="{FF2B5EF4-FFF2-40B4-BE49-F238E27FC236}">
                <a16:creationId xmlns:a16="http://schemas.microsoft.com/office/drawing/2014/main" id="{A97C9B41-1EEE-4F7A-B921-7C7EF507F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" b="1578"/>
          <a:stretch/>
        </p:blipFill>
        <p:spPr bwMode="auto">
          <a:xfrm>
            <a:off x="457193" y="438145"/>
            <a:ext cx="8220077" cy="5970592"/>
          </a:xfrm>
          <a:prstGeom prst="roundRect">
            <a:avLst>
              <a:gd name="adj" fmla="val 1914"/>
            </a:avLst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7F7C2F9D-FD37-46BD-9F36-DCBD135153C9}"/>
              </a:ext>
            </a:extLst>
          </p:cNvPr>
          <p:cNvSpPr txBox="1">
            <a:spLocks/>
          </p:cNvSpPr>
          <p:nvPr/>
        </p:nvSpPr>
        <p:spPr>
          <a:xfrm>
            <a:off x="755651" y="5192713"/>
            <a:ext cx="7632700" cy="866775"/>
          </a:xfrm>
          <a:prstGeom prst="roundRect">
            <a:avLst/>
          </a:prstGeom>
          <a:solidFill>
            <a:srgbClr val="FFECA7"/>
          </a:solidFill>
          <a:ln w="25400">
            <a:noFill/>
          </a:ln>
        </p:spPr>
        <p:txBody>
          <a:bodyPr vert="horz" lIns="252000" tIns="252000" rIns="252000" bIns="252000" rtlCol="0" anchor="ctr" anchorCtr="1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altLang="en-US" sz="3600" b="0" dirty="0">
                <a:latin typeface="Twinkl" pitchFamily="2" charset="77"/>
              </a:rPr>
              <a:t>Haggis, Neeps and Tatties</a:t>
            </a:r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id="{0B3570C9-3434-454C-AD57-2277D9F82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475" y="6269038"/>
            <a:ext cx="3567113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sz="500" dirty="0">
                <a:latin typeface="Arial" panose="020B0604020202020204" pitchFamily="34" charset="0"/>
                <a:cs typeface="Arial" panose="020B0604020202020204" pitchFamily="34" charset="0"/>
              </a:rPr>
              <a:t>Photo by </a:t>
            </a:r>
            <a:r>
              <a:rPr lang="en-GB" sz="500" dirty="0" err="1">
                <a:latin typeface="Arial" panose="020B0604020202020204" pitchFamily="34" charset="0"/>
                <a:cs typeface="Arial" panose="020B0604020202020204" pitchFamily="34" charset="0"/>
              </a:rPr>
              <a:t>Bernt</a:t>
            </a:r>
            <a:r>
              <a:rPr lang="en-GB" sz="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" dirty="0" err="1">
                <a:latin typeface="Arial" panose="020B0604020202020204" pitchFamily="34" charset="0"/>
                <a:cs typeface="Arial" panose="020B0604020202020204" pitchFamily="34" charset="0"/>
              </a:rPr>
              <a:t>Rostad</a:t>
            </a:r>
            <a:r>
              <a:rPr lang="en-GB" sz="5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5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 BY 2.0</a:t>
            </a:r>
            <a:r>
              <a:rPr lang="en-GB" sz="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en-US" sz="200" dirty="0">
              <a:solidFill>
                <a:schemeClr val="bg1"/>
              </a:solidFill>
              <a:latin typeface="Arial" panose="020B0604020202020204" pitchFamily="34" charset="0"/>
              <a:ea typeface="Tuffy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8" y="773868"/>
            <a:ext cx="8220075" cy="716795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rgbClr val="0076B0"/>
                </a:solidFill>
                <a:latin typeface="+mn-lt"/>
              </a:rPr>
              <a:t>A National Figure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433E75-AE67-41CD-9A00-71EA035025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56"/>
          <a:stretch/>
        </p:blipFill>
        <p:spPr>
          <a:xfrm>
            <a:off x="1381717" y="2228658"/>
            <a:ext cx="2275055" cy="2871850"/>
          </a:xfrm>
          <a:prstGeom prst="rect">
            <a:avLst/>
          </a:prstGeom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E5F42AF9-F0D7-48E4-A3D5-84992E4B933F}"/>
              </a:ext>
            </a:extLst>
          </p:cNvPr>
          <p:cNvSpPr/>
          <p:nvPr/>
        </p:nvSpPr>
        <p:spPr>
          <a:xfrm>
            <a:off x="4140200" y="2268064"/>
            <a:ext cx="4248151" cy="2080114"/>
          </a:xfrm>
          <a:prstGeom prst="roundRect">
            <a:avLst/>
          </a:prstGeom>
          <a:solidFill>
            <a:srgbClr val="6FBD84"/>
          </a:solidFill>
        </p:spPr>
        <p:txBody>
          <a:bodyPr wrap="square" lIns="504000" tIns="108000" rIns="108000" bIns="10800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/>
              <a:t>Robert Burns is still very famous today. He has been voted ‘The Greatest Scot’ by the Scottish Public in a survey held by a national Scottish television channel, STV.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F9FEFA5A-0591-4635-8E3D-C6CC01AC9640}"/>
              </a:ext>
            </a:extLst>
          </p:cNvPr>
          <p:cNvSpPr/>
          <p:nvPr/>
        </p:nvSpPr>
        <p:spPr>
          <a:xfrm>
            <a:off x="4140200" y="4525978"/>
            <a:ext cx="4248150" cy="1160713"/>
          </a:xfrm>
          <a:prstGeom prst="roundRect">
            <a:avLst/>
          </a:prstGeom>
          <a:solidFill>
            <a:srgbClr val="80C1EB"/>
          </a:solidFill>
        </p:spPr>
        <p:txBody>
          <a:bodyPr wrap="square" lIns="504000" tIns="108000" rIns="108000" bIns="10800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/>
              <a:t>There is also a Robert Burns Museum in </a:t>
            </a:r>
            <a:r>
              <a:rPr lang="en-GB" altLang="en-US" dirty="0" err="1"/>
              <a:t>Alloway</a:t>
            </a:r>
            <a:r>
              <a:rPr lang="en-GB" altLang="en-US" dirty="0"/>
              <a:t> which is in the place </a:t>
            </a:r>
            <a:r>
              <a:rPr lang="en-GB" altLang="en-US"/>
              <a:t>where he </a:t>
            </a:r>
            <a:r>
              <a:rPr lang="en-GB" altLang="en-US" dirty="0"/>
              <a:t>was born.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36785E-86E8-4A00-8DB4-A6B88DBA3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18120" r="9216" b="20570"/>
          <a:stretch>
            <a:fillRect/>
          </a:stretch>
        </p:blipFill>
        <p:spPr bwMode="auto">
          <a:xfrm>
            <a:off x="739203" y="1565480"/>
            <a:ext cx="3593641" cy="416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782DED-9E29-4C68-ABF6-94457128AF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56"/>
          <a:stretch/>
        </p:blipFill>
        <p:spPr>
          <a:xfrm flipH="1">
            <a:off x="1380960" y="2236056"/>
            <a:ext cx="2275055" cy="28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0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79AA5F-C228-495F-9AF8-5A62491BD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B476DA-C233-4BCD-883A-6B5BD3B0B3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" y="549275"/>
            <a:ext cx="8220079" cy="5178837"/>
          </a:xfrm>
          <a:prstGeom prst="rect">
            <a:avLst/>
          </a:prstGeom>
        </p:spPr>
      </p:pic>
      <p:sp>
        <p:nvSpPr>
          <p:cNvPr id="13" name="Title 5">
            <a:extLst>
              <a:ext uri="{FF2B5EF4-FFF2-40B4-BE49-F238E27FC236}">
                <a16:creationId xmlns:a16="http://schemas.microsoft.com/office/drawing/2014/main" id="{A48D096A-E806-4D0E-8812-E58CD59FBB1F}"/>
              </a:ext>
            </a:extLst>
          </p:cNvPr>
          <p:cNvSpPr txBox="1">
            <a:spLocks/>
          </p:cNvSpPr>
          <p:nvPr/>
        </p:nvSpPr>
        <p:spPr>
          <a:xfrm>
            <a:off x="755650" y="5192713"/>
            <a:ext cx="7921625" cy="866775"/>
          </a:xfrm>
          <a:prstGeom prst="roundRect">
            <a:avLst/>
          </a:prstGeom>
          <a:solidFill>
            <a:srgbClr val="80C1EB"/>
          </a:solidFill>
          <a:ln w="25400">
            <a:noFill/>
          </a:ln>
        </p:spPr>
        <p:txBody>
          <a:bodyPr vert="horz" lIns="252000" tIns="252000" rIns="252000" bIns="252000" rtlCol="0" anchor="ctr" anchorCtr="1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altLang="en-US" sz="3600" b="0" dirty="0">
                <a:latin typeface="Twinkl" pitchFamily="2" charset="77"/>
              </a:rPr>
              <a:t>Burns Cottage in Alloway </a:t>
            </a:r>
          </a:p>
        </p:txBody>
      </p:sp>
    </p:spTree>
    <p:extLst>
      <p:ext uri="{BB962C8B-B14F-4D97-AF65-F5344CB8AC3E}">
        <p14:creationId xmlns:p14="http://schemas.microsoft.com/office/powerpoint/2010/main" val="377654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8" y="773868"/>
            <a:ext cx="8220075" cy="716795"/>
          </a:xfrm>
        </p:spPr>
        <p:txBody>
          <a:bodyPr>
            <a:noAutofit/>
          </a:bodyPr>
          <a:lstStyle/>
          <a:p>
            <a:r>
              <a:rPr lang="en-GB" altLang="en-US" sz="4000" dirty="0">
                <a:solidFill>
                  <a:srgbClr val="0076B0"/>
                </a:solidFill>
                <a:latin typeface="+mn-lt"/>
              </a:rPr>
              <a:t>What Is Burns Night?</a:t>
            </a:r>
            <a:endParaRPr lang="en-GB" b="1" dirty="0">
              <a:solidFill>
                <a:srgbClr val="0076B0"/>
              </a:solidFill>
              <a:latin typeface="Roboto" panose="02000000000000000000" pitchFamily="2" charset="0"/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D16B60E9-3864-4F70-8DD5-4FB373D46F62}"/>
              </a:ext>
            </a:extLst>
          </p:cNvPr>
          <p:cNvSpPr/>
          <p:nvPr/>
        </p:nvSpPr>
        <p:spPr>
          <a:xfrm>
            <a:off x="3251201" y="3169234"/>
            <a:ext cx="5137150" cy="1371600"/>
          </a:xfrm>
          <a:prstGeom prst="roundRect">
            <a:avLst/>
          </a:prstGeom>
          <a:solidFill>
            <a:srgbClr val="80C1EB"/>
          </a:solidFill>
          <a:ln>
            <a:noFill/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en-GB" dirty="0">
                <a:solidFill>
                  <a:sysClr val="windowText" lastClr="000000"/>
                </a:solidFill>
              </a:rPr>
              <a:t>Burns Night is a celebration held in</a:t>
            </a:r>
            <a:br>
              <a:rPr lang="en-GB" dirty="0">
                <a:solidFill>
                  <a:sysClr val="windowText" lastClr="000000"/>
                </a:solidFill>
              </a:rPr>
            </a:br>
            <a:r>
              <a:rPr lang="en-GB" dirty="0">
                <a:solidFill>
                  <a:sysClr val="windowText" lastClr="000000"/>
                </a:solidFill>
              </a:rPr>
              <a:t>Scotland on or around the 25</a:t>
            </a:r>
            <a:r>
              <a:rPr lang="en-GB" baseline="30000" dirty="0">
                <a:solidFill>
                  <a:sysClr val="windowText" lastClr="000000"/>
                </a:solidFill>
              </a:rPr>
              <a:t>th </a:t>
            </a:r>
            <a:r>
              <a:rPr lang="en-GB" dirty="0">
                <a:solidFill>
                  <a:sysClr val="windowText" lastClr="000000"/>
                </a:solidFill>
              </a:rPr>
              <a:t>of January.</a:t>
            </a:r>
            <a:br>
              <a:rPr lang="en-GB" dirty="0">
                <a:solidFill>
                  <a:sysClr val="windowText" lastClr="000000"/>
                </a:solidFill>
              </a:rPr>
            </a:br>
            <a:r>
              <a:rPr lang="en-GB" dirty="0">
                <a:solidFill>
                  <a:sysClr val="windowText" lastClr="000000"/>
                </a:solidFill>
              </a:rPr>
              <a:t>It celebrates the life and work</a:t>
            </a:r>
            <a:br>
              <a:rPr lang="en-GB" dirty="0">
                <a:solidFill>
                  <a:sysClr val="windowText" lastClr="000000"/>
                </a:solidFill>
              </a:rPr>
            </a:br>
            <a:r>
              <a:rPr lang="en-GB" dirty="0">
                <a:solidFill>
                  <a:sysClr val="windowText" lastClr="000000"/>
                </a:solidFill>
              </a:rPr>
              <a:t>of a famous poet named Robert Burns.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E2FDE8-7D41-4BA0-9676-5EFB8AB725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31" y="1749381"/>
            <a:ext cx="3295356" cy="404166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19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5E2BBE-FEBE-47FF-B13B-2F9420810A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16" y="465725"/>
            <a:ext cx="4302922" cy="5926550"/>
          </a:xfrm>
          <a:prstGeom prst="roundRect">
            <a:avLst/>
          </a:prstGeom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02EA246F-3288-4FDE-8720-CB24AA367C0F}"/>
              </a:ext>
            </a:extLst>
          </p:cNvPr>
          <p:cNvSpPr/>
          <p:nvPr/>
        </p:nvSpPr>
        <p:spPr>
          <a:xfrm>
            <a:off x="755650" y="5414016"/>
            <a:ext cx="7632700" cy="838200"/>
          </a:xfrm>
          <a:prstGeom prst="roundRect">
            <a:avLst/>
          </a:prstGeom>
          <a:solidFill>
            <a:srgbClr val="6F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3100" dirty="0">
                <a:solidFill>
                  <a:sysClr val="windowText" lastClr="000000"/>
                </a:solidFill>
                <a:latin typeface="Twinkl" pitchFamily="2" charset="77"/>
              </a:rPr>
              <a:t>Robert Burns</a:t>
            </a:r>
          </a:p>
        </p:txBody>
      </p:sp>
    </p:spTree>
    <p:extLst>
      <p:ext uri="{BB962C8B-B14F-4D97-AF65-F5344CB8AC3E}">
        <p14:creationId xmlns:p14="http://schemas.microsoft.com/office/powerpoint/2010/main" val="52653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8" y="773868"/>
            <a:ext cx="8220075" cy="716795"/>
          </a:xfrm>
        </p:spPr>
        <p:txBody>
          <a:bodyPr>
            <a:noAutofit/>
          </a:bodyPr>
          <a:lstStyle/>
          <a:p>
            <a:r>
              <a:rPr lang="en-GB" altLang="en-US" sz="4000" dirty="0">
                <a:solidFill>
                  <a:srgbClr val="0076B0"/>
                </a:solidFill>
                <a:latin typeface="+mn-lt"/>
              </a:rPr>
              <a:t>All About Robert Burns</a:t>
            </a:r>
            <a:endParaRPr lang="en-GB" b="1" dirty="0">
              <a:solidFill>
                <a:srgbClr val="0076B0"/>
              </a:solidFill>
              <a:latin typeface="Roboto" panose="02000000000000000000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F0109B4-3A40-4545-93C0-E9E3E60048AA}"/>
              </a:ext>
            </a:extLst>
          </p:cNvPr>
          <p:cNvSpPr/>
          <p:nvPr/>
        </p:nvSpPr>
        <p:spPr>
          <a:xfrm>
            <a:off x="750885" y="4032551"/>
            <a:ext cx="4788432" cy="1160713"/>
          </a:xfrm>
          <a:prstGeom prst="roundRect">
            <a:avLst/>
          </a:prstGeom>
          <a:solidFill>
            <a:srgbClr val="80C1EB"/>
          </a:solidFill>
        </p:spPr>
        <p:txBody>
          <a:bodyPr wrap="square" lIns="108000" tIns="108000" rIns="108000" bIns="10800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/>
              <a:t>One of his most famous songs is</a:t>
            </a:r>
            <a:br>
              <a:rPr lang="en-GB" altLang="en-US" dirty="0"/>
            </a:br>
            <a:r>
              <a:rPr lang="en-GB" altLang="en-US" dirty="0"/>
              <a:t>Auld Lang </a:t>
            </a:r>
            <a:r>
              <a:rPr lang="en-GB" altLang="en-US" dirty="0" err="1"/>
              <a:t>Syne</a:t>
            </a:r>
            <a:r>
              <a:rPr lang="en-GB" altLang="en-US" dirty="0"/>
              <a:t>, which is often sung</a:t>
            </a:r>
            <a:br>
              <a:rPr lang="en-GB" altLang="en-US" dirty="0"/>
            </a:br>
            <a:r>
              <a:rPr lang="en-GB" altLang="en-US" dirty="0"/>
              <a:t>at New Year and Burns Night. 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B822C0FA-BA53-4C41-8936-64EAACF7D322}"/>
              </a:ext>
            </a:extLst>
          </p:cNvPr>
          <p:cNvSpPr/>
          <p:nvPr/>
        </p:nvSpPr>
        <p:spPr>
          <a:xfrm>
            <a:off x="755650" y="2104077"/>
            <a:ext cx="4783667" cy="854246"/>
          </a:xfrm>
          <a:prstGeom prst="roundRect">
            <a:avLst/>
          </a:prstGeom>
          <a:solidFill>
            <a:srgbClr val="80C1EB"/>
          </a:solidFill>
        </p:spPr>
        <p:txBody>
          <a:bodyPr wrap="square" lIns="108000" tIns="108000" rIns="108000" bIns="10800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/>
              <a:t>Robert Burns was born</a:t>
            </a:r>
            <a:br>
              <a:rPr lang="en-GB" altLang="en-US" dirty="0"/>
            </a:br>
            <a:r>
              <a:rPr lang="en-GB" altLang="en-US" dirty="0"/>
              <a:t>on the 25</a:t>
            </a:r>
            <a:r>
              <a:rPr lang="en-GB" altLang="en-US" baseline="30000" dirty="0"/>
              <a:t>th </a:t>
            </a:r>
            <a:r>
              <a:rPr lang="en-GB" altLang="en-US" dirty="0"/>
              <a:t>of January 1759.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4FAA3BC7-BC14-4662-8BFC-1C84BE4E6A7D}"/>
              </a:ext>
            </a:extLst>
          </p:cNvPr>
          <p:cNvSpPr/>
          <p:nvPr/>
        </p:nvSpPr>
        <p:spPr>
          <a:xfrm>
            <a:off x="750885" y="3068314"/>
            <a:ext cx="4572000" cy="854246"/>
          </a:xfrm>
          <a:prstGeom prst="roundRect">
            <a:avLst/>
          </a:prstGeom>
          <a:solidFill>
            <a:srgbClr val="6FBD84"/>
          </a:solidFill>
        </p:spPr>
        <p:txBody>
          <a:bodyPr lIns="108000" tIns="108000" rIns="108000" bIns="10800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/>
              <a:t>He was a poet and songwriter</a:t>
            </a:r>
            <a:br>
              <a:rPr lang="en-GB" altLang="en-US" dirty="0"/>
            </a:br>
            <a:r>
              <a:rPr lang="en-GB" altLang="en-US" dirty="0"/>
              <a:t>and is famous around the world.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36785E-86E8-4A00-8DB4-A6B88DBA3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18120" r="9216" b="20570"/>
          <a:stretch>
            <a:fillRect/>
          </a:stretch>
        </p:blipFill>
        <p:spPr bwMode="auto">
          <a:xfrm>
            <a:off x="4799474" y="1473201"/>
            <a:ext cx="3593641" cy="416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433E75-AE67-41CD-9A00-71EA035025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56"/>
          <a:stretch/>
        </p:blipFill>
        <p:spPr>
          <a:xfrm>
            <a:off x="5441988" y="2136379"/>
            <a:ext cx="2275055" cy="28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8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8" y="773868"/>
            <a:ext cx="8220075" cy="716795"/>
          </a:xfrm>
        </p:spPr>
        <p:txBody>
          <a:bodyPr>
            <a:noAutofit/>
          </a:bodyPr>
          <a:lstStyle/>
          <a:p>
            <a:r>
              <a:rPr lang="en-GB" altLang="en-US" sz="4000" dirty="0">
                <a:solidFill>
                  <a:srgbClr val="0076B0"/>
                </a:solidFill>
                <a:latin typeface="+mn-lt"/>
              </a:rPr>
              <a:t>Burns Night</a:t>
            </a:r>
            <a:endParaRPr lang="en-GB" b="1" dirty="0">
              <a:solidFill>
                <a:srgbClr val="0076B0"/>
              </a:solidFill>
              <a:latin typeface="Roboto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561180-733F-449C-ABFA-D0D8D6298FFB}"/>
              </a:ext>
            </a:extLst>
          </p:cNvPr>
          <p:cNvSpPr/>
          <p:nvPr/>
        </p:nvSpPr>
        <p:spPr>
          <a:xfrm>
            <a:off x="1024994" y="1531966"/>
            <a:ext cx="7084482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/>
              <a:t>Bagpipes are often played during Burns Night celebrations. Bagpipes</a:t>
            </a:r>
            <a:br>
              <a:rPr lang="en-GB" altLang="en-US" dirty="0"/>
            </a:br>
            <a:r>
              <a:rPr lang="en-GB" altLang="en-US" dirty="0"/>
              <a:t>are instruments that are played by blowing into reeds and squeezing</a:t>
            </a:r>
            <a:br>
              <a:rPr lang="en-GB" altLang="en-US" dirty="0"/>
            </a:br>
            <a:r>
              <a:rPr lang="en-GB" altLang="en-US" dirty="0"/>
              <a:t>a bag of air.</a:t>
            </a: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B3C10FDD-68E0-4637-8922-D91F58CD4E93}"/>
              </a:ext>
            </a:extLst>
          </p:cNvPr>
          <p:cNvSpPr/>
          <p:nvPr/>
        </p:nvSpPr>
        <p:spPr>
          <a:xfrm>
            <a:off x="457198" y="2791265"/>
            <a:ext cx="8220075" cy="510778"/>
          </a:xfrm>
          <a:prstGeom prst="roundRect">
            <a:avLst/>
          </a:prstGeom>
          <a:solidFill>
            <a:srgbClr val="6FBD84"/>
          </a:solidFill>
        </p:spPr>
        <p:txBody>
          <a:bodyPr wrap="square">
            <a:spAutoFit/>
          </a:bodyPr>
          <a:lstStyle/>
          <a:p>
            <a:pPr algn="ctr"/>
            <a:r>
              <a:rPr lang="en-GB" altLang="en-US" sz="2400" dirty="0"/>
              <a:t>Have you heard bagpipes before?</a:t>
            </a:r>
            <a:endParaRPr lang="en-GB" sz="2400" dirty="0"/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FEA82E59-C1C0-46CB-9B6C-3A718574008E}"/>
              </a:ext>
            </a:extLst>
          </p:cNvPr>
          <p:cNvSpPr/>
          <p:nvPr/>
        </p:nvSpPr>
        <p:spPr>
          <a:xfrm>
            <a:off x="1024994" y="4109795"/>
            <a:ext cx="4766206" cy="1021556"/>
          </a:xfrm>
          <a:prstGeom prst="roundRect">
            <a:avLst/>
          </a:prstGeom>
          <a:solidFill>
            <a:srgbClr val="80C1EB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dirty="0"/>
              <a:t>At a Burns Supper many people</a:t>
            </a:r>
            <a:br>
              <a:rPr lang="en-GB" altLang="en-US" dirty="0"/>
            </a:br>
            <a:r>
              <a:rPr lang="en-GB" altLang="en-US" dirty="0"/>
              <a:t>wear clothes made of tartan,</a:t>
            </a:r>
            <a:br>
              <a:rPr lang="en-GB" altLang="en-US" dirty="0"/>
            </a:br>
            <a:r>
              <a:rPr lang="en-GB" altLang="en-US" dirty="0"/>
              <a:t>including kilts.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C0AB42-D3FF-40A9-9824-5CE870FBF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7652">
            <a:off x="4347670" y="2210053"/>
            <a:ext cx="3816218" cy="433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77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78BAA8-08C7-48DA-A7EB-F2D08FC1C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24" y="496958"/>
            <a:ext cx="3887108" cy="5858122"/>
          </a:xfrm>
          <a:prstGeom prst="roundRect">
            <a:avLst/>
          </a:prstGeom>
        </p:spPr>
      </p:pic>
      <p:sp>
        <p:nvSpPr>
          <p:cNvPr id="15" name="Title 5">
            <a:extLst>
              <a:ext uri="{FF2B5EF4-FFF2-40B4-BE49-F238E27FC236}">
                <a16:creationId xmlns:a16="http://schemas.microsoft.com/office/drawing/2014/main" id="{E4CF1A62-7B4C-4ED3-A61A-B6A31EF27C90}"/>
              </a:ext>
            </a:extLst>
          </p:cNvPr>
          <p:cNvSpPr txBox="1">
            <a:spLocks/>
          </p:cNvSpPr>
          <p:nvPr/>
        </p:nvSpPr>
        <p:spPr>
          <a:xfrm>
            <a:off x="755651" y="5192713"/>
            <a:ext cx="7632700" cy="866775"/>
          </a:xfrm>
          <a:prstGeom prst="roundRect">
            <a:avLst/>
          </a:prstGeom>
          <a:solidFill>
            <a:srgbClr val="6FBD84"/>
          </a:solidFill>
          <a:ln w="25400">
            <a:noFill/>
          </a:ln>
        </p:spPr>
        <p:txBody>
          <a:bodyPr vert="horz" lIns="252000" tIns="252000" rIns="252000" bIns="252000" rtlCol="0" anchor="ctr" anchorCtr="1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altLang="en-US" sz="3600" b="0" dirty="0">
                <a:latin typeface="Twinkl" pitchFamily="2" charset="77"/>
              </a:rPr>
              <a:t>Piping in the haggis</a:t>
            </a:r>
          </a:p>
        </p:txBody>
      </p:sp>
    </p:spTree>
    <p:extLst>
      <p:ext uri="{BB962C8B-B14F-4D97-AF65-F5344CB8AC3E}">
        <p14:creationId xmlns:p14="http://schemas.microsoft.com/office/powerpoint/2010/main" val="425147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8" y="773868"/>
            <a:ext cx="8220075" cy="716795"/>
          </a:xfrm>
        </p:spPr>
        <p:txBody>
          <a:bodyPr>
            <a:noAutofit/>
          </a:bodyPr>
          <a:lstStyle/>
          <a:p>
            <a:r>
              <a:rPr lang="en-GB" altLang="en-US" sz="4000" dirty="0">
                <a:solidFill>
                  <a:srgbClr val="0076B0"/>
                </a:solidFill>
                <a:latin typeface="+mn-lt"/>
              </a:rPr>
              <a:t>Burns Night</a:t>
            </a:r>
            <a:endParaRPr lang="en-GB" b="1" dirty="0">
              <a:solidFill>
                <a:srgbClr val="0076B0"/>
              </a:solidFill>
              <a:latin typeface="Roboto" panose="02000000000000000000" pitchFamily="2" charset="0"/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AE10C238-A24B-47FF-912F-5494C8C5ED2F}"/>
              </a:ext>
            </a:extLst>
          </p:cNvPr>
          <p:cNvSpPr/>
          <p:nvPr/>
        </p:nvSpPr>
        <p:spPr>
          <a:xfrm>
            <a:off x="1736140" y="5632899"/>
            <a:ext cx="6082399" cy="547779"/>
          </a:xfrm>
          <a:prstGeom prst="roundRect">
            <a:avLst/>
          </a:prstGeom>
          <a:solidFill>
            <a:srgbClr val="80C1EB"/>
          </a:solidFill>
        </p:spPr>
        <p:txBody>
          <a:bodyPr wrap="square" lIns="108000" tIns="108000" rIns="108000" bIns="10800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/>
              <a:t>Poems written by Burns are often read aloud too.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115A428D-F1F9-4C49-A3B5-DB2D78FA9286}"/>
              </a:ext>
            </a:extLst>
          </p:cNvPr>
          <p:cNvSpPr/>
          <p:nvPr/>
        </p:nvSpPr>
        <p:spPr>
          <a:xfrm>
            <a:off x="1745687" y="3276941"/>
            <a:ext cx="6147858" cy="854246"/>
          </a:xfrm>
          <a:prstGeom prst="roundRect">
            <a:avLst/>
          </a:prstGeom>
          <a:solidFill>
            <a:srgbClr val="80C1EB"/>
          </a:solidFill>
        </p:spPr>
        <p:txBody>
          <a:bodyPr wrap="square" lIns="108000" tIns="108000" rIns="108000" bIns="10800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/>
              <a:t>On Burns Night, many people have a</a:t>
            </a:r>
            <a:br>
              <a:rPr lang="en-GB" altLang="en-US" dirty="0"/>
            </a:br>
            <a:r>
              <a:rPr lang="en-GB" altLang="en-US" dirty="0"/>
              <a:t>traditional dinner called a Burns Supper.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31D5D8F0-08F1-4332-8CBF-1A5833B199E3}"/>
              </a:ext>
            </a:extLst>
          </p:cNvPr>
          <p:cNvSpPr/>
          <p:nvPr/>
        </p:nvSpPr>
        <p:spPr>
          <a:xfrm>
            <a:off x="1745687" y="4282329"/>
            <a:ext cx="6011333" cy="1160713"/>
          </a:xfrm>
          <a:prstGeom prst="roundRect">
            <a:avLst/>
          </a:prstGeom>
          <a:solidFill>
            <a:srgbClr val="6FBD84"/>
          </a:solidFill>
        </p:spPr>
        <p:txBody>
          <a:bodyPr wrap="square" lIns="108000" tIns="108000" rIns="108000" bIns="10800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GB" altLang="en-US" dirty="0"/>
              <a:t>This usually includes eating haggis, which is a traditional Scottish food. It is often served with</a:t>
            </a:r>
            <a:br>
              <a:rPr lang="en-GB" altLang="en-US" dirty="0"/>
            </a:br>
            <a:r>
              <a:rPr lang="en-GB" altLang="en-US" dirty="0" err="1"/>
              <a:t>neeps</a:t>
            </a:r>
            <a:r>
              <a:rPr lang="en-GB" altLang="en-US" dirty="0"/>
              <a:t> (turnip) and tatties (potatoes).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B4F57BD0-0726-4D12-A556-3BC9D7F244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67" y="179334"/>
            <a:ext cx="3043135" cy="430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66F683-FD2C-4E4D-9DBE-ECCC4B925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243812"/>
            <a:ext cx="3043135" cy="179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3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1">
            <a:extLst>
              <a:ext uri="{FF2B5EF4-FFF2-40B4-BE49-F238E27FC236}">
                <a16:creationId xmlns:a16="http://schemas.microsoft.com/office/drawing/2014/main" id="{FE395D9B-EED3-4B26-BCEC-B3AA2F9F6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3995" y="6158865"/>
            <a:ext cx="3567113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/>
                <a:cs typeface="Arial" panose="020B0604020202020204" pitchFamily="34" charset="0"/>
              </a:rPr>
              <a:t>Photo courtesy of erikcharlton (@flickr.com) - granted under creative commons licence – attribution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F06768-1246-4D51-9C9A-E6F49117D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83" y="534548"/>
            <a:ext cx="3899441" cy="5858315"/>
          </a:xfrm>
          <a:prstGeom prst="roundRect">
            <a:avLst/>
          </a:prstGeom>
        </p:spPr>
      </p:pic>
      <p:sp>
        <p:nvSpPr>
          <p:cNvPr id="12" name="Title 5">
            <a:extLst>
              <a:ext uri="{FF2B5EF4-FFF2-40B4-BE49-F238E27FC236}">
                <a16:creationId xmlns:a16="http://schemas.microsoft.com/office/drawing/2014/main" id="{974AAB10-4B8C-4ED1-84CC-18400A4009C4}"/>
              </a:ext>
            </a:extLst>
          </p:cNvPr>
          <p:cNvSpPr txBox="1">
            <a:spLocks/>
          </p:cNvSpPr>
          <p:nvPr/>
        </p:nvSpPr>
        <p:spPr>
          <a:xfrm>
            <a:off x="755651" y="5192713"/>
            <a:ext cx="7632700" cy="866775"/>
          </a:xfrm>
          <a:prstGeom prst="roundRect">
            <a:avLst/>
          </a:prstGeom>
          <a:solidFill>
            <a:srgbClr val="FFECA7"/>
          </a:solidFill>
          <a:ln w="25400">
            <a:noFill/>
          </a:ln>
        </p:spPr>
        <p:txBody>
          <a:bodyPr vert="horz" lIns="252000" tIns="252000" rIns="252000" bIns="252000" rtlCol="0" anchor="ctr" anchorCtr="1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altLang="en-US" sz="3600" b="0" dirty="0">
                <a:latin typeface="Twinkl" pitchFamily="2" charset="77"/>
              </a:rPr>
              <a:t>Address to the haggis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72FFC0FB-EAF9-462E-B560-C8FB6072B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475" y="6269038"/>
            <a:ext cx="3567113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by Ian Mackenzie (</a:t>
            </a:r>
            <a:r>
              <a:rPr lang="en-GB" sz="5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 BY 2.0</a:t>
            </a:r>
            <a:r>
              <a:rPr lang="en-GB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en-US" sz="200" dirty="0">
              <a:solidFill>
                <a:schemeClr val="bg1"/>
              </a:solidFill>
              <a:latin typeface="Arial" panose="020B0604020202020204" pitchFamily="34" charset="0"/>
              <a:ea typeface="Tuffy"/>
              <a:cs typeface="Arial" panose="020B0604020202020204" pitchFamily="34" charset="0"/>
            </a:endParaRP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B538C64D-FE6A-4D14-BCB2-B7702A8BA24C}"/>
              </a:ext>
            </a:extLst>
          </p:cNvPr>
          <p:cNvSpPr txBox="1">
            <a:spLocks/>
          </p:cNvSpPr>
          <p:nvPr/>
        </p:nvSpPr>
        <p:spPr>
          <a:xfrm>
            <a:off x="721201" y="5192713"/>
            <a:ext cx="7632700" cy="866775"/>
          </a:xfrm>
          <a:prstGeom prst="roundRect">
            <a:avLst/>
          </a:prstGeom>
          <a:solidFill>
            <a:srgbClr val="6FBD84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baseline="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GB" sz="2400" b="0" dirty="0">
                <a:latin typeface="+mn-lt"/>
              </a:rPr>
              <a:t>When the speaker says “His knife see rustic Labour dicht” the haggis is sliced open. </a:t>
            </a:r>
          </a:p>
        </p:txBody>
      </p:sp>
    </p:spTree>
    <p:extLst>
      <p:ext uri="{BB962C8B-B14F-4D97-AF65-F5344CB8AC3E}">
        <p14:creationId xmlns:p14="http://schemas.microsoft.com/office/powerpoint/2010/main" val="425669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449CABD-5D2B-4AAC-B968-CAE6F789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5EE38B-89E5-4BD8-8474-3FDB4B25C8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"/>
          <a:stretch/>
        </p:blipFill>
        <p:spPr>
          <a:xfrm>
            <a:off x="466727" y="438146"/>
            <a:ext cx="8220077" cy="5970592"/>
          </a:xfrm>
          <a:prstGeom prst="roundRect">
            <a:avLst>
              <a:gd name="adj" fmla="val 2054"/>
            </a:avLst>
          </a:prstGeom>
          <a:ln w="28575">
            <a:solidFill>
              <a:schemeClr val="bg1"/>
            </a:solidFill>
          </a:ln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AAB1EA95-C620-4727-98FE-CE3160713654}"/>
              </a:ext>
            </a:extLst>
          </p:cNvPr>
          <p:cNvSpPr txBox="1">
            <a:spLocks/>
          </p:cNvSpPr>
          <p:nvPr/>
        </p:nvSpPr>
        <p:spPr>
          <a:xfrm>
            <a:off x="755651" y="5192713"/>
            <a:ext cx="7632700" cy="866775"/>
          </a:xfrm>
          <a:prstGeom prst="roundRect">
            <a:avLst/>
          </a:prstGeom>
          <a:solidFill>
            <a:srgbClr val="80C1EB"/>
          </a:solidFill>
          <a:ln w="25400">
            <a:noFill/>
          </a:ln>
        </p:spPr>
        <p:txBody>
          <a:bodyPr vert="horz" lIns="252000" tIns="252000" rIns="252000" bIns="252000" rtlCol="0" anchor="ctr" anchorCtr="1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r>
              <a:rPr lang="en-GB" altLang="en-US" sz="3600" b="0" dirty="0">
                <a:latin typeface="Twinkl" pitchFamily="2" charset="77"/>
              </a:rPr>
              <a:t>The cutting of the haggis</a:t>
            </a:r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id="{22639C17-EA1A-4D5A-A494-BAE0FB82D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4475" y="6269038"/>
            <a:ext cx="3567113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77"/>
                <a:ea typeface="Sassoon Infant Rg" panose="02000803050000020003" pitchFamily="2" charset="0"/>
                <a:cs typeface="Sassoon Infant Rg" panose="02000803050000020003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by Tess Watson (CC BY 2.0)</a:t>
            </a:r>
            <a:endParaRPr lang="en-GB" altLang="en-US" sz="200" dirty="0">
              <a:solidFill>
                <a:schemeClr val="bg1"/>
              </a:solidFill>
              <a:latin typeface="Arial" panose="020B0604020202020204" pitchFamily="34" charset="0"/>
              <a:ea typeface="Tuffy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98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C62058F5-E99F-4F27-B9E9-05AC47688FF5}" vid="{052CBA24-7177-4CBD-BE8E-943201157C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422</TotalTime>
  <Words>394</Words>
  <Application>Microsoft Office PowerPoint</Application>
  <PresentationFormat>On-screen Show (4:3)</PresentationFormat>
  <Paragraphs>34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Twinkl</vt:lpstr>
      <vt:lpstr>Roboto</vt:lpstr>
      <vt:lpstr>Sassoon Infant Md</vt:lpstr>
      <vt:lpstr>Arial</vt:lpstr>
      <vt:lpstr>Office Theme</vt:lpstr>
      <vt:lpstr>PowerPoint Presentation</vt:lpstr>
      <vt:lpstr>What Is Burns Night?</vt:lpstr>
      <vt:lpstr>PowerPoint Presentation</vt:lpstr>
      <vt:lpstr>All About Robert Burns</vt:lpstr>
      <vt:lpstr>Burns Night</vt:lpstr>
      <vt:lpstr>PowerPoint Presentation</vt:lpstr>
      <vt:lpstr>Burns Night</vt:lpstr>
      <vt:lpstr>PowerPoint Presentation</vt:lpstr>
      <vt:lpstr>PowerPoint Presentation</vt:lpstr>
      <vt:lpstr>Burns Night</vt:lpstr>
      <vt:lpstr>PowerPoint Presentation</vt:lpstr>
      <vt:lpstr>A National Figure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Paval Tara</dc:creator>
  <cp:lastModifiedBy>Paval Tara</cp:lastModifiedBy>
  <cp:revision>9</cp:revision>
  <dcterms:created xsi:type="dcterms:W3CDTF">2020-12-07T08:40:40Z</dcterms:created>
  <dcterms:modified xsi:type="dcterms:W3CDTF">2020-12-07T15:45:51Z</dcterms:modified>
</cp:coreProperties>
</file>