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6" r:id="rId3"/>
    <p:sldId id="264" r:id="rId4"/>
    <p:sldId id="269" r:id="rId5"/>
    <p:sldId id="274" r:id="rId6"/>
    <p:sldId id="275" r:id="rId7"/>
    <p:sldId id="270" r:id="rId8"/>
    <p:sldId id="271" r:id="rId9"/>
    <p:sldId id="273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ondrina Solid" panose="02000506000000020003" charset="0"/>
      <p:regular r:id="rId18"/>
    </p:embeddedFont>
    <p:embeddedFont>
      <p:font typeface="Sassoon Infant Md" panose="02000603050000020003" charset="0"/>
      <p:regular r:id="rId19"/>
    </p:embeddedFont>
    <p:embeddedFont>
      <p:font typeface="Sassoon Infant Rg" panose="02000503030000020003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454"/>
    <a:srgbClr val="80C1EB"/>
    <a:srgbClr val="ACDDFC"/>
    <a:srgbClr val="21A6F9"/>
    <a:srgbClr val="1C1C1C"/>
    <a:srgbClr val="2898A8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28" y="6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81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flickr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lickr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286" y="666140"/>
            <a:ext cx="4068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>
                    <a:lumMod val="95000"/>
                  </a:schemeClr>
                </a:solidFill>
                <a:latin typeface="Londrina Solid" panose="02000506000000020003" pitchFamily="50" charset="0"/>
              </a:rPr>
              <a:t>Christingles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03A78-12FD-4308-B652-16C6DEA61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89383"/>
            <a:ext cx="3426537" cy="44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3242468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70A581-E13B-4404-BEBC-0540584B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CE2CD1-F8FE-4467-89AE-00275342A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095" y="2033516"/>
            <a:ext cx="12804949" cy="33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8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8663"/>
            <a:ext cx="4572000" cy="756260"/>
          </a:xfrm>
          <a:prstGeom prst="rect">
            <a:avLst/>
          </a:prstGeom>
          <a:solidFill>
            <a:srgbClr val="41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11053" y="759923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Londrina Solid" panose="02000506000000020003" pitchFamily="50" charset="0"/>
              </a:rPr>
              <a:t>What Is a Christingle?</a:t>
            </a:r>
          </a:p>
        </p:txBody>
      </p:sp>
      <p:sp>
        <p:nvSpPr>
          <p:cNvPr id="4" name="Isosceles Triangle 3"/>
          <p:cNvSpPr/>
          <p:nvPr/>
        </p:nvSpPr>
        <p:spPr>
          <a:xfrm rot="5400000">
            <a:off x="4487475" y="820953"/>
            <a:ext cx="407990" cy="238939"/>
          </a:xfrm>
          <a:prstGeom prst="triangle">
            <a:avLst/>
          </a:prstGeom>
          <a:solidFill>
            <a:srgbClr val="41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 rot="5400000">
            <a:off x="4487475" y="1159749"/>
            <a:ext cx="407990" cy="238939"/>
          </a:xfrm>
          <a:prstGeom prst="triangle">
            <a:avLst/>
          </a:prstGeom>
          <a:solidFill>
            <a:srgbClr val="41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55650" y="1690348"/>
            <a:ext cx="3816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Christingle is made from an orange, red ribbon, four small sticks, dried fruits or sweets and a lit candle.</a:t>
            </a:r>
          </a:p>
          <a:p>
            <a:endParaRPr lang="en-GB" dirty="0"/>
          </a:p>
          <a:p>
            <a:r>
              <a:rPr lang="en-GB" dirty="0"/>
              <a:t>Christingle means ‘Christ’s Light’.</a:t>
            </a:r>
          </a:p>
          <a:p>
            <a:endParaRPr lang="en-GB" dirty="0"/>
          </a:p>
          <a:p>
            <a:r>
              <a:rPr lang="en-GB" dirty="0"/>
              <a:t>Christingles are used by Christians to celebrate Jesus as the Light of the World.</a:t>
            </a:r>
          </a:p>
          <a:p>
            <a:endParaRPr lang="en-GB" dirty="0"/>
          </a:p>
          <a:p>
            <a:r>
              <a:rPr lang="en-GB" dirty="0"/>
              <a:t>Christingles are usually used </a:t>
            </a:r>
            <a:r>
              <a:rPr lang="en-GB"/>
              <a:t>during church </a:t>
            </a:r>
            <a:r>
              <a:rPr lang="en-GB" dirty="0"/>
              <a:t>services and school assemblies during Advent.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13" y="1690348"/>
            <a:ext cx="3426537" cy="4402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0373" y="6175961"/>
            <a:ext cx="574325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/>
              <a:t>Photo courtesy of (rachelandrew@</a:t>
            </a:r>
            <a:r>
              <a:rPr lang="en-GB" sz="500" dirty="0">
                <a:hlinkClick r:id="rId3"/>
              </a:rPr>
              <a:t>flickr.com</a:t>
            </a:r>
            <a:r>
              <a:rPr lang="en-GB" sz="500" dirty="0"/>
              <a:t>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728663"/>
            <a:ext cx="5196468" cy="756260"/>
            <a:chOff x="0" y="728663"/>
            <a:chExt cx="4810939" cy="756260"/>
          </a:xfrm>
        </p:grpSpPr>
        <p:sp>
          <p:nvSpPr>
            <p:cNvPr id="3" name="Rectangle 2"/>
            <p:cNvSpPr/>
            <p:nvPr/>
          </p:nvSpPr>
          <p:spPr>
            <a:xfrm>
              <a:off x="0" y="728663"/>
              <a:ext cx="4572000" cy="756260"/>
            </a:xfrm>
            <a:prstGeom prst="rect">
              <a:avLst/>
            </a:prstGeom>
            <a:solidFill>
              <a:srgbClr val="412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487475" y="820953"/>
              <a:ext cx="407990" cy="238939"/>
            </a:xfrm>
            <a:prstGeom prst="triangle">
              <a:avLst/>
            </a:prstGeom>
            <a:solidFill>
              <a:srgbClr val="412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4487475" y="1159749"/>
              <a:ext cx="407990" cy="238939"/>
            </a:xfrm>
            <a:prstGeom prst="triangle">
              <a:avLst/>
            </a:prstGeom>
            <a:solidFill>
              <a:srgbClr val="412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1053" y="759923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Londrina Solid" panose="02000506000000020003" pitchFamily="50" charset="0"/>
              </a:rPr>
              <a:t>History of Christingles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50" y="1690348"/>
            <a:ext cx="3816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Christingles date back to 1747, when a minister in a church in Germany gave children a lighted candle with a red ribbon around it.</a:t>
            </a:r>
          </a:p>
          <a:p>
            <a:pPr>
              <a:defRPr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It wasn’t until 1968 that Christingles were introduced into Anglican churches in England.</a:t>
            </a:r>
          </a:p>
          <a:p>
            <a:pPr>
              <a:defRPr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The first Christingle service, in 1968, raised money for the Children’s Society charity.  </a:t>
            </a:r>
          </a:p>
          <a:p>
            <a:pPr>
              <a:buFont typeface="Arial" charset="0"/>
              <a:buChar char="•"/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0373" y="6175961"/>
            <a:ext cx="574325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/>
              <a:t>Photo courtesy of (Adrian Wallett@</a:t>
            </a:r>
            <a:r>
              <a:rPr lang="en-GB" sz="500" dirty="0">
                <a:hlinkClick r:id="rId2"/>
              </a:rPr>
              <a:t>flickr.com</a:t>
            </a:r>
            <a:r>
              <a:rPr lang="en-GB" sz="500" dirty="0"/>
              <a:t>) - granted under creative commons licence - attribution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56" y="1688299"/>
            <a:ext cx="3303394" cy="44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 Christingle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513946"/>
            <a:ext cx="7566230" cy="476205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>
                <a:latin typeface="Twinkl" pitchFamily="50" charset="0"/>
              </a:rPr>
              <a:t>In 1968, the Children’s Society charity used the idea of the Christingle and made their own version.</a:t>
            </a:r>
          </a:p>
          <a:p>
            <a:endParaRPr lang="en-GB" dirty="0">
              <a:latin typeface="Twinkl" pitchFamily="50" charset="0"/>
            </a:endParaRPr>
          </a:p>
          <a:p>
            <a:pPr>
              <a:lnSpc>
                <a:spcPct val="200000"/>
              </a:lnSpc>
            </a:pPr>
            <a:r>
              <a:rPr lang="en-GB" b="1" dirty="0">
                <a:latin typeface="Twinkl" pitchFamily="50" charset="0"/>
              </a:rPr>
              <a:t>You need: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4 cocktail sticks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an orange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red ribbon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some sweets or dried fruit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candle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winkl" pitchFamily="50" charset="0"/>
            </a:endParaRPr>
          </a:p>
          <a:p>
            <a:r>
              <a:rPr lang="en-GB" sz="1200" dirty="0">
                <a:latin typeface="Twinkl" pitchFamily="50" charset="0"/>
              </a:rPr>
              <a:t>You may need some help from an adult to make your Christingle.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78" y="2082294"/>
            <a:ext cx="3225064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Making a Christingle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513946"/>
            <a:ext cx="7566230" cy="208439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The red ribbon goes around the middle of the orange.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winkl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The sticks are pushed in around the edge of the orange.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winkl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The sweets are put onto the top of each of the cocktail sticks.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winkl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The candle is pushed into the top of the orange.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85" y="3129029"/>
            <a:ext cx="3322608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8663"/>
            <a:ext cx="7431326" cy="756260"/>
          </a:xfrm>
          <a:prstGeom prst="rect">
            <a:avLst/>
          </a:prstGeom>
          <a:solidFill>
            <a:srgbClr val="41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/>
          <p:cNvSpPr/>
          <p:nvPr/>
        </p:nvSpPr>
        <p:spPr>
          <a:xfrm rot="5400000">
            <a:off x="7359144" y="800847"/>
            <a:ext cx="407990" cy="263624"/>
          </a:xfrm>
          <a:prstGeom prst="triangle">
            <a:avLst/>
          </a:prstGeom>
          <a:solidFill>
            <a:srgbClr val="41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 rot="5400000">
            <a:off x="7359144" y="1149117"/>
            <a:ext cx="407990" cy="263624"/>
          </a:xfrm>
          <a:prstGeom prst="triangle">
            <a:avLst/>
          </a:prstGeom>
          <a:solidFill>
            <a:srgbClr val="41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3238" y="845183"/>
            <a:ext cx="897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Londrina Solid" panose="02000506000000020003" pitchFamily="50" charset="0"/>
              </a:rPr>
              <a:t>What Do the Parts of the Christingle Represent?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789" y="5212943"/>
            <a:ext cx="248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dirty="0">
                <a:cs typeface="Arial" panose="020B0604020202020204" pitchFamily="34" charset="0"/>
              </a:rPr>
              <a:t>The orange represents the world.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67" y="1717591"/>
            <a:ext cx="3448865" cy="4878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2017" y="1716674"/>
            <a:ext cx="248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dirty="0">
                <a:cs typeface="Arial" panose="020B0604020202020204" pitchFamily="34" charset="0"/>
              </a:rPr>
              <a:t>The lit candle represents Jesus as the Light of the World.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1021" y="4935944"/>
            <a:ext cx="248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dirty="0">
                <a:cs typeface="Arial" panose="020B0604020202020204" pitchFamily="34" charset="0"/>
              </a:rPr>
              <a:t>The red ribbon (or red paper frill) represents the blood of Jesus.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9641" y="3109429"/>
            <a:ext cx="248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dirty="0">
                <a:cs typeface="Arial" panose="020B0604020202020204" pitchFamily="34" charset="0"/>
              </a:rPr>
              <a:t>The four sticks represent the four compass directions and the four seasons.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8635" y="3109428"/>
            <a:ext cx="2217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dirty="0">
                <a:cs typeface="Arial" panose="020B0604020202020204" pitchFamily="34" charset="0"/>
              </a:rPr>
              <a:t>The fruits or sweets skewered on sticks represent the fruits of the Earth.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1559911"/>
            <a:ext cx="391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cs typeface="Arial" panose="020B0604020202020204" pitchFamily="34" charset="0"/>
              </a:rPr>
              <a:t>Each part of the Christingle has an important meaning.</a:t>
            </a:r>
          </a:p>
        </p:txBody>
      </p:sp>
    </p:spTree>
    <p:extLst>
      <p:ext uri="{BB962C8B-B14F-4D97-AF65-F5344CB8AC3E}">
        <p14:creationId xmlns:p14="http://schemas.microsoft.com/office/powerpoint/2010/main" val="362841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8663"/>
            <a:ext cx="4421275" cy="756260"/>
          </a:xfrm>
          <a:prstGeom prst="rect">
            <a:avLst/>
          </a:prstGeom>
          <a:solidFill>
            <a:srgbClr val="41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11053" y="759923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Londrina Solid" panose="02000506000000020003" pitchFamily="50" charset="0"/>
              </a:rPr>
              <a:t>Christingle Services</a:t>
            </a:r>
          </a:p>
        </p:txBody>
      </p:sp>
      <p:sp>
        <p:nvSpPr>
          <p:cNvPr id="4" name="Isosceles Triangle 3"/>
          <p:cNvSpPr/>
          <p:nvPr/>
        </p:nvSpPr>
        <p:spPr>
          <a:xfrm rot="5400000">
            <a:off x="4336749" y="820954"/>
            <a:ext cx="407990" cy="238939"/>
          </a:xfrm>
          <a:prstGeom prst="triangle">
            <a:avLst/>
          </a:prstGeom>
          <a:solidFill>
            <a:srgbClr val="41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 rot="5400000">
            <a:off x="4336749" y="1159750"/>
            <a:ext cx="407990" cy="238939"/>
          </a:xfrm>
          <a:prstGeom prst="triangle">
            <a:avLst/>
          </a:prstGeom>
          <a:solidFill>
            <a:srgbClr val="41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55650" y="1690348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Christingle services usually involve children and are held in many churches and schools during Advent.</a:t>
            </a:r>
          </a:p>
          <a:p>
            <a:endParaRPr lang="en-GB" altLang="en-US" dirty="0"/>
          </a:p>
          <a:p>
            <a:r>
              <a:rPr lang="en-GB" altLang="en-US" dirty="0"/>
              <a:t>Often the lights are turned off and the Christingles light up the room, reminding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0373" y="6175961"/>
            <a:ext cx="574325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/>
              <a:t>Photo courtesy of (Adrian Wallett@</a:t>
            </a:r>
            <a:r>
              <a:rPr lang="en-GB" sz="500" dirty="0">
                <a:hlinkClick r:id="rId2"/>
              </a:rPr>
              <a:t>flickr.com</a:t>
            </a:r>
            <a:r>
              <a:rPr lang="en-GB" sz="500" dirty="0"/>
              <a:t>) - granted under creative commons licence - attribution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48" y="2939300"/>
            <a:ext cx="4204702" cy="31535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650" y="2805063"/>
            <a:ext cx="3143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Christians that Jesus is the Light of the World.</a:t>
            </a:r>
          </a:p>
          <a:p>
            <a:endParaRPr lang="en-GB" altLang="en-US" dirty="0"/>
          </a:p>
          <a:p>
            <a:r>
              <a:rPr lang="en-GB" altLang="en-US" dirty="0"/>
              <a:t>Christingle services also remind Christians that Christmas is a time to remember Jesus and celebrate his birth.</a:t>
            </a:r>
          </a:p>
          <a:p>
            <a:endParaRPr lang="en-GB" altLang="en-US" dirty="0"/>
          </a:p>
          <a:p>
            <a:r>
              <a:rPr lang="en-GB" altLang="en-US"/>
              <a:t>Traditionally, </a:t>
            </a:r>
            <a:r>
              <a:rPr lang="en-GB" altLang="en-US" dirty="0"/>
              <a:t>Christingle services are held in churches on the Sunday before Christmas or on Christmas Eve.</a:t>
            </a:r>
          </a:p>
        </p:txBody>
      </p:sp>
    </p:spTree>
    <p:extLst>
      <p:ext uri="{BB962C8B-B14F-4D97-AF65-F5344CB8AC3E}">
        <p14:creationId xmlns:p14="http://schemas.microsoft.com/office/powerpoint/2010/main" val="113789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9956"/>
            <a:ext cx="8220075" cy="994306"/>
          </a:xfrm>
        </p:spPr>
        <p:txBody>
          <a:bodyPr/>
          <a:lstStyle/>
          <a:p>
            <a:pPr algn="ctr"/>
            <a:r>
              <a:rPr lang="en-GB" sz="2800" b="0" dirty="0">
                <a:latin typeface="Twinkl" pitchFamily="50" charset="0"/>
              </a:rPr>
              <a:t>Think about how you can bring light to other people who might be feeling sad or lonely.</a:t>
            </a:r>
            <a:br>
              <a:rPr lang="en-GB" sz="2800" b="0" dirty="0">
                <a:latin typeface="Twinkl" pitchFamily="50" charset="0"/>
              </a:rPr>
            </a:br>
            <a:endParaRPr lang="en-GB" sz="28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88" y="2071713"/>
            <a:ext cx="2944623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9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843192-BE55-4DF8-A633-919EF0985546}"/>
</file>

<file path=customXml/itemProps2.xml><?xml version="1.0" encoding="utf-8"?>
<ds:datastoreItem xmlns:ds="http://schemas.openxmlformats.org/officeDocument/2006/customXml" ds:itemID="{85D4D7BC-AF2F-4418-8FA9-BF08D4FDB9AB}"/>
</file>

<file path=customXml/itemProps3.xml><?xml version="1.0" encoding="utf-8"?>
<ds:datastoreItem xmlns:ds="http://schemas.openxmlformats.org/officeDocument/2006/customXml" ds:itemID="{05D89B73-4F67-4183-9834-7D73D91337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459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Sassoon Infant Rg</vt:lpstr>
      <vt:lpstr>Sassoon Infant Md</vt:lpstr>
      <vt:lpstr>Calibri</vt:lpstr>
      <vt:lpstr>Twinkl SemiBold</vt:lpstr>
      <vt:lpstr>Arial</vt:lpstr>
      <vt:lpstr>Twinkl</vt:lpstr>
      <vt:lpstr>Londrina Solid</vt:lpstr>
      <vt:lpstr>Office Theme</vt:lpstr>
      <vt:lpstr>PowerPoint Presentation</vt:lpstr>
      <vt:lpstr>PowerPoint Presentation</vt:lpstr>
      <vt:lpstr>PowerPoint Presentation</vt:lpstr>
      <vt:lpstr>PowerPoint Presentation</vt:lpstr>
      <vt:lpstr>A Christingle</vt:lpstr>
      <vt:lpstr>Making a Christingle</vt:lpstr>
      <vt:lpstr>PowerPoint Presentation</vt:lpstr>
      <vt:lpstr>PowerPoint Presentation</vt:lpstr>
      <vt:lpstr>Think about how you can bring light to other people who might be feeling sad or lonely.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 Smith</cp:lastModifiedBy>
  <cp:revision>111</cp:revision>
  <dcterms:created xsi:type="dcterms:W3CDTF">2014-10-01T16:09:27Z</dcterms:created>
  <dcterms:modified xsi:type="dcterms:W3CDTF">2021-12-01T21:51:20Z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