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6"/>
  </p:handoutMasterIdLst>
  <p:sldIdLst>
    <p:sldId id="261" r:id="rId2"/>
    <p:sldId id="258" r:id="rId3"/>
    <p:sldId id="263" r:id="rId4"/>
    <p:sldId id="264" r:id="rId5"/>
    <p:sldId id="291" r:id="rId6"/>
    <p:sldId id="292" r:id="rId7"/>
    <p:sldId id="285" r:id="rId8"/>
    <p:sldId id="286" r:id="rId9"/>
    <p:sldId id="293" r:id="rId10"/>
    <p:sldId id="294" r:id="rId11"/>
    <p:sldId id="271" r:id="rId12"/>
    <p:sldId id="295" r:id="rId13"/>
    <p:sldId id="284" r:id="rId14"/>
    <p:sldId id="277" r:id="rId15"/>
  </p:sldIdLst>
  <p:sldSz cx="9144000" cy="6858000" type="screen4x3"/>
  <p:notesSz cx="6858000" cy="9144000"/>
  <p:embeddedFontLst>
    <p:embeddedFont>
      <p:font typeface="BPreplay" panose="02000503000000020004" pitchFamily="50"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Sassoon Infant Md" panose="02000603050000020003" pitchFamily="50" charset="0"/>
      <p:regular r:id="rId29"/>
    </p:embeddedFont>
    <p:embeddedFont>
      <p:font typeface="Sassoon Infant Rg" panose="02000503030000020003" pitchFamily="50" charset="0"/>
      <p:regular r:id="rId30"/>
      <p:bold r:id="rId31"/>
    </p:embeddedFont>
    <p:embeddedFont>
      <p:font typeface="Twinkl" pitchFamily="2"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95A5"/>
    <a:srgbClr val="D3F3EF"/>
    <a:srgbClr val="A7E6DE"/>
    <a:srgbClr val="E6FFFB"/>
    <a:srgbClr val="97C8D7"/>
    <a:srgbClr val="FEFEFE"/>
    <a:srgbClr val="FEFBDA"/>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customXml" Target="../customXml/item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6DD1B3-964B-437E-A09E-2EB76966E1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8999024-E5C7-4D4A-BB4D-0E22D2CA62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FD6887-72BA-483E-97D6-FD0D2D761309}" type="datetimeFigureOut">
              <a:rPr lang="en-GB"/>
              <a:pPr>
                <a:defRPr/>
              </a:pPr>
              <a:t>09/07/2020</a:t>
            </a:fld>
            <a:endParaRPr lang="en-GB"/>
          </a:p>
        </p:txBody>
      </p:sp>
      <p:sp>
        <p:nvSpPr>
          <p:cNvPr id="4" name="Footer Placeholder 3">
            <a:extLst>
              <a:ext uri="{FF2B5EF4-FFF2-40B4-BE49-F238E27FC236}">
                <a16:creationId xmlns:a16="http://schemas.microsoft.com/office/drawing/2014/main" id="{3E56BD19-7635-49EE-8634-31110DE0B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ADA11403-03B9-4F2C-B75B-B979EE6A965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56636EA-921A-472C-A8D8-A9F06A92785C}"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5E561FC-07DA-4CBA-8457-0BFFE53EBE9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3510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91F3E86-D569-4B30-B4A0-A8B6012CB141}"/>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93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302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22301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DB763C5-7F21-4F0A-A59E-F6C5D66FEA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28038" y="6143625"/>
            <a:ext cx="6746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05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D57D089-15C5-48B3-982A-8420A730F7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28038" y="6143625"/>
            <a:ext cx="6746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47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87120B-7471-462B-8B4D-2D654EF85F9B}"/>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8DED00D-5669-4124-B7CB-877CBD04DC6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1" r:id="rId4"/>
    <p:sldLayoutId id="2147483682" r:id="rId5"/>
    <p:sldLayoutId id="214748368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CB557431-5BEA-4705-ADDE-52CAF58DE0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a:extLst>
              <a:ext uri="{FF2B5EF4-FFF2-40B4-BE49-F238E27FC236}">
                <a16:creationId xmlns:a16="http://schemas.microsoft.com/office/drawing/2014/main" id="{5677184E-480A-4C4E-A993-9499331B3A50}"/>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a:extLst>
              <a:ext uri="{FF2B5EF4-FFF2-40B4-BE49-F238E27FC236}">
                <a16:creationId xmlns:a16="http://schemas.microsoft.com/office/drawing/2014/main" id="{550DD4BA-495D-4DD5-9B72-72D671A52DBC}"/>
              </a:ext>
            </a:extLst>
          </p:cNvPr>
          <p:cNvSpPr/>
          <p:nvPr/>
        </p:nvSpPr>
        <p:spPr>
          <a:xfrm>
            <a:off x="0" y="6251575"/>
            <a:ext cx="9144000" cy="6111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a:extLst>
              <a:ext uri="{FF2B5EF4-FFF2-40B4-BE49-F238E27FC236}">
                <a16:creationId xmlns:a16="http://schemas.microsoft.com/office/drawing/2014/main" id="{1DB14B7E-42E2-459F-B8E0-948F62233821}"/>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a:extLst>
              <a:ext uri="{FF2B5EF4-FFF2-40B4-BE49-F238E27FC236}">
                <a16:creationId xmlns:a16="http://schemas.microsoft.com/office/drawing/2014/main" id="{9CF2A391-2AC8-456F-A653-F296FAC2755F}"/>
              </a:ext>
            </a:extLst>
          </p:cNvPr>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800" b="1">
                <a:solidFill>
                  <a:schemeClr val="bg1"/>
                </a:solidFill>
                <a:latin typeface="Roboto" panose="02000000000000000000" pitchFamily="2" charset="0"/>
                <a:ea typeface="Roboto" panose="02000000000000000000" pitchFamily="2" charset="0"/>
                <a:cs typeface="Roboto" panose="02000000000000000000" pitchFamily="2" charset="0"/>
              </a:rPr>
              <a:t>Science</a:t>
            </a:r>
            <a:r>
              <a:rPr lang="en-GB" altLang="en-US" sz="800">
                <a:solidFill>
                  <a:schemeClr val="bg1"/>
                </a:solidFill>
                <a:latin typeface="Roboto" panose="02000000000000000000" pitchFamily="2" charset="0"/>
                <a:ea typeface="Roboto" panose="02000000000000000000" pitchFamily="2" charset="0"/>
                <a:cs typeface="Roboto" panose="02000000000000000000" pitchFamily="2" charset="0"/>
              </a:rPr>
              <a:t> | Year 4 | States of Matter | Evaporation Investigation | Lesson 5</a:t>
            </a:r>
          </a:p>
        </p:txBody>
      </p:sp>
      <p:sp>
        <p:nvSpPr>
          <p:cNvPr id="7175" name="Text Placeholder 16">
            <a:extLst>
              <a:ext uri="{FF2B5EF4-FFF2-40B4-BE49-F238E27FC236}">
                <a16:creationId xmlns:a16="http://schemas.microsoft.com/office/drawing/2014/main" id="{D667611B-9369-4B87-8652-C9B102F7C806}"/>
              </a:ext>
            </a:extLst>
          </p:cNvPr>
          <p:cNvSpPr>
            <a:spLocks noGrp="1"/>
          </p:cNvSpPr>
          <p:nvPr>
            <p:ph type="body" sz="quarter" idx="10"/>
          </p:nvPr>
        </p:nvSpPr>
        <p:spPr>
          <a:xfrm>
            <a:off x="1655763" y="3200400"/>
            <a:ext cx="5832475" cy="542925"/>
          </a:xfrm>
        </p:spPr>
        <p:txBody>
          <a:bodyPr/>
          <a:lstStyle/>
          <a:p>
            <a:pPr eaLnBrk="1" hangingPunct="1"/>
            <a:r>
              <a:rPr lang="en-GB" altLang="en-US" dirty="0">
                <a:latin typeface="Roboto" panose="02000000000000000000" pitchFamily="2" charset="0"/>
                <a:ea typeface="Roboto" panose="02000000000000000000" pitchFamily="2" charset="0"/>
                <a:cs typeface="Roboto" panose="02000000000000000000" pitchFamily="2" charset="0"/>
              </a:rPr>
              <a:t>States of Matter</a:t>
            </a:r>
          </a:p>
        </p:txBody>
      </p:sp>
      <p:sp>
        <p:nvSpPr>
          <p:cNvPr id="7176" name="Title 17">
            <a:extLst>
              <a:ext uri="{FF2B5EF4-FFF2-40B4-BE49-F238E27FC236}">
                <a16:creationId xmlns:a16="http://schemas.microsoft.com/office/drawing/2014/main" id="{7A67A182-3A70-46EA-8DC4-13C02AEA8D57}"/>
              </a:ext>
            </a:extLst>
          </p:cNvPr>
          <p:cNvSpPr>
            <a:spLocks noGrp="1"/>
          </p:cNvSpPr>
          <p:nvPr>
            <p:ph type="title"/>
          </p:nvPr>
        </p:nvSpPr>
        <p:spPr>
          <a:xfrm>
            <a:off x="539750" y="2359025"/>
            <a:ext cx="8064500" cy="655638"/>
          </a:xfrm>
        </p:spPr>
        <p:txBody>
          <a:bodyPr/>
          <a:lstStyle/>
          <a:p>
            <a:pPr eaLnBrk="1" hangingPunct="1"/>
            <a:r>
              <a:rPr lang="en-GB" altLang="en-US" sz="4800" dirty="0">
                <a:latin typeface="Roboto" panose="02000000000000000000" pitchFamily="2" charset="0"/>
                <a:ea typeface="Roboto" panose="02000000000000000000" pitchFamily="2" charset="0"/>
                <a:cs typeface="Roboto" panose="02000000000000000000" pitchFamily="2" charset="0"/>
              </a:rPr>
              <a:t>Science</a:t>
            </a:r>
          </a:p>
        </p:txBody>
      </p:sp>
      <p:pic>
        <p:nvPicPr>
          <p:cNvPr id="7177" name="Picture 2">
            <a:extLst>
              <a:ext uri="{FF2B5EF4-FFF2-40B4-BE49-F238E27FC236}">
                <a16:creationId xmlns:a16="http://schemas.microsoft.com/office/drawing/2014/main" id="{8DC5A7DD-1AD5-4E5B-9FD7-76A7F1361E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A7485E-700F-49CE-87BB-9040DC743127}"/>
              </a:ext>
            </a:extLst>
          </p:cNvPr>
          <p:cNvSpPr/>
          <p:nvPr/>
        </p:nvSpPr>
        <p:spPr>
          <a:xfrm>
            <a:off x="760413" y="1651000"/>
            <a:ext cx="5694362" cy="4441825"/>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Title 5">
            <a:extLst>
              <a:ext uri="{FF2B5EF4-FFF2-40B4-BE49-F238E27FC236}">
                <a16:creationId xmlns:a16="http://schemas.microsoft.com/office/drawing/2014/main" id="{45D766C8-9F02-4B95-90CB-33AFA88EE482}"/>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Finding the Answer</a:t>
            </a:r>
          </a:p>
        </p:txBody>
      </p:sp>
      <p:sp>
        <p:nvSpPr>
          <p:cNvPr id="13" name="Rectangle 12">
            <a:extLst>
              <a:ext uri="{FF2B5EF4-FFF2-40B4-BE49-F238E27FC236}">
                <a16:creationId xmlns:a16="http://schemas.microsoft.com/office/drawing/2014/main" id="{69D0EA39-D000-4CF9-9B74-BD855146579D}"/>
              </a:ext>
            </a:extLst>
          </p:cNvPr>
          <p:cNvSpPr/>
          <p:nvPr/>
        </p:nvSpPr>
        <p:spPr>
          <a:xfrm>
            <a:off x="6527800" y="1660525"/>
            <a:ext cx="1860550" cy="4441825"/>
          </a:xfrm>
          <a:prstGeom prst="rect">
            <a:avLst/>
          </a:prstGeom>
          <a:solidFill>
            <a:schemeClr val="bg1"/>
          </a:solidFill>
          <a:ln w="28575">
            <a:solidFill>
              <a:srgbClr val="709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9" name="Content Placeholder 7">
            <a:extLst>
              <a:ext uri="{FF2B5EF4-FFF2-40B4-BE49-F238E27FC236}">
                <a16:creationId xmlns:a16="http://schemas.microsoft.com/office/drawing/2014/main" id="{74FEAD61-E6D2-4381-9711-CC7BB818B917}"/>
              </a:ext>
            </a:extLst>
          </p:cNvPr>
          <p:cNvSpPr>
            <a:spLocks noGrp="1"/>
          </p:cNvSpPr>
          <p:nvPr>
            <p:ph idx="1"/>
          </p:nvPr>
        </p:nvSpPr>
        <p:spPr>
          <a:xfrm>
            <a:off x="6527800" y="1673319"/>
            <a:ext cx="1860550" cy="3225393"/>
          </a:xfrm>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When you are ready, carry out the investigation!</a:t>
            </a:r>
          </a:p>
          <a:p>
            <a:pPr marL="0" indent="0" eaLnBrk="1" hangingPunct="1">
              <a:lnSpc>
                <a:spcPct val="100000"/>
              </a:lnSpc>
              <a:buFont typeface="Arial" panose="020B0604020202020204" pitchFamily="34" charset="0"/>
              <a:buNone/>
            </a:pPr>
            <a:r>
              <a:rPr lang="en-GB" altLang="en-US" dirty="0">
                <a:latin typeface="Twinkl" pitchFamily="2" charset="0"/>
              </a:rPr>
              <a:t>Record your results on the table on your Evaporation Investigation Activity Sheet.</a:t>
            </a:r>
          </a:p>
        </p:txBody>
      </p:sp>
      <p:pic>
        <p:nvPicPr>
          <p:cNvPr id="16390" name="Group Work">
            <a:extLst>
              <a:ext uri="{FF2B5EF4-FFF2-40B4-BE49-F238E27FC236}">
                <a16:creationId xmlns:a16="http://schemas.microsoft.com/office/drawing/2014/main" id="{7BDAB24A-6074-4911-B8AD-5C0C16B543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a:extLst>
              <a:ext uri="{FF2B5EF4-FFF2-40B4-BE49-F238E27FC236}">
                <a16:creationId xmlns:a16="http://schemas.microsoft.com/office/drawing/2014/main" id="{7DB49B40-F8B9-44F9-823A-2A82B6B3E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1774825"/>
            <a:ext cx="2951184" cy="4174604"/>
          </a:xfrm>
          <a:prstGeom prst="rect">
            <a:avLst/>
          </a:prstGeom>
          <a:noFill/>
          <a:ln w="127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94" name="Picture 9">
            <a:extLst>
              <a:ext uri="{FF2B5EF4-FFF2-40B4-BE49-F238E27FC236}">
                <a16:creationId xmlns:a16="http://schemas.microsoft.com/office/drawing/2014/main" id="{3EAC18DB-4BB6-4C49-AFC4-38FF0AB0FD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9591" y="1769229"/>
            <a:ext cx="2951184" cy="4174604"/>
          </a:xfrm>
          <a:prstGeom prst="rect">
            <a:avLst/>
          </a:prstGeom>
          <a:noFill/>
          <a:ln w="127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92" name="Picture 1">
            <a:extLst>
              <a:ext uri="{FF2B5EF4-FFF2-40B4-BE49-F238E27FC236}">
                <a16:creationId xmlns:a16="http://schemas.microsoft.com/office/drawing/2014/main" id="{E886FD67-48AA-41A9-853E-B3E699D3E447}"/>
              </a:ext>
            </a:extLst>
          </p:cNvPr>
          <p:cNvPicPr>
            <a:picLocks noChangeAspect="1"/>
          </p:cNvPicPr>
          <p:nvPr/>
        </p:nvPicPr>
        <p:blipFill>
          <a:blip r:embed="rId5">
            <a:extLst>
              <a:ext uri="{28A0092B-C50C-407E-A947-70E740481C1C}">
                <a14:useLocalDpi xmlns:a14="http://schemas.microsoft.com/office/drawing/2010/main" val="0"/>
              </a:ext>
            </a:extLst>
          </a:blip>
          <a:srcRect r="4678"/>
          <a:stretch>
            <a:fillRect/>
          </a:stretch>
        </p:blipFill>
        <p:spPr bwMode="auto">
          <a:xfrm>
            <a:off x="6675438" y="4954588"/>
            <a:ext cx="17129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50FD0-8D6F-4EE3-A88F-4776372A0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92" y="897623"/>
            <a:ext cx="8330234" cy="4049252"/>
          </a:xfrm>
          <a:prstGeom prst="roundRect">
            <a:avLst>
              <a:gd name="adj" fmla="val 5915"/>
            </a:avLst>
          </a:prstGeom>
        </p:spPr>
      </p:pic>
      <p:sp>
        <p:nvSpPr>
          <p:cNvPr id="22" name="Content Placeholder 7">
            <a:extLst>
              <a:ext uri="{FF2B5EF4-FFF2-40B4-BE49-F238E27FC236}">
                <a16:creationId xmlns:a16="http://schemas.microsoft.com/office/drawing/2014/main" id="{0923DD59-9DAF-4D2A-AFF8-9FBC8936DA4E}"/>
              </a:ext>
            </a:extLst>
          </p:cNvPr>
          <p:cNvSpPr txBox="1">
            <a:spLocks/>
          </p:cNvSpPr>
          <p:nvPr/>
        </p:nvSpPr>
        <p:spPr>
          <a:xfrm>
            <a:off x="755650" y="4418367"/>
            <a:ext cx="7646988" cy="1674918"/>
          </a:xfrm>
          <a:prstGeom prst="rect">
            <a:avLst/>
          </a:prstGeom>
          <a:solidFill>
            <a:srgbClr val="D3F3EF"/>
          </a:solidFill>
          <a:ln w="25400">
            <a:solidFill>
              <a:srgbClr val="7095A5"/>
            </a:solidFill>
          </a:ln>
        </p:spPr>
        <p:txBody>
          <a:bodyPr lIns="108000" tIns="108000" rIns="108000" bIns="10800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10000"/>
              </a:lnSpc>
              <a:spcAft>
                <a:spcPts val="0"/>
              </a:spcAft>
              <a:buFont typeface="Arial" panose="020B0604020202020204" pitchFamily="34" charset="0"/>
              <a:buNone/>
              <a:defRPr/>
            </a:pPr>
            <a:r>
              <a:rPr lang="en-GB" dirty="0">
                <a:latin typeface="Twinkl" pitchFamily="2" charset="0"/>
              </a:rPr>
              <a:t>Display your results and conclusions so that others can see them.</a:t>
            </a:r>
          </a:p>
          <a:p>
            <a:pPr marL="0" indent="0" fontAlgn="auto">
              <a:lnSpc>
                <a:spcPct val="110000"/>
              </a:lnSpc>
              <a:spcAft>
                <a:spcPts val="0"/>
              </a:spcAft>
              <a:buFont typeface="Arial" panose="020B0604020202020204" pitchFamily="34" charset="0"/>
              <a:buNone/>
              <a:defRPr/>
            </a:pPr>
            <a:r>
              <a:rPr lang="en-GB" dirty="0">
                <a:latin typeface="Twinkl" pitchFamily="2" charset="0"/>
              </a:rPr>
              <a:t>Have a look at other children’s results and conclusions.</a:t>
            </a:r>
          </a:p>
          <a:p>
            <a:pPr marL="0" indent="0" fontAlgn="auto">
              <a:lnSpc>
                <a:spcPct val="110000"/>
              </a:lnSpc>
              <a:spcAft>
                <a:spcPts val="0"/>
              </a:spcAft>
              <a:buFont typeface="Arial" panose="020B0604020202020204" pitchFamily="34" charset="0"/>
              <a:buNone/>
              <a:defRPr/>
            </a:pPr>
            <a:r>
              <a:rPr lang="en-GB" dirty="0">
                <a:latin typeface="Twinkl" pitchFamily="2" charset="0"/>
              </a:rPr>
              <a:t>Have your classmates found out whether temperature affects how fast towels dry? Do they agree with you?</a:t>
            </a:r>
          </a:p>
        </p:txBody>
      </p:sp>
      <p:sp>
        <p:nvSpPr>
          <p:cNvPr id="17410" name="Title 5">
            <a:extLst>
              <a:ext uri="{FF2B5EF4-FFF2-40B4-BE49-F238E27FC236}">
                <a16:creationId xmlns:a16="http://schemas.microsoft.com/office/drawing/2014/main" id="{6EC8EE95-8CDF-4B59-9071-F9C42D5B4D85}"/>
              </a:ext>
            </a:extLst>
          </p:cNvPr>
          <p:cNvSpPr>
            <a:spLocks noGrp="1"/>
          </p:cNvSpPr>
          <p:nvPr>
            <p:ph type="title"/>
          </p:nvPr>
        </p:nvSpPr>
        <p:spPr>
          <a:xfrm>
            <a:off x="457200" y="485775"/>
            <a:ext cx="8220075" cy="1165225"/>
          </a:xfrm>
        </p:spPr>
        <p:txBody>
          <a:bodyPr>
            <a:normAutofit/>
          </a:bodyPr>
          <a:lstStyle/>
          <a:p>
            <a:pPr eaLnBrk="1" hangingPunct="1"/>
            <a:r>
              <a:rPr lang="en-GB" altLang="en-US" sz="3300" dirty="0">
                <a:latin typeface="Twinkl" pitchFamily="2" charset="0"/>
              </a:rPr>
              <a:t>Sharing Ideas and Evaluating</a:t>
            </a:r>
          </a:p>
        </p:txBody>
      </p:sp>
      <p:pic>
        <p:nvPicPr>
          <p:cNvPr id="17413" name="Whole Class">
            <a:extLst>
              <a:ext uri="{FF2B5EF4-FFF2-40B4-BE49-F238E27FC236}">
                <a16:creationId xmlns:a16="http://schemas.microsoft.com/office/drawing/2014/main" id="{77D12BC2-E769-496F-8EDD-14E211F88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a:extLst>
              <a:ext uri="{FF2B5EF4-FFF2-40B4-BE49-F238E27FC236}">
                <a16:creationId xmlns:a16="http://schemas.microsoft.com/office/drawing/2014/main" id="{F7A34F6A-A2D6-471D-A17D-EB3E791D7527}"/>
              </a:ext>
            </a:extLst>
          </p:cNvPr>
          <p:cNvSpPr>
            <a:spLocks noGrp="1"/>
          </p:cNvSpPr>
          <p:nvPr>
            <p:ph type="title"/>
          </p:nvPr>
        </p:nvSpPr>
        <p:spPr>
          <a:xfrm>
            <a:off x="457200" y="485775"/>
            <a:ext cx="8220075" cy="1165225"/>
          </a:xfrm>
        </p:spPr>
        <p:txBody>
          <a:bodyPr>
            <a:normAutofit/>
          </a:bodyPr>
          <a:lstStyle/>
          <a:p>
            <a:pPr eaLnBrk="1" hangingPunct="1"/>
            <a:r>
              <a:rPr lang="en-GB" altLang="en-US" sz="3300" dirty="0">
                <a:latin typeface="Twinkl" pitchFamily="2" charset="0"/>
              </a:rPr>
              <a:t>Sharing Ideas and Evaluating</a:t>
            </a:r>
          </a:p>
        </p:txBody>
      </p:sp>
      <p:sp>
        <p:nvSpPr>
          <p:cNvPr id="20" name="Rectangle 19">
            <a:extLst>
              <a:ext uri="{FF2B5EF4-FFF2-40B4-BE49-F238E27FC236}">
                <a16:creationId xmlns:a16="http://schemas.microsoft.com/office/drawing/2014/main" id="{2CEF814E-FF72-4EC4-AAF3-D6EF029A8802}"/>
              </a:ext>
            </a:extLst>
          </p:cNvPr>
          <p:cNvSpPr/>
          <p:nvPr/>
        </p:nvSpPr>
        <p:spPr>
          <a:xfrm>
            <a:off x="755650" y="1651000"/>
            <a:ext cx="7646988" cy="4441825"/>
          </a:xfrm>
          <a:prstGeom prst="rect">
            <a:avLst/>
          </a:prstGeom>
          <a:solidFill>
            <a:srgbClr val="D3F3EF"/>
          </a:solidFill>
          <a:ln w="28575">
            <a:solidFill>
              <a:srgbClr val="709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atin typeface="Twinkl" pitchFamily="2" charset="0"/>
            </a:endParaRPr>
          </a:p>
        </p:txBody>
      </p:sp>
      <p:sp>
        <p:nvSpPr>
          <p:cNvPr id="18436" name="Content Placeholder 7">
            <a:extLst>
              <a:ext uri="{FF2B5EF4-FFF2-40B4-BE49-F238E27FC236}">
                <a16:creationId xmlns:a16="http://schemas.microsoft.com/office/drawing/2014/main" id="{174E3210-7CB7-4330-8923-9F591EFAC9AA}"/>
              </a:ext>
            </a:extLst>
          </p:cNvPr>
          <p:cNvSpPr>
            <a:spLocks/>
          </p:cNvSpPr>
          <p:nvPr/>
        </p:nvSpPr>
        <p:spPr bwMode="auto">
          <a:xfrm>
            <a:off x="755650" y="1657350"/>
            <a:ext cx="7646988" cy="133893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dirty="0">
                <a:solidFill>
                  <a:schemeClr val="tx1"/>
                </a:solidFill>
                <a:latin typeface="Twinkl" pitchFamily="2" charset="0"/>
              </a:rPr>
              <a:t>How could we improve this investigation?</a:t>
            </a:r>
          </a:p>
          <a:p>
            <a:pPr eaLnBrk="1" hangingPunct="1">
              <a:lnSpc>
                <a:spcPct val="100000"/>
              </a:lnSpc>
              <a:spcBef>
                <a:spcPct val="0"/>
              </a:spcBef>
              <a:buNone/>
            </a:pPr>
            <a:endParaRPr lang="en-GB" altLang="en-US" dirty="0">
              <a:latin typeface="Twinkl" pitchFamily="2" charset="0"/>
            </a:endParaRPr>
          </a:p>
          <a:p>
            <a:pPr eaLnBrk="1" hangingPunct="1">
              <a:lnSpc>
                <a:spcPct val="100000"/>
              </a:lnSpc>
              <a:spcBef>
                <a:spcPct val="0"/>
              </a:spcBef>
              <a:buNone/>
            </a:pPr>
            <a:r>
              <a:rPr lang="en-GB" altLang="en-US" dirty="0">
                <a:latin typeface="Twinkl" pitchFamily="2" charset="0"/>
              </a:rPr>
              <a:t>Are there any further questions you would like to investigate following on from this investigation?</a:t>
            </a:r>
          </a:p>
        </p:txBody>
      </p:sp>
      <p:pic>
        <p:nvPicPr>
          <p:cNvPr id="18437" name="Whole Class">
            <a:extLst>
              <a:ext uri="{FF2B5EF4-FFF2-40B4-BE49-F238E27FC236}">
                <a16:creationId xmlns:a16="http://schemas.microsoft.com/office/drawing/2014/main" id="{626DA710-03DF-4910-8156-AECBF9DF0B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a:extLst>
              <a:ext uri="{FF2B5EF4-FFF2-40B4-BE49-F238E27FC236}">
                <a16:creationId xmlns:a16="http://schemas.microsoft.com/office/drawing/2014/main" id="{9819AD3B-DDD0-4B61-AAAD-45F9A5324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3133725"/>
            <a:ext cx="21304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9BB58D74-9CF4-4F7B-AEE5-DD5D527617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3133725"/>
            <a:ext cx="21780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36CE8142-A0BE-47C8-A7D9-9FCCFD8581F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EEAF869-5DCC-40CA-B7AD-DDFDD9A1AB7D}"/>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9460" name="Title 1">
            <a:extLst>
              <a:ext uri="{FF2B5EF4-FFF2-40B4-BE49-F238E27FC236}">
                <a16:creationId xmlns:a16="http://schemas.microsoft.com/office/drawing/2014/main" id="{DD6519D6-A3E6-4B3C-BFB6-F94184F547AE}"/>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Success Criteria</a:t>
            </a:r>
          </a:p>
        </p:txBody>
      </p:sp>
      <p:sp>
        <p:nvSpPr>
          <p:cNvPr id="19461" name="Title 1">
            <a:extLst>
              <a:ext uri="{FF2B5EF4-FFF2-40B4-BE49-F238E27FC236}">
                <a16:creationId xmlns:a16="http://schemas.microsoft.com/office/drawing/2014/main" id="{30AB9C6A-F34B-4613-86A7-A8F0DE16F76D}"/>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pic>
        <p:nvPicPr>
          <p:cNvPr id="19462" name="Picture 7">
            <a:extLst>
              <a:ext uri="{FF2B5EF4-FFF2-40B4-BE49-F238E27FC236}">
                <a16:creationId xmlns:a16="http://schemas.microsoft.com/office/drawing/2014/main" id="{97058DBD-E06A-4AB6-AEB4-E7962836BC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ontent Placeholder 15">
            <a:extLst>
              <a:ext uri="{FF2B5EF4-FFF2-40B4-BE49-F238E27FC236}">
                <a16:creationId xmlns:a16="http://schemas.microsoft.com/office/drawing/2014/main" id="{07180B48-8C2F-4DB5-86C4-8C78C57E2D47}"/>
              </a:ext>
            </a:extLst>
          </p:cNvPr>
          <p:cNvSpPr>
            <a:spLocks noGrp="1"/>
          </p:cNvSpPr>
          <p:nvPr>
            <p:ph idx="1"/>
          </p:nvPr>
        </p:nvSpPr>
        <p:spPr>
          <a:xfrm>
            <a:off x="628650" y="1127125"/>
            <a:ext cx="7886700" cy="1409700"/>
          </a:xfrm>
        </p:spPr>
        <p:txBody>
          <a:bodyPr/>
          <a:lstStyle/>
          <a:p>
            <a:pPr eaLnBrk="1" hangingPunct="1">
              <a:lnSpc>
                <a:spcPct val="100000"/>
              </a:lnSpc>
            </a:pPr>
            <a:r>
              <a:rPr lang="en-GB" altLang="en-US">
                <a:latin typeface="Twinkl" pitchFamily="2" charset="0"/>
              </a:rPr>
              <a:t>I can investigate how water evaporates.</a:t>
            </a:r>
          </a:p>
        </p:txBody>
      </p:sp>
      <p:sp>
        <p:nvSpPr>
          <p:cNvPr id="19464" name="Content Placeholder 15">
            <a:extLst>
              <a:ext uri="{FF2B5EF4-FFF2-40B4-BE49-F238E27FC236}">
                <a16:creationId xmlns:a16="http://schemas.microsoft.com/office/drawing/2014/main" id="{BAE3FA80-3758-4A31-A2E8-E940CE329DED}"/>
              </a:ext>
            </a:extLst>
          </p:cNvPr>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pPr>
            <a:r>
              <a:rPr lang="en-GB" altLang="en-US">
                <a:latin typeface="Twinkl" pitchFamily="2" charset="0"/>
              </a:rPr>
              <a:t>I can explain the effect of temperature on the process of evaporation. </a:t>
            </a:r>
          </a:p>
          <a:p>
            <a:pPr eaLnBrk="1" hangingPunct="1">
              <a:lnSpc>
                <a:spcPct val="100000"/>
              </a:lnSpc>
            </a:pPr>
            <a:r>
              <a:rPr lang="en-GB" altLang="en-US">
                <a:latin typeface="Twinkl" pitchFamily="2" charset="0"/>
              </a:rPr>
              <a:t>I can plan and carry out a comparative test using equipment accurately and display my results.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B2E9F708-93A0-4B42-9DA6-6CE25D3667BE}"/>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312E065C-0B2F-45E3-9D01-BF4F5E9AD01A}"/>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a:extLst>
              <a:ext uri="{FF2B5EF4-FFF2-40B4-BE49-F238E27FC236}">
                <a16:creationId xmlns:a16="http://schemas.microsoft.com/office/drawing/2014/main" id="{15CCBBFF-8D1E-413E-AEDA-55308DF5004E}"/>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9221" name="Title 1">
            <a:extLst>
              <a:ext uri="{FF2B5EF4-FFF2-40B4-BE49-F238E27FC236}">
                <a16:creationId xmlns:a16="http://schemas.microsoft.com/office/drawing/2014/main" id="{08582885-8037-4DF4-A6CF-92BED938DFE5}"/>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9222" name="Content Placeholder 15">
            <a:extLst>
              <a:ext uri="{FF2B5EF4-FFF2-40B4-BE49-F238E27FC236}">
                <a16:creationId xmlns:a16="http://schemas.microsoft.com/office/drawing/2014/main" id="{B334762A-488D-483C-BD94-25CA8BE364F3}"/>
              </a:ext>
            </a:extLst>
          </p:cNvPr>
          <p:cNvSpPr>
            <a:spLocks noGrp="1"/>
          </p:cNvSpPr>
          <p:nvPr>
            <p:ph idx="1"/>
          </p:nvPr>
        </p:nvSpPr>
        <p:spPr>
          <a:xfrm>
            <a:off x="628650" y="1127125"/>
            <a:ext cx="7886700" cy="1409700"/>
          </a:xfrm>
        </p:spPr>
        <p:txBody>
          <a:bodyPr/>
          <a:lstStyle/>
          <a:p>
            <a:pPr eaLnBrk="1" hangingPunct="1">
              <a:lnSpc>
                <a:spcPct val="100000"/>
              </a:lnSpc>
            </a:pPr>
            <a:r>
              <a:rPr lang="en-GB" altLang="en-US">
                <a:latin typeface="Twinkl" pitchFamily="2" charset="0"/>
              </a:rPr>
              <a:t>I can investigate how water evaporates.</a:t>
            </a:r>
          </a:p>
        </p:txBody>
      </p:sp>
      <p:sp>
        <p:nvSpPr>
          <p:cNvPr id="9223" name="Content Placeholder 15">
            <a:extLst>
              <a:ext uri="{FF2B5EF4-FFF2-40B4-BE49-F238E27FC236}">
                <a16:creationId xmlns:a16="http://schemas.microsoft.com/office/drawing/2014/main" id="{39035752-95FF-43CB-B64C-F9A23CE64BCB}"/>
              </a:ext>
            </a:extLst>
          </p:cNvPr>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pPr>
            <a:r>
              <a:rPr lang="en-GB" altLang="en-US">
                <a:latin typeface="Twinkl" pitchFamily="2" charset="0"/>
              </a:rPr>
              <a:t>I can explain the effect of temperature on the process of evaporation. </a:t>
            </a:r>
          </a:p>
          <a:p>
            <a:pPr eaLnBrk="1" hangingPunct="1">
              <a:lnSpc>
                <a:spcPct val="100000"/>
              </a:lnSpc>
            </a:pPr>
            <a:r>
              <a:rPr lang="en-GB" altLang="en-US">
                <a:latin typeface="Twinkl" pitchFamily="2" charset="0"/>
              </a:rPr>
              <a:t>I can plan and carry out a comparative test using equipment accurately and display my results.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Content Placeholder 7">
            <a:extLst>
              <a:ext uri="{FF2B5EF4-FFF2-40B4-BE49-F238E27FC236}">
                <a16:creationId xmlns:a16="http://schemas.microsoft.com/office/drawing/2014/main" id="{05A5487D-FBD9-4F7A-817F-DF85AE330FE3}"/>
              </a:ext>
            </a:extLst>
          </p:cNvPr>
          <p:cNvSpPr>
            <a:spLocks/>
          </p:cNvSpPr>
          <p:nvPr/>
        </p:nvSpPr>
        <p:spPr bwMode="auto">
          <a:xfrm>
            <a:off x="764039" y="2666670"/>
            <a:ext cx="4084186" cy="3426155"/>
          </a:xfrm>
          <a:prstGeom prst="rect">
            <a:avLst/>
          </a:prstGeom>
          <a:solidFill>
            <a:srgbClr val="A7E6DE"/>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When clothes dry on the washing line, it is evaporation that causes the liquid on the wet clothes to turn into gas, leaving the clothes dry.</a:t>
            </a:r>
          </a:p>
          <a:p>
            <a:pPr eaLnBrk="1" hangingPunct="1">
              <a:lnSpc>
                <a:spcPct val="100000"/>
              </a:lnSpc>
              <a:buFont typeface="Arial" panose="020B0604020202020204" pitchFamily="34" charset="0"/>
              <a:buNone/>
            </a:pPr>
            <a:r>
              <a:rPr lang="en-GB" altLang="en-US" dirty="0">
                <a:latin typeface="Twinkl" pitchFamily="2" charset="0"/>
              </a:rPr>
              <a:t>But how is the water evaporated from the wet clothes? Around the room are some children's ideas about what makes this happen. Have a look at each statement, think about whether you agree or disagree with it, and write your ideas around it.</a:t>
            </a:r>
          </a:p>
        </p:txBody>
      </p:sp>
      <p:sp>
        <p:nvSpPr>
          <p:cNvPr id="10242" name="Title 5">
            <a:extLst>
              <a:ext uri="{FF2B5EF4-FFF2-40B4-BE49-F238E27FC236}">
                <a16:creationId xmlns:a16="http://schemas.microsoft.com/office/drawing/2014/main" id="{56360AC5-AE18-4E91-AEC5-B430E33BB435}"/>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sp>
        <p:nvSpPr>
          <p:cNvPr id="10244" name="Content Placeholder 7">
            <a:extLst>
              <a:ext uri="{FF2B5EF4-FFF2-40B4-BE49-F238E27FC236}">
                <a16:creationId xmlns:a16="http://schemas.microsoft.com/office/drawing/2014/main" id="{0FC2D005-F64B-47C5-91D7-CEA033F874DB}"/>
              </a:ext>
            </a:extLst>
          </p:cNvPr>
          <p:cNvSpPr>
            <a:spLocks noGrp="1"/>
          </p:cNvSpPr>
          <p:nvPr>
            <p:ph idx="1"/>
          </p:nvPr>
        </p:nvSpPr>
        <p:spPr>
          <a:xfrm>
            <a:off x="755650" y="1809039"/>
            <a:ext cx="7632700" cy="499897"/>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00000"/>
              </a:lnSpc>
              <a:buFont typeface="Arial" panose="020B0604020202020204" pitchFamily="34" charset="0"/>
              <a:buNone/>
            </a:pPr>
            <a:r>
              <a:rPr lang="en-GB" altLang="en-US" dirty="0">
                <a:latin typeface="Twinkl" pitchFamily="2" charset="0"/>
              </a:rPr>
              <a:t>Evaporation is the process of a liquid changing into a gas.</a:t>
            </a:r>
          </a:p>
        </p:txBody>
      </p:sp>
      <p:pic>
        <p:nvPicPr>
          <p:cNvPr id="10246" name="Whole Class">
            <a:extLst>
              <a:ext uri="{FF2B5EF4-FFF2-40B4-BE49-F238E27FC236}">
                <a16:creationId xmlns:a16="http://schemas.microsoft.com/office/drawing/2014/main" id="{E29FE20B-C1B9-4BAD-B37D-F3CBBD18DB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
            <a:extLst>
              <a:ext uri="{FF2B5EF4-FFF2-40B4-BE49-F238E27FC236}">
                <a16:creationId xmlns:a16="http://schemas.microsoft.com/office/drawing/2014/main" id="{08C81562-A84C-4235-8780-B33C0D3F2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2048573"/>
            <a:ext cx="1474336" cy="325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a:extLst>
              <a:ext uri="{FF2B5EF4-FFF2-40B4-BE49-F238E27FC236}">
                <a16:creationId xmlns:a16="http://schemas.microsoft.com/office/drawing/2014/main" id="{230FBCD2-C0A0-4928-AA5D-D892576108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00213"/>
            <a:ext cx="1539943" cy="22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Down Arrow 20">
            <a:extLst>
              <a:ext uri="{FF2B5EF4-FFF2-40B4-BE49-F238E27FC236}">
                <a16:creationId xmlns:a16="http://schemas.microsoft.com/office/drawing/2014/main" id="{E7028AE9-986E-4424-BCB8-DDD9B5E3ACB4}"/>
              </a:ext>
            </a:extLst>
          </p:cNvPr>
          <p:cNvSpPr/>
          <p:nvPr/>
        </p:nvSpPr>
        <p:spPr>
          <a:xfrm rot="4244986" flipV="1">
            <a:off x="6682977" y="4760912"/>
            <a:ext cx="234950" cy="657225"/>
          </a:xfrm>
          <a:prstGeom prst="downArrow">
            <a:avLst/>
          </a:prstGeom>
          <a:solidFill>
            <a:srgbClr val="7095A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5">
            <a:extLst>
              <a:ext uri="{FF2B5EF4-FFF2-40B4-BE49-F238E27FC236}">
                <a16:creationId xmlns:a16="http://schemas.microsoft.com/office/drawing/2014/main" id="{BDA4A436-85B7-49E0-8E40-56CA88FE1A1C}"/>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sp>
        <p:nvSpPr>
          <p:cNvPr id="11269" name="Content Placeholder 7">
            <a:extLst>
              <a:ext uri="{FF2B5EF4-FFF2-40B4-BE49-F238E27FC236}">
                <a16:creationId xmlns:a16="http://schemas.microsoft.com/office/drawing/2014/main" id="{62813E28-D8B8-438C-ADE1-3F5948832144}"/>
              </a:ext>
            </a:extLst>
          </p:cNvPr>
          <p:cNvSpPr>
            <a:spLocks/>
          </p:cNvSpPr>
          <p:nvPr/>
        </p:nvSpPr>
        <p:spPr bwMode="auto">
          <a:xfrm>
            <a:off x="764040" y="2509683"/>
            <a:ext cx="4613304" cy="3393338"/>
          </a:xfrm>
          <a:prstGeom prst="rect">
            <a:avLst/>
          </a:prstGeom>
          <a:solidFill>
            <a:srgbClr val="A7E6DE"/>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The particles in a liquid have energy and are moving around each other quite fast. Some of the particles move so quickly that they turn into a gas and move away from the liquid. </a:t>
            </a:r>
          </a:p>
          <a:p>
            <a:pPr eaLnBrk="1" hangingPunct="1">
              <a:lnSpc>
                <a:spcPct val="100000"/>
              </a:lnSpc>
              <a:buFont typeface="Arial" panose="020B0604020202020204" pitchFamily="34" charset="0"/>
              <a:buNone/>
            </a:pPr>
            <a:r>
              <a:rPr lang="en-GB" altLang="en-US" dirty="0">
                <a:latin typeface="Twinkl" pitchFamily="2" charset="0"/>
              </a:rPr>
              <a:t>This happens quickly if the liquid is boiling, but when clothes are drying it is not that hot so I think it just happens slower. Eventually all the particles will have changed into a gas and the clothes will be dry!</a:t>
            </a:r>
          </a:p>
        </p:txBody>
      </p:sp>
      <p:sp>
        <p:nvSpPr>
          <p:cNvPr id="11270" name="Content Placeholder 7">
            <a:extLst>
              <a:ext uri="{FF2B5EF4-FFF2-40B4-BE49-F238E27FC236}">
                <a16:creationId xmlns:a16="http://schemas.microsoft.com/office/drawing/2014/main" id="{3118954B-EBA0-4AE7-9E27-7943C9F1C075}"/>
              </a:ext>
            </a:extLst>
          </p:cNvPr>
          <p:cNvSpPr>
            <a:spLocks noGrp="1"/>
          </p:cNvSpPr>
          <p:nvPr>
            <p:ph idx="1"/>
          </p:nvPr>
        </p:nvSpPr>
        <p:spPr>
          <a:xfrm>
            <a:off x="755650" y="1811433"/>
            <a:ext cx="5822950" cy="495108"/>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00000"/>
              </a:lnSpc>
              <a:buFont typeface="Arial" panose="020B0604020202020204" pitchFamily="34" charset="0"/>
              <a:buNone/>
            </a:pPr>
            <a:r>
              <a:rPr lang="en-GB" altLang="en-US" dirty="0">
                <a:latin typeface="Twinkl" pitchFamily="2" charset="0"/>
              </a:rPr>
              <a:t>This boy has the answer!</a:t>
            </a:r>
          </a:p>
        </p:txBody>
      </p:sp>
      <p:pic>
        <p:nvPicPr>
          <p:cNvPr id="11271" name="Picture 1">
            <a:extLst>
              <a:ext uri="{FF2B5EF4-FFF2-40B4-BE49-F238E27FC236}">
                <a16:creationId xmlns:a16="http://schemas.microsoft.com/office/drawing/2014/main" id="{D49B043E-4A85-4DC9-BEA2-C37AB9D84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75" y="1633538"/>
            <a:ext cx="3163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7">
            <a:extLst>
              <a:ext uri="{FF2B5EF4-FFF2-40B4-BE49-F238E27FC236}">
                <a16:creationId xmlns:a16="http://schemas.microsoft.com/office/drawing/2014/main" id="{4A8F798B-D09D-441B-8F5E-401016A318B5}"/>
              </a:ext>
            </a:extLst>
          </p:cNvPr>
          <p:cNvSpPr>
            <a:spLocks noGrp="1"/>
          </p:cNvSpPr>
          <p:nvPr>
            <p:ph idx="1"/>
          </p:nvPr>
        </p:nvSpPr>
        <p:spPr>
          <a:xfrm>
            <a:off x="750888" y="1718112"/>
            <a:ext cx="7632700" cy="4203816"/>
          </a:xfrm>
          <a:prstGeom prst="rect">
            <a:avLst/>
          </a:prstGeom>
          <a:solidFill>
            <a:schemeClr val="bg1"/>
          </a:solidFill>
          <a:ln w="28575">
            <a:solidFill>
              <a:srgbClr val="7095A5"/>
            </a:solidFill>
          </a:ln>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When clothes are hung on a washing line to dry, they are </a:t>
            </a:r>
            <a:br>
              <a:rPr lang="en-GB" altLang="en-US" dirty="0">
                <a:latin typeface="Twinkl" pitchFamily="2" charset="0"/>
              </a:rPr>
            </a:br>
            <a:r>
              <a:rPr lang="en-GB" altLang="en-US" dirty="0" err="1">
                <a:latin typeface="Twinkl" pitchFamily="2" charset="0"/>
              </a:rPr>
              <a:t>exposedto</a:t>
            </a:r>
            <a:r>
              <a:rPr lang="en-GB" altLang="en-US" dirty="0">
                <a:latin typeface="Twinkl" pitchFamily="2" charset="0"/>
              </a:rPr>
              <a:t> heat. They are not boiling, but there is some heat.</a:t>
            </a:r>
          </a:p>
          <a:p>
            <a:pPr marL="0" indent="0" eaLnBrk="1" hangingPunct="1">
              <a:lnSpc>
                <a:spcPct val="100000"/>
              </a:lnSpc>
              <a:buFont typeface="Arial" panose="020B0604020202020204" pitchFamily="34" charset="0"/>
              <a:buNone/>
            </a:pPr>
            <a:r>
              <a:rPr lang="en-GB" altLang="en-US" dirty="0">
                <a:latin typeface="Twinkl" pitchFamily="2" charset="0"/>
              </a:rPr>
              <a:t>The particles in the liquid water are moving around </a:t>
            </a:r>
            <a:br>
              <a:rPr lang="en-GB" altLang="en-US" dirty="0">
                <a:latin typeface="Twinkl" pitchFamily="2" charset="0"/>
              </a:rPr>
            </a:br>
            <a:r>
              <a:rPr lang="en-GB" altLang="en-US" dirty="0">
                <a:latin typeface="Twinkl" pitchFamily="2" charset="0"/>
              </a:rPr>
              <a:t>and over each other, and some particles move </a:t>
            </a:r>
            <a:br>
              <a:rPr lang="en-GB" altLang="en-US" dirty="0">
                <a:latin typeface="Twinkl" pitchFamily="2" charset="0"/>
              </a:rPr>
            </a:br>
            <a:r>
              <a:rPr lang="en-GB" altLang="en-US" dirty="0">
                <a:latin typeface="Twinkl" pitchFamily="2" charset="0"/>
              </a:rPr>
              <a:t>faster than others.</a:t>
            </a:r>
          </a:p>
          <a:p>
            <a:pPr marL="0" indent="0" eaLnBrk="1" hangingPunct="1">
              <a:lnSpc>
                <a:spcPct val="100000"/>
              </a:lnSpc>
              <a:buFont typeface="Arial" panose="020B0604020202020204" pitchFamily="34" charset="0"/>
              <a:buNone/>
            </a:pPr>
            <a:r>
              <a:rPr lang="en-GB" altLang="en-US" dirty="0">
                <a:latin typeface="Twinkl" pitchFamily="2" charset="0"/>
              </a:rPr>
              <a:t>These particles move so fast that they change state,</a:t>
            </a:r>
            <a:br>
              <a:rPr lang="en-GB" altLang="en-US" dirty="0">
                <a:latin typeface="Twinkl" pitchFamily="2" charset="0"/>
              </a:rPr>
            </a:br>
            <a:r>
              <a:rPr lang="en-GB" altLang="en-US" dirty="0">
                <a:latin typeface="Twinkl" pitchFamily="2" charset="0"/>
              </a:rPr>
              <a:t>turning into water vapour. The particles of water </a:t>
            </a:r>
            <a:br>
              <a:rPr lang="en-GB" altLang="en-US" dirty="0">
                <a:latin typeface="Twinkl" pitchFamily="2" charset="0"/>
              </a:rPr>
            </a:br>
            <a:r>
              <a:rPr lang="en-GB" altLang="en-US" dirty="0">
                <a:latin typeface="Twinkl" pitchFamily="2" charset="0"/>
              </a:rPr>
              <a:t>vapour move away from the clothes, spreading </a:t>
            </a:r>
            <a:br>
              <a:rPr lang="en-GB" altLang="en-US" dirty="0">
                <a:latin typeface="Twinkl" pitchFamily="2" charset="0"/>
              </a:rPr>
            </a:br>
            <a:r>
              <a:rPr lang="en-GB" altLang="en-US" dirty="0">
                <a:latin typeface="Twinkl" pitchFamily="2" charset="0"/>
              </a:rPr>
              <a:t>out into the air. The particles don't turn into air!</a:t>
            </a:r>
          </a:p>
          <a:p>
            <a:pPr marL="0" indent="0" eaLnBrk="1" hangingPunct="1">
              <a:lnSpc>
                <a:spcPct val="100000"/>
              </a:lnSpc>
              <a:buFont typeface="Arial" panose="020B0604020202020204" pitchFamily="34" charset="0"/>
              <a:buNone/>
            </a:pPr>
            <a:r>
              <a:rPr lang="en-GB" altLang="en-US" dirty="0">
                <a:latin typeface="Twinkl" pitchFamily="2" charset="0"/>
              </a:rPr>
              <a:t>Eventually, if the clothes are left on the washing line for long</a:t>
            </a:r>
            <a:br>
              <a:rPr lang="en-GB" altLang="en-US" dirty="0">
                <a:latin typeface="Twinkl" pitchFamily="2" charset="0"/>
              </a:rPr>
            </a:br>
            <a:r>
              <a:rPr lang="en-GB" altLang="en-US" dirty="0">
                <a:latin typeface="Twinkl" pitchFamily="2" charset="0"/>
              </a:rPr>
              <a:t>enough, all the particles of liquid water will change</a:t>
            </a:r>
            <a:br>
              <a:rPr lang="en-GB" altLang="en-US" dirty="0">
                <a:latin typeface="Twinkl" pitchFamily="2" charset="0"/>
              </a:rPr>
            </a:br>
            <a:r>
              <a:rPr lang="en-GB" altLang="en-US" dirty="0">
                <a:latin typeface="Twinkl" pitchFamily="2" charset="0"/>
              </a:rPr>
              <a:t>state into gaseous water vapour. The water will</a:t>
            </a:r>
            <a:br>
              <a:rPr lang="en-GB" altLang="en-US" dirty="0">
                <a:latin typeface="Twinkl" pitchFamily="2" charset="0"/>
              </a:rPr>
            </a:br>
            <a:r>
              <a:rPr lang="en-GB" altLang="en-US" dirty="0">
                <a:latin typeface="Twinkl" pitchFamily="2" charset="0"/>
              </a:rPr>
              <a:t>have evaporated and the clothes will be dry.</a:t>
            </a:r>
          </a:p>
        </p:txBody>
      </p:sp>
      <p:sp>
        <p:nvSpPr>
          <p:cNvPr id="12291" name="Title 5">
            <a:extLst>
              <a:ext uri="{FF2B5EF4-FFF2-40B4-BE49-F238E27FC236}">
                <a16:creationId xmlns:a16="http://schemas.microsoft.com/office/drawing/2014/main" id="{BFB5E9CE-3FC5-4EAD-88AF-08BE1B4F805B}"/>
              </a:ext>
            </a:extLst>
          </p:cNvPr>
          <p:cNvSpPr>
            <a:spLocks noGrp="1"/>
          </p:cNvSpPr>
          <p:nvPr>
            <p:ph type="title"/>
          </p:nvPr>
        </p:nvSpPr>
        <p:spPr>
          <a:xfrm>
            <a:off x="457200" y="485775"/>
            <a:ext cx="8220075" cy="1165225"/>
          </a:xfrm>
        </p:spPr>
        <p:txBody>
          <a:bodyPr/>
          <a:lstStyle/>
          <a:p>
            <a:pPr algn="ctr" eaLnBrk="1" hangingPunct="1"/>
            <a:r>
              <a:rPr lang="en-GB" altLang="en-US" sz="3600" dirty="0">
                <a:latin typeface="Twinkl" pitchFamily="2" charset="0"/>
              </a:rPr>
              <a:t>How Do Wet Clothes Dry?</a:t>
            </a:r>
          </a:p>
        </p:txBody>
      </p:sp>
      <p:pic>
        <p:nvPicPr>
          <p:cNvPr id="12293" name="Picture 1">
            <a:extLst>
              <a:ext uri="{FF2B5EF4-FFF2-40B4-BE49-F238E27FC236}">
                <a16:creationId xmlns:a16="http://schemas.microsoft.com/office/drawing/2014/main" id="{0A906CAE-2125-4603-910F-7D23F98735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4088" y="1949450"/>
            <a:ext cx="25749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Content Placeholder 7">
            <a:extLst>
              <a:ext uri="{FF2B5EF4-FFF2-40B4-BE49-F238E27FC236}">
                <a16:creationId xmlns:a16="http://schemas.microsoft.com/office/drawing/2014/main" id="{E1E9AFD4-7062-4842-8080-16E3EABAB8A5}"/>
              </a:ext>
            </a:extLst>
          </p:cNvPr>
          <p:cNvSpPr>
            <a:spLocks noGrp="1"/>
          </p:cNvSpPr>
          <p:nvPr>
            <p:ph idx="1"/>
          </p:nvPr>
        </p:nvSpPr>
        <p:spPr>
          <a:xfrm>
            <a:off x="755650" y="1809023"/>
            <a:ext cx="7632700" cy="1253991"/>
          </a:xfrm>
          <a:prstGeom prst="rect">
            <a:avLst/>
          </a:prstGeom>
          <a:solidFill>
            <a:srgbClr val="D3F3EF"/>
          </a:solidFill>
          <a:ln w="28575">
            <a:solidFill>
              <a:srgbClr val="7095A5"/>
            </a:solidFill>
          </a:ln>
        </p:spPr>
        <p:txBody>
          <a:bodyPr lIns="108000" tIns="108000" rIns="108000" bIns="108000" anchor="ctr">
            <a:spAutoFit/>
          </a:bodyPr>
          <a:lstStyle/>
          <a:p>
            <a:pPr marL="0" indent="0" algn="ctr" eaLnBrk="1" hangingPunct="1">
              <a:lnSpc>
                <a:spcPct val="110000"/>
              </a:lnSpc>
              <a:buFont typeface="Arial" panose="020B0604020202020204" pitchFamily="34" charset="0"/>
              <a:buNone/>
            </a:pPr>
            <a:r>
              <a:rPr lang="en-GB" altLang="en-US" dirty="0">
                <a:latin typeface="Twinkl" pitchFamily="2" charset="0"/>
              </a:rPr>
              <a:t>You are going to work in a group to plan and set up</a:t>
            </a:r>
            <a:br>
              <a:rPr lang="en-GB" altLang="en-US" dirty="0">
                <a:latin typeface="Twinkl" pitchFamily="2" charset="0"/>
              </a:rPr>
            </a:br>
            <a:r>
              <a:rPr lang="en-GB" altLang="en-US" dirty="0">
                <a:latin typeface="Twinkl" pitchFamily="2" charset="0"/>
              </a:rPr>
              <a:t>an investigation to find the answer to this question.</a:t>
            </a:r>
          </a:p>
          <a:p>
            <a:pPr marL="0" indent="0" algn="ctr" eaLnBrk="1" hangingPunct="1">
              <a:lnSpc>
                <a:spcPct val="110000"/>
              </a:lnSpc>
              <a:buFont typeface="Arial" panose="020B0604020202020204" pitchFamily="34" charset="0"/>
              <a:buNone/>
            </a:pPr>
            <a:r>
              <a:rPr lang="en-GB" altLang="en-US" dirty="0">
                <a:latin typeface="Twinkl" pitchFamily="2" charset="0"/>
              </a:rPr>
              <a:t>You will have access to the following equipment:</a:t>
            </a:r>
          </a:p>
        </p:txBody>
      </p:sp>
      <p:sp>
        <p:nvSpPr>
          <p:cNvPr id="24" name="Rectangle 23">
            <a:extLst>
              <a:ext uri="{FF2B5EF4-FFF2-40B4-BE49-F238E27FC236}">
                <a16:creationId xmlns:a16="http://schemas.microsoft.com/office/drawing/2014/main" id="{CA97B2F2-55CA-4081-A15F-6D61BFFBB528}"/>
              </a:ext>
            </a:extLst>
          </p:cNvPr>
          <p:cNvSpPr/>
          <p:nvPr/>
        </p:nvSpPr>
        <p:spPr>
          <a:xfrm>
            <a:off x="4735513" y="4716463"/>
            <a:ext cx="1939925"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ectangle 33">
            <a:extLst>
              <a:ext uri="{FF2B5EF4-FFF2-40B4-BE49-F238E27FC236}">
                <a16:creationId xmlns:a16="http://schemas.microsoft.com/office/drawing/2014/main" id="{2CF79B57-899E-46F9-8016-2CA08708FA00}"/>
              </a:ext>
            </a:extLst>
          </p:cNvPr>
          <p:cNvSpPr/>
          <p:nvPr/>
        </p:nvSpPr>
        <p:spPr>
          <a:xfrm>
            <a:off x="2744788" y="4716463"/>
            <a:ext cx="1941512"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Rectangle 34">
            <a:extLst>
              <a:ext uri="{FF2B5EF4-FFF2-40B4-BE49-F238E27FC236}">
                <a16:creationId xmlns:a16="http://schemas.microsoft.com/office/drawing/2014/main" id="{7CECD7B1-4B49-4101-9629-86EF75023A00}"/>
              </a:ext>
            </a:extLst>
          </p:cNvPr>
          <p:cNvSpPr/>
          <p:nvPr/>
        </p:nvSpPr>
        <p:spPr>
          <a:xfrm>
            <a:off x="755650" y="4716463"/>
            <a:ext cx="1941513"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a:extLst>
              <a:ext uri="{FF2B5EF4-FFF2-40B4-BE49-F238E27FC236}">
                <a16:creationId xmlns:a16="http://schemas.microsoft.com/office/drawing/2014/main" id="{75871919-F8E6-4653-8495-35AD42B9E419}"/>
              </a:ext>
            </a:extLst>
          </p:cNvPr>
          <p:cNvSpPr/>
          <p:nvPr/>
        </p:nvSpPr>
        <p:spPr>
          <a:xfrm>
            <a:off x="2744788" y="3276600"/>
            <a:ext cx="1941512"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a:extLst>
              <a:ext uri="{FF2B5EF4-FFF2-40B4-BE49-F238E27FC236}">
                <a16:creationId xmlns:a16="http://schemas.microsoft.com/office/drawing/2014/main" id="{5D021329-38F4-4B0E-AFF3-B2AF89452A84}"/>
              </a:ext>
            </a:extLst>
          </p:cNvPr>
          <p:cNvSpPr/>
          <p:nvPr/>
        </p:nvSpPr>
        <p:spPr>
          <a:xfrm>
            <a:off x="755650" y="3276600"/>
            <a:ext cx="1941513"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9" name="Title 5">
            <a:extLst>
              <a:ext uri="{FF2B5EF4-FFF2-40B4-BE49-F238E27FC236}">
                <a16:creationId xmlns:a16="http://schemas.microsoft.com/office/drawing/2014/main" id="{6FBCD29B-B728-48F3-82C6-EA2A89B41870}"/>
              </a:ext>
            </a:extLst>
          </p:cNvPr>
          <p:cNvSpPr>
            <a:spLocks noGrp="1"/>
          </p:cNvSpPr>
          <p:nvPr>
            <p:ph type="title"/>
          </p:nvPr>
        </p:nvSpPr>
        <p:spPr>
          <a:xfrm>
            <a:off x="457200" y="485775"/>
            <a:ext cx="8220075" cy="1165225"/>
          </a:xfrm>
        </p:spPr>
        <p:txBody>
          <a:bodyPr>
            <a:noAutofit/>
          </a:bodyPr>
          <a:lstStyle/>
          <a:p>
            <a:pPr algn="ctr" eaLnBrk="1" hangingPunct="1">
              <a:lnSpc>
                <a:spcPct val="100000"/>
              </a:lnSpc>
              <a:defRPr/>
            </a:pPr>
            <a:r>
              <a:rPr lang="en-GB" altLang="en-US" sz="3000" dirty="0">
                <a:latin typeface="Twinkl" pitchFamily="2" charset="0"/>
              </a:rPr>
              <a:t>Does the Temperature</a:t>
            </a:r>
            <a:br>
              <a:rPr lang="en-GB" altLang="en-US" sz="3000" dirty="0">
                <a:latin typeface="Twinkl" pitchFamily="2" charset="0"/>
              </a:rPr>
            </a:br>
            <a:r>
              <a:rPr lang="en-GB" altLang="en-US" sz="3000" dirty="0">
                <a:latin typeface="Twinkl" pitchFamily="2" charset="0"/>
              </a:rPr>
              <a:t>Affect How Fast Towels Dry?</a:t>
            </a:r>
          </a:p>
        </p:txBody>
      </p:sp>
      <p:sp>
        <p:nvSpPr>
          <p:cNvPr id="17" name="Rectangle 16">
            <a:extLst>
              <a:ext uri="{FF2B5EF4-FFF2-40B4-BE49-F238E27FC236}">
                <a16:creationId xmlns:a16="http://schemas.microsoft.com/office/drawing/2014/main" id="{C7733D92-3783-4925-8381-0D66E78E4380}"/>
              </a:ext>
            </a:extLst>
          </p:cNvPr>
          <p:cNvSpPr/>
          <p:nvPr/>
        </p:nvSpPr>
        <p:spPr>
          <a:xfrm>
            <a:off x="6724650" y="3260725"/>
            <a:ext cx="1663700" cy="2840038"/>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3" name="Content Placeholder 7">
            <a:extLst>
              <a:ext uri="{FF2B5EF4-FFF2-40B4-BE49-F238E27FC236}">
                <a16:creationId xmlns:a16="http://schemas.microsoft.com/office/drawing/2014/main" id="{D80E8691-743C-4ECF-9FFE-FF4A8E9423CA}"/>
              </a:ext>
            </a:extLst>
          </p:cNvPr>
          <p:cNvSpPr>
            <a:spLocks/>
          </p:cNvSpPr>
          <p:nvPr/>
        </p:nvSpPr>
        <p:spPr bwMode="auto">
          <a:xfrm>
            <a:off x="755650" y="4187488"/>
            <a:ext cx="1939925"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three tea towels</a:t>
            </a:r>
          </a:p>
        </p:txBody>
      </p:sp>
      <p:sp>
        <p:nvSpPr>
          <p:cNvPr id="13324" name="Content Placeholder 7">
            <a:extLst>
              <a:ext uri="{FF2B5EF4-FFF2-40B4-BE49-F238E27FC236}">
                <a16:creationId xmlns:a16="http://schemas.microsoft.com/office/drawing/2014/main" id="{6943BAEF-9955-4865-AF26-B269FC34A9C8}"/>
              </a:ext>
            </a:extLst>
          </p:cNvPr>
          <p:cNvSpPr>
            <a:spLocks/>
          </p:cNvSpPr>
          <p:nvPr/>
        </p:nvSpPr>
        <p:spPr bwMode="auto">
          <a:xfrm>
            <a:off x="3576980" y="3777528"/>
            <a:ext cx="1042987"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water</a:t>
            </a:r>
          </a:p>
        </p:txBody>
      </p:sp>
      <p:sp>
        <p:nvSpPr>
          <p:cNvPr id="13325" name="Content Placeholder 7">
            <a:extLst>
              <a:ext uri="{FF2B5EF4-FFF2-40B4-BE49-F238E27FC236}">
                <a16:creationId xmlns:a16="http://schemas.microsoft.com/office/drawing/2014/main" id="{09A58882-B46F-43B5-B71C-767B69027ABD}"/>
              </a:ext>
            </a:extLst>
          </p:cNvPr>
          <p:cNvSpPr>
            <a:spLocks/>
          </p:cNvSpPr>
          <p:nvPr/>
        </p:nvSpPr>
        <p:spPr bwMode="auto">
          <a:xfrm>
            <a:off x="755650" y="5614542"/>
            <a:ext cx="194151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scales</a:t>
            </a:r>
          </a:p>
        </p:txBody>
      </p:sp>
      <p:sp>
        <p:nvSpPr>
          <p:cNvPr id="13326" name="Content Placeholder 7">
            <a:extLst>
              <a:ext uri="{FF2B5EF4-FFF2-40B4-BE49-F238E27FC236}">
                <a16:creationId xmlns:a16="http://schemas.microsoft.com/office/drawing/2014/main" id="{A7978343-97A8-4AC1-AE63-342BE25800B5}"/>
              </a:ext>
            </a:extLst>
          </p:cNvPr>
          <p:cNvSpPr>
            <a:spLocks/>
          </p:cNvSpPr>
          <p:nvPr/>
        </p:nvSpPr>
        <p:spPr bwMode="auto">
          <a:xfrm>
            <a:off x="2741613" y="5620797"/>
            <a:ext cx="1941512" cy="472538"/>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a:latin typeface="Twinkl" pitchFamily="2" charset="0"/>
              </a:rPr>
              <a:t>washing lines</a:t>
            </a:r>
          </a:p>
        </p:txBody>
      </p:sp>
      <p:sp>
        <p:nvSpPr>
          <p:cNvPr id="13327" name="Content Placeholder 7">
            <a:extLst>
              <a:ext uri="{FF2B5EF4-FFF2-40B4-BE49-F238E27FC236}">
                <a16:creationId xmlns:a16="http://schemas.microsoft.com/office/drawing/2014/main" id="{D61E28E9-5910-4764-B80E-8061C5D70D96}"/>
              </a:ext>
            </a:extLst>
          </p:cNvPr>
          <p:cNvSpPr>
            <a:spLocks/>
          </p:cNvSpPr>
          <p:nvPr/>
        </p:nvSpPr>
        <p:spPr bwMode="auto">
          <a:xfrm>
            <a:off x="5638334" y="5170056"/>
            <a:ext cx="113506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a clock</a:t>
            </a:r>
          </a:p>
        </p:txBody>
      </p:sp>
      <p:sp>
        <p:nvSpPr>
          <p:cNvPr id="13328" name="Content Placeholder 7">
            <a:extLst>
              <a:ext uri="{FF2B5EF4-FFF2-40B4-BE49-F238E27FC236}">
                <a16:creationId xmlns:a16="http://schemas.microsoft.com/office/drawing/2014/main" id="{168DE77A-37CB-469E-973C-0B17BD42D77F}"/>
              </a:ext>
            </a:extLst>
          </p:cNvPr>
          <p:cNvSpPr>
            <a:spLocks/>
          </p:cNvSpPr>
          <p:nvPr/>
        </p:nvSpPr>
        <p:spPr bwMode="auto">
          <a:xfrm>
            <a:off x="6739841" y="5444693"/>
            <a:ext cx="1663700"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thermometer</a:t>
            </a:r>
          </a:p>
        </p:txBody>
      </p:sp>
      <p:pic>
        <p:nvPicPr>
          <p:cNvPr id="13329" name="Picture 3">
            <a:extLst>
              <a:ext uri="{FF2B5EF4-FFF2-40B4-BE49-F238E27FC236}">
                <a16:creationId xmlns:a16="http://schemas.microsoft.com/office/drawing/2014/main" id="{1309C32C-AFE7-4A65-A7DB-27B7045B9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2363" y="3333750"/>
            <a:ext cx="1666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757155DD-5965-4CFB-892A-0F6E0E218604}"/>
              </a:ext>
            </a:extLst>
          </p:cNvPr>
          <p:cNvSpPr/>
          <p:nvPr/>
        </p:nvSpPr>
        <p:spPr>
          <a:xfrm>
            <a:off x="4737100" y="3276600"/>
            <a:ext cx="1939925" cy="1384300"/>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31" name="Content Placeholder 7">
            <a:extLst>
              <a:ext uri="{FF2B5EF4-FFF2-40B4-BE49-F238E27FC236}">
                <a16:creationId xmlns:a16="http://schemas.microsoft.com/office/drawing/2014/main" id="{3CF2CDF9-39B3-45D2-AE15-C7E711B67158}"/>
              </a:ext>
            </a:extLst>
          </p:cNvPr>
          <p:cNvSpPr>
            <a:spLocks/>
          </p:cNvSpPr>
          <p:nvPr/>
        </p:nvSpPr>
        <p:spPr bwMode="auto">
          <a:xfrm>
            <a:off x="4750703" y="4182275"/>
            <a:ext cx="1941513" cy="477108"/>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10000"/>
              </a:lnSpc>
              <a:buFont typeface="Arial" panose="020B0604020202020204" pitchFamily="34" charset="0"/>
              <a:buNone/>
            </a:pPr>
            <a:r>
              <a:rPr lang="en-GB" altLang="en-US" sz="1600" dirty="0">
                <a:latin typeface="Twinkl" pitchFamily="2" charset="0"/>
              </a:rPr>
              <a:t>measuring jug</a:t>
            </a:r>
          </a:p>
        </p:txBody>
      </p:sp>
      <p:pic>
        <p:nvPicPr>
          <p:cNvPr id="13332" name="Picture 42">
            <a:extLst>
              <a:ext uri="{FF2B5EF4-FFF2-40B4-BE49-F238E27FC236}">
                <a16:creationId xmlns:a16="http://schemas.microsoft.com/office/drawing/2014/main" id="{3F980916-3EA2-40E5-97BE-0E4F92DAA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1450" y="3417640"/>
            <a:ext cx="919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Group Work">
            <a:extLst>
              <a:ext uri="{FF2B5EF4-FFF2-40B4-BE49-F238E27FC236}">
                <a16:creationId xmlns:a16="http://schemas.microsoft.com/office/drawing/2014/main" id="{A1B5354A-FF7B-4363-95A6-FE5BAE15C1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6">
            <a:extLst>
              <a:ext uri="{FF2B5EF4-FFF2-40B4-BE49-F238E27FC236}">
                <a16:creationId xmlns:a16="http://schemas.microsoft.com/office/drawing/2014/main" id="{D1DEAFBE-E6DA-494D-90F4-83A101CA0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1613" y="4741863"/>
            <a:ext cx="194151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8">
            <a:extLst>
              <a:ext uri="{FF2B5EF4-FFF2-40B4-BE49-F238E27FC236}">
                <a16:creationId xmlns:a16="http://schemas.microsoft.com/office/drawing/2014/main" id="{A36C2A58-3DD3-418E-A130-6F50E97DAD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3540125"/>
            <a:ext cx="412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9">
            <a:extLst>
              <a:ext uri="{FF2B5EF4-FFF2-40B4-BE49-F238E27FC236}">
                <a16:creationId xmlns:a16="http://schemas.microsoft.com/office/drawing/2014/main" id="{0B3440B6-A413-40D9-994E-0F9C523595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4849813"/>
            <a:ext cx="13208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10">
            <a:extLst>
              <a:ext uri="{FF2B5EF4-FFF2-40B4-BE49-F238E27FC236}">
                <a16:creationId xmlns:a16="http://schemas.microsoft.com/office/drawing/2014/main" id="{0E2CB9F8-D756-46E7-946C-914191340B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983163"/>
            <a:ext cx="8509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11">
            <a:extLst>
              <a:ext uri="{FF2B5EF4-FFF2-40B4-BE49-F238E27FC236}">
                <a16:creationId xmlns:a16="http://schemas.microsoft.com/office/drawing/2014/main" id="{91232F68-7292-4D88-8514-D010FA9EA08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3475" y="3455988"/>
            <a:ext cx="11826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Content Placeholder 7">
            <a:extLst>
              <a:ext uri="{FF2B5EF4-FFF2-40B4-BE49-F238E27FC236}">
                <a16:creationId xmlns:a16="http://schemas.microsoft.com/office/drawing/2014/main" id="{3661EC8E-56FC-4B9A-9884-2096F6DDE73F}"/>
              </a:ext>
            </a:extLst>
          </p:cNvPr>
          <p:cNvSpPr>
            <a:spLocks noGrp="1"/>
          </p:cNvSpPr>
          <p:nvPr>
            <p:ph idx="1"/>
          </p:nvPr>
        </p:nvSpPr>
        <p:spPr>
          <a:xfrm>
            <a:off x="755650" y="1741389"/>
            <a:ext cx="5648325" cy="1454345"/>
          </a:xfrm>
          <a:prstGeom prst="rect">
            <a:avLst/>
          </a:prstGeom>
          <a:solidFill>
            <a:schemeClr val="bg1"/>
          </a:solidFill>
          <a:ln w="28575">
            <a:solidFill>
              <a:srgbClr val="7095A5"/>
            </a:solidFill>
          </a:ln>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You will need to decide how to use the equipment </a:t>
            </a:r>
            <a:br>
              <a:rPr lang="en-GB" altLang="en-US" dirty="0">
                <a:latin typeface="Twinkl" pitchFamily="2" charset="0"/>
              </a:rPr>
            </a:br>
            <a:r>
              <a:rPr lang="en-GB" altLang="en-US" dirty="0">
                <a:latin typeface="Twinkl" pitchFamily="2" charset="0"/>
              </a:rPr>
              <a:t>to answer this question.</a:t>
            </a:r>
          </a:p>
          <a:p>
            <a:pPr marL="0" indent="0" eaLnBrk="1" hangingPunct="1">
              <a:lnSpc>
                <a:spcPct val="100000"/>
              </a:lnSpc>
              <a:buFont typeface="Arial" panose="020B0604020202020204" pitchFamily="34" charset="0"/>
              <a:buNone/>
            </a:pPr>
            <a:r>
              <a:rPr lang="en-GB" altLang="en-US" dirty="0">
                <a:latin typeface="Twinkl" pitchFamily="2" charset="0"/>
              </a:rPr>
              <a:t>You will also make a prediction about what you think the answer will be.</a:t>
            </a:r>
          </a:p>
        </p:txBody>
      </p:sp>
      <p:sp>
        <p:nvSpPr>
          <p:cNvPr id="14339" name="Title 5">
            <a:extLst>
              <a:ext uri="{FF2B5EF4-FFF2-40B4-BE49-F238E27FC236}">
                <a16:creationId xmlns:a16="http://schemas.microsoft.com/office/drawing/2014/main" id="{23C7EA31-1D14-4C22-84BA-023F7DA5FFBF}"/>
              </a:ext>
            </a:extLst>
          </p:cNvPr>
          <p:cNvSpPr>
            <a:spLocks noGrp="1"/>
          </p:cNvSpPr>
          <p:nvPr>
            <p:ph type="title"/>
          </p:nvPr>
        </p:nvSpPr>
        <p:spPr>
          <a:xfrm>
            <a:off x="457200" y="485775"/>
            <a:ext cx="8220075" cy="1165225"/>
          </a:xfrm>
        </p:spPr>
        <p:txBody>
          <a:bodyPr>
            <a:noAutofit/>
          </a:bodyPr>
          <a:lstStyle/>
          <a:p>
            <a:pPr algn="ctr" eaLnBrk="1" hangingPunct="1">
              <a:lnSpc>
                <a:spcPct val="100000"/>
              </a:lnSpc>
              <a:defRPr/>
            </a:pPr>
            <a:r>
              <a:rPr lang="en-GB" altLang="en-US" sz="3000" dirty="0">
                <a:latin typeface="Twinkl" pitchFamily="2" charset="0"/>
              </a:rPr>
              <a:t>Does the Temperature</a:t>
            </a:r>
            <a:br>
              <a:rPr lang="en-GB" altLang="en-US" sz="3000" dirty="0">
                <a:latin typeface="Twinkl" pitchFamily="2" charset="0"/>
              </a:rPr>
            </a:br>
            <a:r>
              <a:rPr lang="en-GB" altLang="en-US" sz="3000" dirty="0">
                <a:latin typeface="Twinkl" pitchFamily="2" charset="0"/>
              </a:rPr>
              <a:t>Affect How Fast Towels Dry?</a:t>
            </a:r>
          </a:p>
        </p:txBody>
      </p:sp>
      <p:sp>
        <p:nvSpPr>
          <p:cNvPr id="14342" name="Content Placeholder 7">
            <a:extLst>
              <a:ext uri="{FF2B5EF4-FFF2-40B4-BE49-F238E27FC236}">
                <a16:creationId xmlns:a16="http://schemas.microsoft.com/office/drawing/2014/main" id="{20B2BD5F-EB58-4718-83F5-F9B33B9D7561}"/>
              </a:ext>
            </a:extLst>
          </p:cNvPr>
          <p:cNvSpPr>
            <a:spLocks/>
          </p:cNvSpPr>
          <p:nvPr/>
        </p:nvSpPr>
        <p:spPr bwMode="auto">
          <a:xfrm>
            <a:off x="750888" y="3549150"/>
            <a:ext cx="7632700" cy="2344147"/>
          </a:xfrm>
          <a:prstGeom prst="rect">
            <a:avLst/>
          </a:prstGeom>
          <a:solidFill>
            <a:srgbClr val="A7E6DE"/>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buFont typeface="Arial" panose="020B0604020202020204" pitchFamily="34" charset="0"/>
              <a:buNone/>
            </a:pPr>
            <a:r>
              <a:rPr lang="en-GB" altLang="en-US" dirty="0">
                <a:latin typeface="Twinkl" pitchFamily="2" charset="0"/>
              </a:rPr>
              <a:t>You must think about how you will make sure each towel is equally wet at the start of the investigation. If one towel is completely wet through but another is just damp then you won't get reliable results! </a:t>
            </a:r>
          </a:p>
          <a:p>
            <a:pPr eaLnBrk="1" hangingPunct="1">
              <a:lnSpc>
                <a:spcPct val="100000"/>
              </a:lnSpc>
              <a:buFont typeface="Arial" panose="020B0604020202020204" pitchFamily="34" charset="0"/>
              <a:buNone/>
            </a:pPr>
            <a:r>
              <a:rPr lang="en-GB" altLang="en-US" dirty="0">
                <a:latin typeface="Twinkl" pitchFamily="2" charset="0"/>
              </a:rPr>
              <a:t> You should also think carefully about how you will be able to tell how dry the tea towels are after they have been hung up on the washing lines for some time. Will you feel them, observe them, measure their temperature, find their weight, or something else?</a:t>
            </a:r>
          </a:p>
        </p:txBody>
      </p:sp>
      <p:pic>
        <p:nvPicPr>
          <p:cNvPr id="14343" name="Picture 2">
            <a:extLst>
              <a:ext uri="{FF2B5EF4-FFF2-40B4-BE49-F238E27FC236}">
                <a16:creationId xmlns:a16="http://schemas.microsoft.com/office/drawing/2014/main" id="{E2E551C1-2367-4E31-BAAD-A03A1ABD70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7925" y="1577975"/>
            <a:ext cx="223678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Group Work">
            <a:extLst>
              <a:ext uri="{FF2B5EF4-FFF2-40B4-BE49-F238E27FC236}">
                <a16:creationId xmlns:a16="http://schemas.microsoft.com/office/drawing/2014/main" id="{5C9F824C-7B66-471D-965F-9220BC6D9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720B8A-1F5E-4786-AFD6-131CE10C68D1}"/>
              </a:ext>
            </a:extLst>
          </p:cNvPr>
          <p:cNvSpPr/>
          <p:nvPr/>
        </p:nvSpPr>
        <p:spPr>
          <a:xfrm>
            <a:off x="2693988" y="1651000"/>
            <a:ext cx="5694362" cy="4441825"/>
          </a:xfrm>
          <a:prstGeom prst="rect">
            <a:avLst/>
          </a:prstGeom>
          <a:solidFill>
            <a:srgbClr val="A7E6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Title 5">
            <a:extLst>
              <a:ext uri="{FF2B5EF4-FFF2-40B4-BE49-F238E27FC236}">
                <a16:creationId xmlns:a16="http://schemas.microsoft.com/office/drawing/2014/main" id="{A70CC0FE-6654-43B4-AB8E-0BC120A88C2E}"/>
              </a:ext>
            </a:extLst>
          </p:cNvPr>
          <p:cNvSpPr>
            <a:spLocks noGrp="1"/>
          </p:cNvSpPr>
          <p:nvPr>
            <p:ph type="title"/>
          </p:nvPr>
        </p:nvSpPr>
        <p:spPr>
          <a:xfrm>
            <a:off x="457200" y="485775"/>
            <a:ext cx="8220075" cy="1165225"/>
          </a:xfrm>
        </p:spPr>
        <p:txBody>
          <a:bodyPr>
            <a:noAutofit/>
          </a:bodyPr>
          <a:lstStyle/>
          <a:p>
            <a:pPr algn="ctr" eaLnBrk="1" hangingPunct="1">
              <a:lnSpc>
                <a:spcPct val="100000"/>
              </a:lnSpc>
              <a:defRPr/>
            </a:pPr>
            <a:r>
              <a:rPr lang="en-GB" altLang="en-US" sz="3000" dirty="0">
                <a:latin typeface="Twinkl" pitchFamily="2" charset="0"/>
              </a:rPr>
              <a:t>Does the Temperature</a:t>
            </a:r>
            <a:br>
              <a:rPr lang="en-GB" altLang="en-US" sz="3000" dirty="0">
                <a:latin typeface="Twinkl" pitchFamily="2" charset="0"/>
              </a:rPr>
            </a:br>
            <a:r>
              <a:rPr lang="en-GB" altLang="en-US" sz="3000" dirty="0">
                <a:latin typeface="Twinkl" pitchFamily="2" charset="0"/>
              </a:rPr>
              <a:t>Affect How Fast Towels Dry?</a:t>
            </a:r>
          </a:p>
        </p:txBody>
      </p:sp>
      <p:sp>
        <p:nvSpPr>
          <p:cNvPr id="13" name="Rectangle 12">
            <a:extLst>
              <a:ext uri="{FF2B5EF4-FFF2-40B4-BE49-F238E27FC236}">
                <a16:creationId xmlns:a16="http://schemas.microsoft.com/office/drawing/2014/main" id="{A36F3EF5-06CF-4CFC-8F70-C76765DF8C28}"/>
              </a:ext>
            </a:extLst>
          </p:cNvPr>
          <p:cNvSpPr/>
          <p:nvPr/>
        </p:nvSpPr>
        <p:spPr>
          <a:xfrm>
            <a:off x="760413" y="1651000"/>
            <a:ext cx="1860550" cy="3878263"/>
          </a:xfrm>
          <a:prstGeom prst="rect">
            <a:avLst/>
          </a:prstGeom>
          <a:solidFill>
            <a:schemeClr val="accent3">
              <a:lumMod val="20000"/>
              <a:lumOff val="80000"/>
            </a:schemeClr>
          </a:solidFill>
          <a:ln w="28575">
            <a:solidFill>
              <a:srgbClr val="709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5" name="Content Placeholder 7">
            <a:extLst>
              <a:ext uri="{FF2B5EF4-FFF2-40B4-BE49-F238E27FC236}">
                <a16:creationId xmlns:a16="http://schemas.microsoft.com/office/drawing/2014/main" id="{250693F6-FC71-460E-BEE3-B1495959FA0D}"/>
              </a:ext>
            </a:extLst>
          </p:cNvPr>
          <p:cNvSpPr>
            <a:spLocks noGrp="1"/>
          </p:cNvSpPr>
          <p:nvPr>
            <p:ph idx="1"/>
          </p:nvPr>
        </p:nvSpPr>
        <p:spPr>
          <a:xfrm>
            <a:off x="755650" y="1651000"/>
            <a:ext cx="1860550" cy="1971692"/>
          </a:xfrm>
        </p:spPr>
        <p:txBody>
          <a:bodyPr lIns="108000" tIns="108000" rIns="108000" bIns="108000" anchor="ctr">
            <a:spAutoFit/>
          </a:bodyPr>
          <a:lstStyle/>
          <a:p>
            <a:pPr marL="0" indent="0" eaLnBrk="1" hangingPunct="1">
              <a:lnSpc>
                <a:spcPct val="100000"/>
              </a:lnSpc>
              <a:buFont typeface="Arial" panose="020B0604020202020204" pitchFamily="34" charset="0"/>
              <a:buNone/>
            </a:pPr>
            <a:r>
              <a:rPr lang="en-GB" altLang="en-US" dirty="0">
                <a:latin typeface="Twinkl" pitchFamily="2" charset="0"/>
              </a:rPr>
              <a:t>Plan your investigation on your Evaporation Investigation Activity Sheet.</a:t>
            </a:r>
          </a:p>
        </p:txBody>
      </p:sp>
      <p:pic>
        <p:nvPicPr>
          <p:cNvPr id="15366" name="Group Work">
            <a:extLst>
              <a:ext uri="{FF2B5EF4-FFF2-40B4-BE49-F238E27FC236}">
                <a16:creationId xmlns:a16="http://schemas.microsoft.com/office/drawing/2014/main" id="{78BE3C79-AB91-4C0A-96BC-BF9FB2F6A5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4">
            <a:extLst>
              <a:ext uri="{FF2B5EF4-FFF2-40B4-BE49-F238E27FC236}">
                <a16:creationId xmlns:a16="http://schemas.microsoft.com/office/drawing/2014/main" id="{71066E48-BA44-4604-9393-0AEBF49129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1774825"/>
            <a:ext cx="2951184" cy="4174604"/>
          </a:xfrm>
          <a:prstGeom prst="rect">
            <a:avLst/>
          </a:prstGeom>
          <a:noFill/>
          <a:ln w="127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70" name="Picture 9">
            <a:extLst>
              <a:ext uri="{FF2B5EF4-FFF2-40B4-BE49-F238E27FC236}">
                <a16:creationId xmlns:a16="http://schemas.microsoft.com/office/drawing/2014/main" id="{4BA53893-2CA3-4E8E-86BB-A5F8684E79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6163" y="1774825"/>
            <a:ext cx="2951184" cy="4174604"/>
          </a:xfrm>
          <a:prstGeom prst="rect">
            <a:avLst/>
          </a:prstGeom>
          <a:noFill/>
          <a:ln w="127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8" name="Picture 1">
            <a:extLst>
              <a:ext uri="{FF2B5EF4-FFF2-40B4-BE49-F238E27FC236}">
                <a16:creationId xmlns:a16="http://schemas.microsoft.com/office/drawing/2014/main" id="{2D369FAC-A751-4A5E-9D89-904111C4E6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738" y="4873625"/>
            <a:ext cx="20002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462482-03B5-4691-B8E5-D36D8A7E3622}"/>
</file>

<file path=customXml/itemProps2.xml><?xml version="1.0" encoding="utf-8"?>
<ds:datastoreItem xmlns:ds="http://schemas.openxmlformats.org/officeDocument/2006/customXml" ds:itemID="{E0D0FA37-AD52-465E-BE57-63D92D7DCAF7}"/>
</file>

<file path=customXml/itemProps3.xml><?xml version="1.0" encoding="utf-8"?>
<ds:datastoreItem xmlns:ds="http://schemas.openxmlformats.org/officeDocument/2006/customXml" ds:itemID="{056467C5-0A80-4D78-8559-978FAB162107}"/>
</file>

<file path=docProps/app.xml><?xml version="1.0" encoding="utf-8"?>
<Properties xmlns="http://schemas.openxmlformats.org/officeDocument/2006/extended-properties" xmlns:vt="http://schemas.openxmlformats.org/officeDocument/2006/docPropsVTypes">
  <Template/>
  <TotalTime>1400</TotalTime>
  <Words>743</Words>
  <Application>Microsoft Office PowerPoint</Application>
  <PresentationFormat>On-screen Show (4:3)</PresentationFormat>
  <Paragraphs>59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BPreplay</vt:lpstr>
      <vt:lpstr>Sassoon Infant Md</vt:lpstr>
      <vt:lpstr>Twinkl</vt:lpstr>
      <vt:lpstr>Roboto</vt:lpstr>
      <vt:lpstr>Calibri</vt:lpstr>
      <vt:lpstr>Sassoon Infant Rg</vt:lpstr>
      <vt:lpstr>Arial</vt:lpstr>
      <vt:lpstr>Office Theme</vt:lpstr>
      <vt:lpstr>Science</vt:lpstr>
      <vt:lpstr>PowerPoint Presentation</vt:lpstr>
      <vt:lpstr>PowerPoint Presentation</vt:lpstr>
      <vt:lpstr>How Do Wet Clothes Dry?</vt:lpstr>
      <vt:lpstr>How Do Wet Clothes Dry?</vt:lpstr>
      <vt:lpstr>How Do Wet Clothes Dry?</vt:lpstr>
      <vt:lpstr>Does the Temperature Affect How Fast Towels Dry?</vt:lpstr>
      <vt:lpstr>Does the Temperature Affect How Fast Towels Dry?</vt:lpstr>
      <vt:lpstr>Does the Temperature Affect How Fast Towels Dry?</vt:lpstr>
      <vt:lpstr>Finding the Answer</vt:lpstr>
      <vt:lpstr>Sharing Ideas and Evaluating</vt:lpstr>
      <vt:lpstr>Sharing Ideas and Evaluating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Lydia Fay</cp:lastModifiedBy>
  <cp:revision>126</cp:revision>
  <dcterms:created xsi:type="dcterms:W3CDTF">2014-10-01T16:09:27Z</dcterms:created>
  <dcterms:modified xsi:type="dcterms:W3CDTF">2020-07-09T12:38:03Z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