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6"/>
  </p:handoutMasterIdLst>
  <p:sldIdLst>
    <p:sldId id="261" r:id="rId2"/>
    <p:sldId id="258" r:id="rId3"/>
    <p:sldId id="263" r:id="rId4"/>
    <p:sldId id="264" r:id="rId5"/>
    <p:sldId id="279" r:id="rId6"/>
    <p:sldId id="280" r:id="rId7"/>
    <p:sldId id="281" r:id="rId8"/>
    <p:sldId id="268" r:id="rId9"/>
    <p:sldId id="273" r:id="rId10"/>
    <p:sldId id="269" r:id="rId11"/>
    <p:sldId id="282" r:id="rId12"/>
    <p:sldId id="283" r:id="rId13"/>
    <p:sldId id="271" r:id="rId14"/>
    <p:sldId id="278" r:id="rId15"/>
  </p:sldIdLst>
  <p:sldSz cx="9144000" cy="6858000" type="screen4x3"/>
  <p:notesSz cx="6858000" cy="9144000"/>
  <p:embeddedFontLst>
    <p:embeddedFont>
      <p:font typeface="Sassoon Infant Md" panose="02000603050000020003" pitchFamily="50" charset="0"/>
      <p:regular r:id="rId17"/>
    </p:embeddedFont>
    <p:embeddedFont>
      <p:font typeface="Sassoon Infant Rg" panose="02000503030000020003" pitchFamily="50" charset="0"/>
      <p:regular r:id="rId18"/>
      <p:bold r:id="rId19"/>
    </p:embeddedFont>
    <p:embeddedFont>
      <p:font typeface="Calibri" panose="020F0502020204030204" pitchFamily="34" charset="0"/>
      <p:regular r:id="rId20"/>
      <p:bold r:id="rId21"/>
      <p:italic r:id="rId22"/>
      <p:boldItalic r:id="rId23"/>
    </p:embeddedFont>
    <p:embeddedFont>
      <p:font typeface="BPreplay" panose="02000503000000020004" pitchFamily="50"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4B"/>
    <a:srgbClr val="D2D62A"/>
    <a:srgbClr val="F04646"/>
    <a:srgbClr val="5E9AD0"/>
    <a:srgbClr val="F8D322"/>
    <a:srgbClr val="536AE0"/>
    <a:srgbClr val="FFDC4E"/>
    <a:srgbClr val="546AE1"/>
    <a:srgbClr val="FECE0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17/05/2018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95V-QJYZ2Dw"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BPreplay" panose="02000503000000020004" pitchFamily="50" charset="0"/>
              </a:rPr>
              <a:t>Science</a:t>
            </a:r>
            <a:r>
              <a:rPr lang="en-GB" sz="800" dirty="0">
                <a:solidFill>
                  <a:schemeClr val="bg1"/>
                </a:solidFill>
                <a:latin typeface="BPreplay" panose="02000503000000020004" pitchFamily="50" charset="0"/>
              </a:rPr>
              <a:t> | Year 6 | Light | Refraction | Lesson 3</a:t>
            </a:r>
          </a:p>
        </p:txBody>
      </p:sp>
      <p:sp>
        <p:nvSpPr>
          <p:cNvPr id="17" name="Text Placeholder 16"/>
          <p:cNvSpPr>
            <a:spLocks noGrp="1"/>
          </p:cNvSpPr>
          <p:nvPr>
            <p:ph type="body" sz="quarter" idx="10"/>
          </p:nvPr>
        </p:nvSpPr>
        <p:spPr/>
        <p:txBody>
          <a:bodyPr/>
          <a:lstStyle/>
          <a:p>
            <a:r>
              <a:rPr lang="en-GB" dirty="0"/>
              <a:t>Light</a:t>
            </a:r>
          </a:p>
        </p:txBody>
      </p:sp>
      <p:sp>
        <p:nvSpPr>
          <p:cNvPr id="18" name="Title 17"/>
          <p:cNvSpPr>
            <a:spLocks noGrp="1"/>
          </p:cNvSpPr>
          <p:nvPr>
            <p:ph type="title"/>
          </p:nvPr>
        </p:nvSpPr>
        <p:spPr/>
        <p:txBody>
          <a:bodyPr/>
          <a:lstStyle/>
          <a:p>
            <a:r>
              <a:rPr lang="en-GB" dirty="0"/>
              <a:t>Science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5"/>
            <a:ext cx="7632700" cy="4401590"/>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Incredible Images</a:t>
            </a:r>
          </a:p>
        </p:txBody>
      </p:sp>
      <p:sp>
        <p:nvSpPr>
          <p:cNvPr id="7" name="Content Placeholder 6"/>
          <p:cNvSpPr>
            <a:spLocks noGrp="1"/>
          </p:cNvSpPr>
          <p:nvPr>
            <p:ph idx="1"/>
          </p:nvPr>
        </p:nvSpPr>
        <p:spPr>
          <a:xfrm>
            <a:off x="750885" y="1691234"/>
            <a:ext cx="7637465" cy="4401592"/>
          </a:xfrm>
        </p:spPr>
        <p:txBody>
          <a:bodyPr anchor="t">
            <a:normAutofit lnSpcReduction="10000"/>
          </a:bodyPr>
          <a:lstStyle/>
          <a:p>
            <a:pPr marL="0" indent="0">
              <a:lnSpc>
                <a:spcPct val="110000"/>
              </a:lnSpc>
              <a:buNone/>
            </a:pPr>
            <a:r>
              <a:rPr lang="en-GB" dirty="0"/>
              <a:t>You will draw a small picture on a piece of paper - a smiley face or star are some examples of images you may draw.</a:t>
            </a:r>
          </a:p>
          <a:p>
            <a:pPr marL="0" indent="0">
              <a:lnSpc>
                <a:spcPct val="110000"/>
              </a:lnSpc>
              <a:buNone/>
            </a:pPr>
            <a:r>
              <a:rPr lang="en-GB" dirty="0"/>
              <a:t>Then, place an empty glass over the top of the picture and look at your image through the side of the glass.</a:t>
            </a:r>
          </a:p>
          <a:p>
            <a:pPr marL="0" indent="0">
              <a:lnSpc>
                <a:spcPct val="110000"/>
              </a:lnSpc>
              <a:buNone/>
            </a:pPr>
            <a:r>
              <a:rPr lang="en-GB" dirty="0"/>
              <a:t>As you watch your picture, slowly fill the glass with water.</a:t>
            </a:r>
          </a:p>
          <a:p>
            <a:pPr marL="0" indent="0">
              <a:lnSpc>
                <a:spcPct val="110000"/>
              </a:lnSpc>
              <a:buNone/>
            </a:pPr>
            <a:r>
              <a:rPr lang="en-GB" dirty="0"/>
              <a:t>When the glass is full, you should cover the top of the glass with a saucer.</a:t>
            </a:r>
          </a:p>
          <a:p>
            <a:pPr marL="0" indent="0">
              <a:lnSpc>
                <a:spcPct val="110000"/>
              </a:lnSpc>
              <a:buNone/>
            </a:pPr>
            <a:r>
              <a:rPr lang="en-GB" dirty="0"/>
              <a:t>What do you predict will happen?</a:t>
            </a:r>
          </a:p>
          <a:p>
            <a:pPr marL="0" indent="0">
              <a:lnSpc>
                <a:spcPct val="110000"/>
              </a:lnSpc>
              <a:buNone/>
            </a:pPr>
            <a:r>
              <a:rPr lang="en-GB" dirty="0"/>
              <a:t>Have a go! What do you observe? </a:t>
            </a:r>
            <a:br>
              <a:rPr lang="en-GB" dirty="0"/>
            </a:br>
            <a:r>
              <a:rPr lang="en-GB" dirty="0"/>
              <a:t>What happened to the image you drew?</a:t>
            </a:r>
          </a:p>
          <a:p>
            <a:pPr marL="0" indent="0">
              <a:lnSpc>
                <a:spcPct val="110000"/>
              </a:lnSpc>
              <a:buNone/>
            </a:pPr>
            <a:r>
              <a:rPr lang="en-GB" dirty="0"/>
              <a:t>Explain why this happened in your </a:t>
            </a:r>
            <a:br>
              <a:rPr lang="en-GB" dirty="0"/>
            </a:br>
            <a:r>
              <a:rPr lang="en-GB" dirty="0"/>
              <a:t>conclusion, thinking about refraction.</a:t>
            </a:r>
          </a:p>
        </p:txBody>
      </p:sp>
      <p:pic>
        <p:nvPicPr>
          <p:cNvPr id="16"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28395"/>
          <a:stretch/>
        </p:blipFill>
        <p:spPr>
          <a:xfrm>
            <a:off x="4952325" y="4045237"/>
            <a:ext cx="3436025" cy="2383276"/>
          </a:xfrm>
          <a:prstGeom prst="rect">
            <a:avLst/>
          </a:prstGeom>
        </p:spPr>
      </p:pic>
    </p:spTree>
    <p:extLst>
      <p:ext uri="{BB962C8B-B14F-4D97-AF65-F5344CB8AC3E}">
        <p14:creationId xmlns:p14="http://schemas.microsoft.com/office/powerpoint/2010/main" val="7919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5"/>
            <a:ext cx="7632700" cy="4401590"/>
          </a:xfrm>
          <a:prstGeom prst="rect">
            <a:avLst/>
          </a:prstGeom>
          <a:solidFill>
            <a:srgbClr val="FFA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fontScale="90000"/>
          </a:bodyPr>
          <a:lstStyle/>
          <a:p>
            <a:pPr algn="ctr"/>
            <a:r>
              <a:rPr lang="en-GB" dirty="0"/>
              <a:t>Amazing Arrow: What Happened?</a:t>
            </a:r>
          </a:p>
        </p:txBody>
      </p:sp>
      <p:sp>
        <p:nvSpPr>
          <p:cNvPr id="7" name="Content Placeholder 6"/>
          <p:cNvSpPr>
            <a:spLocks noGrp="1"/>
          </p:cNvSpPr>
          <p:nvPr>
            <p:ph idx="1"/>
          </p:nvPr>
        </p:nvSpPr>
        <p:spPr>
          <a:xfrm>
            <a:off x="750885" y="1691235"/>
            <a:ext cx="7637465" cy="3333919"/>
          </a:xfrm>
        </p:spPr>
        <p:txBody>
          <a:bodyPr anchor="t">
            <a:normAutofit fontScale="85000" lnSpcReduction="10000"/>
          </a:bodyPr>
          <a:lstStyle/>
          <a:p>
            <a:pPr marL="0" indent="0">
              <a:lnSpc>
                <a:spcPct val="120000"/>
              </a:lnSpc>
              <a:buNone/>
            </a:pPr>
            <a:r>
              <a:rPr lang="en-GB" dirty="0"/>
              <a:t>In this investigation, when you place your arrow at a certain distance behind the glass of water, it appears to point in the opposite direction. The arrow turns because the light travelled from the air, through the glass, through the water, through the back of the glass, and then back through the air, before hitting the arrow. When light passes from air through a transparent material, it refracts, causing it to bend.</a:t>
            </a:r>
          </a:p>
          <a:p>
            <a:pPr marL="0" indent="0">
              <a:lnSpc>
                <a:spcPct val="120000"/>
              </a:lnSpc>
              <a:buNone/>
            </a:pPr>
            <a:r>
              <a:rPr lang="en-GB" dirty="0"/>
              <a:t>Because the glass is curved, it also acts a lens, focusing the rays of light. Where the light all comes together is called the focal point, but beyond the focal point the image appears to reverse. The rays of light that were bent cross each other, so that the light from the left of the arrow is now on the right, and light from the right of the arrow is now on the left. This is what causes the arrow to appear reversed.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706" y="4863118"/>
            <a:ext cx="3568588" cy="1084276"/>
          </a:xfrm>
          <a:prstGeom prst="rect">
            <a:avLst/>
          </a:prstGeom>
        </p:spPr>
      </p:pic>
    </p:spTree>
    <p:extLst>
      <p:ext uri="{BB962C8B-B14F-4D97-AF65-F5344CB8AC3E}">
        <p14:creationId xmlns:p14="http://schemas.microsoft.com/office/powerpoint/2010/main" val="25733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5"/>
            <a:ext cx="7632700" cy="4401590"/>
          </a:xfrm>
          <a:prstGeom prst="rect">
            <a:avLst/>
          </a:prstGeom>
          <a:solidFill>
            <a:srgbClr val="FFA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fontScale="90000"/>
          </a:bodyPr>
          <a:lstStyle/>
          <a:p>
            <a:pPr algn="ctr"/>
            <a:r>
              <a:rPr lang="en-GB" dirty="0"/>
              <a:t>Incredible Images: What Happened?</a:t>
            </a:r>
          </a:p>
        </p:txBody>
      </p:sp>
      <p:sp>
        <p:nvSpPr>
          <p:cNvPr id="7" name="Content Placeholder 6"/>
          <p:cNvSpPr>
            <a:spLocks noGrp="1"/>
          </p:cNvSpPr>
          <p:nvPr>
            <p:ph idx="1"/>
          </p:nvPr>
        </p:nvSpPr>
        <p:spPr>
          <a:xfrm>
            <a:off x="750885" y="1691235"/>
            <a:ext cx="7637465" cy="4401590"/>
          </a:xfrm>
        </p:spPr>
        <p:txBody>
          <a:bodyPr anchor="t">
            <a:normAutofit/>
          </a:bodyPr>
          <a:lstStyle/>
          <a:p>
            <a:pPr marL="0" indent="0">
              <a:lnSpc>
                <a:spcPct val="120000"/>
              </a:lnSpc>
              <a:buNone/>
            </a:pPr>
            <a:r>
              <a:rPr lang="en-GB" dirty="0"/>
              <a:t>When you filled the glass with water and placed a saucer on top, the image seemed to have disappeared. Light rays falling on the image are refracted through the glass, then the water, then back into the air. When the refracted rays are bent at different angles by adding the water, it means they can be blocked by the saucer on top of the glass.</a:t>
            </a:r>
          </a:p>
          <a:p>
            <a:pPr marL="0" indent="0">
              <a:lnSpc>
                <a:spcPct val="120000"/>
              </a:lnSpc>
              <a:buNone/>
            </a:pPr>
            <a:r>
              <a:rPr lang="en-GB" dirty="0"/>
              <a:t>Since the rays of light cannot get </a:t>
            </a:r>
            <a:br>
              <a:rPr lang="en-GB" dirty="0"/>
            </a:br>
            <a:r>
              <a:rPr lang="en-GB" dirty="0"/>
              <a:t>through the saucer, they cannot</a:t>
            </a:r>
            <a:br>
              <a:rPr lang="en-GB" dirty="0"/>
            </a:br>
            <a:r>
              <a:rPr lang="en-GB" dirty="0"/>
              <a:t>reach our eyes and we cannot see</a:t>
            </a:r>
            <a:br>
              <a:rPr lang="en-GB" dirty="0"/>
            </a:br>
            <a:r>
              <a:rPr lang="en-GB" dirty="0"/>
              <a:t>the image.</a:t>
            </a:r>
          </a:p>
          <a:p>
            <a:pPr marL="0" indent="0">
              <a:lnSpc>
                <a:spcPct val="120000"/>
              </a:lnSpc>
              <a:buNone/>
            </a:pPr>
            <a:r>
              <a:rPr lang="en-GB" dirty="0"/>
              <a:t>It seems to have disappeared!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9267"/>
          <a:stretch/>
        </p:blipFill>
        <p:spPr>
          <a:xfrm>
            <a:off x="6222776" y="3631559"/>
            <a:ext cx="1618406" cy="225677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910" r="58307"/>
          <a:stretch/>
        </p:blipFill>
        <p:spPr>
          <a:xfrm>
            <a:off x="4636738" y="3631558"/>
            <a:ext cx="1772155" cy="2256771"/>
          </a:xfrm>
          <a:prstGeom prst="rect">
            <a:avLst/>
          </a:prstGeom>
        </p:spPr>
      </p:pic>
    </p:spTree>
    <p:extLst>
      <p:ext uri="{BB962C8B-B14F-4D97-AF65-F5344CB8AC3E}">
        <p14:creationId xmlns:p14="http://schemas.microsoft.com/office/powerpoint/2010/main" val="2152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
        <p:nvSpPr>
          <p:cNvPr id="14"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investigate how refraction changes the direction in which light travels.</a:t>
            </a:r>
          </a:p>
        </p:txBody>
      </p:sp>
      <p:sp>
        <p:nvSpPr>
          <p:cNvPr id="15"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understand how light is refracted.</a:t>
            </a:r>
          </a:p>
          <a:p>
            <a:pPr>
              <a:lnSpc>
                <a:spcPct val="100000"/>
              </a:lnSpc>
            </a:pPr>
            <a:r>
              <a:rPr lang="en-GB" dirty="0"/>
              <a:t>I can investigate the effects of refraction.</a:t>
            </a:r>
          </a:p>
          <a:p>
            <a:pPr>
              <a:lnSpc>
                <a:spcPct val="100000"/>
              </a:lnSpc>
            </a:pPr>
            <a:r>
              <a:rPr lang="en-GB" dirty="0"/>
              <a:t>I can understand the way refraction alters the direction of light.</a:t>
            </a:r>
          </a:p>
          <a:p>
            <a:pPr marL="0" indent="0">
              <a:lnSpc>
                <a:spcPct val="100000"/>
              </a:lnSpc>
              <a:buNone/>
            </a:pPr>
            <a:endParaRPr lang="en-GB" dirty="0"/>
          </a:p>
        </p:txBody>
      </p:sp>
    </p:spTree>
    <p:extLst>
      <p:ext uri="{BB962C8B-B14F-4D97-AF65-F5344CB8AC3E}">
        <p14:creationId xmlns:p14="http://schemas.microsoft.com/office/powerpoint/2010/main" val="17963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4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519" y="5718164"/>
            <a:ext cx="589741" cy="374659"/>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investigate how refraction changes the direction in which light travels.</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understand how light is refracted.</a:t>
            </a:r>
          </a:p>
          <a:p>
            <a:pPr>
              <a:lnSpc>
                <a:spcPct val="100000"/>
              </a:lnSpc>
            </a:pPr>
            <a:r>
              <a:rPr lang="en-GB" dirty="0"/>
              <a:t>I can investigate the effects of refraction.</a:t>
            </a:r>
          </a:p>
          <a:p>
            <a:pPr>
              <a:lnSpc>
                <a:spcPct val="100000"/>
              </a:lnSpc>
            </a:pPr>
            <a:r>
              <a:rPr lang="en-GB" dirty="0"/>
              <a:t>I can understand the way refraction alters the direction of light.</a:t>
            </a:r>
          </a:p>
          <a:p>
            <a:pPr marL="0" indent="0">
              <a:lnSpc>
                <a:spcPct val="100000"/>
              </a:lnSpc>
              <a:buNone/>
            </a:pPr>
            <a:endParaRPr lang="en-GB" dirty="0"/>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3"/>
            <a:ext cx="7632700" cy="4401591"/>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Refraction Riddle</a:t>
            </a:r>
          </a:p>
        </p:txBody>
      </p:sp>
      <p:sp>
        <p:nvSpPr>
          <p:cNvPr id="7" name="Content Placeholder 6"/>
          <p:cNvSpPr>
            <a:spLocks noGrp="1"/>
          </p:cNvSpPr>
          <p:nvPr>
            <p:ph idx="1"/>
          </p:nvPr>
        </p:nvSpPr>
        <p:spPr>
          <a:xfrm>
            <a:off x="755649" y="1691235"/>
            <a:ext cx="4059113" cy="1416034"/>
          </a:xfrm>
        </p:spPr>
        <p:txBody>
          <a:bodyPr anchor="ctr">
            <a:normAutofit/>
          </a:bodyPr>
          <a:lstStyle/>
          <a:p>
            <a:pPr marL="0" indent="0">
              <a:buNone/>
            </a:pPr>
            <a:r>
              <a:rPr lang="en-GB" dirty="0"/>
              <a:t>This photo shows the effect created when light is refracted. </a:t>
            </a:r>
          </a:p>
        </p:txBody>
      </p:sp>
      <p:pic>
        <p:nvPicPr>
          <p:cNvPr id="11" name="Talking Partn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766" y="1687376"/>
            <a:ext cx="3215434" cy="440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21"/>
          <p:cNvSpPr/>
          <p:nvPr/>
        </p:nvSpPr>
        <p:spPr>
          <a:xfrm>
            <a:off x="750886" y="5165208"/>
            <a:ext cx="3533245" cy="927617"/>
          </a:xfrm>
          <a:prstGeom prst="rect">
            <a:avLst/>
          </a:prstGeom>
          <a:solidFill>
            <a:srgbClr val="546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6"/>
          <p:cNvSpPr txBox="1">
            <a:spLocks/>
          </p:cNvSpPr>
          <p:nvPr/>
        </p:nvSpPr>
        <p:spPr>
          <a:xfrm>
            <a:off x="750886" y="5165206"/>
            <a:ext cx="3533245" cy="919152"/>
          </a:xfrm>
          <a:prstGeom prst="roundRect">
            <a:avLst>
              <a:gd name="adj" fmla="val 2585"/>
            </a:avLst>
          </a:prstGeom>
          <a:noFill/>
          <a:ln w="25400">
            <a:noFill/>
          </a:ln>
        </p:spPr>
        <p:txBody>
          <a:bodyPr vert="horz" lIns="252000" tIns="252000" rIns="252000" bIns="252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dirty="0">
                <a:solidFill>
                  <a:schemeClr val="bg1"/>
                </a:solidFill>
              </a:rPr>
              <a:t>What is happening?</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3"/>
            <a:ext cx="7632700" cy="4401591"/>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Refraction Riddle</a:t>
            </a:r>
          </a:p>
        </p:txBody>
      </p:sp>
      <p:sp>
        <p:nvSpPr>
          <p:cNvPr id="7" name="Content Placeholder 6"/>
          <p:cNvSpPr>
            <a:spLocks noGrp="1"/>
          </p:cNvSpPr>
          <p:nvPr>
            <p:ph idx="1"/>
          </p:nvPr>
        </p:nvSpPr>
        <p:spPr>
          <a:xfrm>
            <a:off x="755650" y="1613813"/>
            <a:ext cx="7632701" cy="1124793"/>
          </a:xfrm>
        </p:spPr>
        <p:txBody>
          <a:bodyPr anchor="ctr">
            <a:normAutofit/>
          </a:bodyPr>
          <a:lstStyle/>
          <a:p>
            <a:pPr marL="0" indent="0">
              <a:lnSpc>
                <a:spcPct val="110000"/>
              </a:lnSpc>
              <a:buNone/>
            </a:pPr>
            <a:r>
              <a:rPr lang="en-GB" dirty="0"/>
              <a:t>These children are talking about why the straw looks broken, when they know it isn’t. Who do you agree with? Why?</a:t>
            </a:r>
          </a:p>
        </p:txBody>
      </p:sp>
      <p:sp>
        <p:nvSpPr>
          <p:cNvPr id="25" name="Rectangle 24"/>
          <p:cNvSpPr/>
          <p:nvPr/>
        </p:nvSpPr>
        <p:spPr>
          <a:xfrm>
            <a:off x="4615025" y="4416973"/>
            <a:ext cx="2856488" cy="1589106"/>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615026" y="2649591"/>
            <a:ext cx="2856488" cy="1589106"/>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Talking Partn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591" y="2642540"/>
            <a:ext cx="1589104" cy="15891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591" y="4409920"/>
            <a:ext cx="1589104" cy="1589104"/>
          </a:xfrm>
          <a:prstGeom prst="rect">
            <a:avLst/>
          </a:prstGeom>
        </p:spPr>
      </p:pic>
      <p:sp>
        <p:nvSpPr>
          <p:cNvPr id="10" name="Rectangle 9"/>
          <p:cNvSpPr/>
          <p:nvPr/>
        </p:nvSpPr>
        <p:spPr>
          <a:xfrm>
            <a:off x="1715512" y="2642538"/>
            <a:ext cx="2807062" cy="1589106"/>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715512" y="4416973"/>
            <a:ext cx="2807062" cy="1582050"/>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305" y="4409920"/>
            <a:ext cx="1589104" cy="15891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305" y="2642540"/>
            <a:ext cx="1589104" cy="1589104"/>
          </a:xfrm>
          <a:prstGeom prst="rect">
            <a:avLst/>
          </a:prstGeom>
        </p:spPr>
      </p:pic>
      <p:sp>
        <p:nvSpPr>
          <p:cNvPr id="16" name="Content Placeholder 6"/>
          <p:cNvSpPr txBox="1">
            <a:spLocks/>
          </p:cNvSpPr>
          <p:nvPr/>
        </p:nvSpPr>
        <p:spPr>
          <a:xfrm>
            <a:off x="2552409" y="2642539"/>
            <a:ext cx="1970165" cy="1589105"/>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I think the water has bent the straw so it looks like it has broken.</a:t>
            </a:r>
          </a:p>
        </p:txBody>
      </p:sp>
      <p:sp>
        <p:nvSpPr>
          <p:cNvPr id="17" name="Content Placeholder 6"/>
          <p:cNvSpPr txBox="1">
            <a:spLocks/>
          </p:cNvSpPr>
          <p:nvPr/>
        </p:nvSpPr>
        <p:spPr>
          <a:xfrm>
            <a:off x="2552409" y="4409918"/>
            <a:ext cx="1970165" cy="1589105"/>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Light travels at different speeds through water and glass, making the ray of light bend. This makes the straw look bent or broken.</a:t>
            </a:r>
          </a:p>
        </p:txBody>
      </p:sp>
      <p:sp>
        <p:nvSpPr>
          <p:cNvPr id="18" name="Content Placeholder 6"/>
          <p:cNvSpPr txBox="1">
            <a:spLocks/>
          </p:cNvSpPr>
          <p:nvPr/>
        </p:nvSpPr>
        <p:spPr>
          <a:xfrm>
            <a:off x="4644828" y="2642539"/>
            <a:ext cx="1946762" cy="1589105"/>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The light can’t travel through the glass properly and the ray of light is broken. This makes the straw look broken.</a:t>
            </a:r>
          </a:p>
        </p:txBody>
      </p:sp>
      <p:sp>
        <p:nvSpPr>
          <p:cNvPr id="19" name="Content Placeholder 6"/>
          <p:cNvSpPr txBox="1">
            <a:spLocks/>
          </p:cNvSpPr>
          <p:nvPr/>
        </p:nvSpPr>
        <p:spPr>
          <a:xfrm>
            <a:off x="4615026" y="4416973"/>
            <a:ext cx="1976564" cy="1589106"/>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The straw is opaque and the glass is transparent, which causes light to be twisted, making the straw look bent and broken.</a:t>
            </a:r>
          </a:p>
        </p:txBody>
      </p:sp>
    </p:spTree>
    <p:extLst>
      <p:ext uri="{BB962C8B-B14F-4D97-AF65-F5344CB8AC3E}">
        <p14:creationId xmlns:p14="http://schemas.microsoft.com/office/powerpoint/2010/main" val="1233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55650" y="1680656"/>
            <a:ext cx="7637464" cy="927617"/>
          </a:xfrm>
          <a:prstGeom prst="rect">
            <a:avLst/>
          </a:prstGeom>
          <a:solidFill>
            <a:srgbClr val="546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6"/>
          <p:cNvSpPr txBox="1">
            <a:spLocks/>
          </p:cNvSpPr>
          <p:nvPr/>
        </p:nvSpPr>
        <p:spPr>
          <a:xfrm>
            <a:off x="1684450" y="1684888"/>
            <a:ext cx="6708664" cy="919152"/>
          </a:xfrm>
          <a:prstGeom prst="roundRect">
            <a:avLst>
              <a:gd name="adj" fmla="val 2585"/>
            </a:avLst>
          </a:prstGeom>
          <a:noFill/>
          <a:ln w="25400">
            <a:noFill/>
          </a:ln>
        </p:spPr>
        <p:txBody>
          <a:bodyPr vert="horz" lIns="252000" tIns="252000" rIns="252000" bIns="252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dirty="0">
                <a:solidFill>
                  <a:schemeClr val="bg1"/>
                </a:solidFill>
              </a:rPr>
              <a:t>Watch this video to find out more about refraction</a:t>
            </a:r>
          </a:p>
        </p:txBody>
      </p:sp>
      <p:pic>
        <p:nvPicPr>
          <p:cNvPr id="15" name="Picture 14">
            <a:hlinkClick r:id="rId2"/>
          </p:cNvPr>
          <p:cNvPicPr>
            <a:picLocks noChangeAspect="1"/>
          </p:cNvPicPr>
          <p:nvPr/>
        </p:nvPicPr>
        <p:blipFill>
          <a:blip r:embed="rId3"/>
          <a:stretch>
            <a:fillRect/>
          </a:stretch>
        </p:blipFill>
        <p:spPr>
          <a:xfrm>
            <a:off x="755650" y="1681128"/>
            <a:ext cx="914479" cy="926672"/>
          </a:xfrm>
          <a:prstGeom prst="rect">
            <a:avLst/>
          </a:prstGeom>
        </p:spPr>
      </p:pic>
      <p:sp>
        <p:nvSpPr>
          <p:cNvPr id="2" name="Rectangle 1"/>
          <p:cNvSpPr/>
          <p:nvPr/>
        </p:nvSpPr>
        <p:spPr>
          <a:xfrm>
            <a:off x="755650" y="2604040"/>
            <a:ext cx="7632700" cy="3488784"/>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What is Refraction?</a:t>
            </a:r>
          </a:p>
        </p:txBody>
      </p:sp>
      <p:sp>
        <p:nvSpPr>
          <p:cNvPr id="7" name="Content Placeholder 6"/>
          <p:cNvSpPr>
            <a:spLocks noGrp="1"/>
          </p:cNvSpPr>
          <p:nvPr>
            <p:ph idx="1"/>
          </p:nvPr>
        </p:nvSpPr>
        <p:spPr>
          <a:xfrm>
            <a:off x="755649" y="2604040"/>
            <a:ext cx="7632701" cy="2285067"/>
          </a:xfrm>
        </p:spPr>
        <p:txBody>
          <a:bodyPr anchor="ctr">
            <a:normAutofit/>
          </a:bodyPr>
          <a:lstStyle/>
          <a:p>
            <a:pPr marL="0" indent="0">
              <a:lnSpc>
                <a:spcPct val="110000"/>
              </a:lnSpc>
              <a:buNone/>
            </a:pPr>
            <a:r>
              <a:rPr lang="en-GB" dirty="0"/>
              <a:t>While you are watching, think about:</a:t>
            </a:r>
          </a:p>
          <a:p>
            <a:pPr marL="0" indent="0">
              <a:lnSpc>
                <a:spcPct val="110000"/>
              </a:lnSpc>
              <a:buNone/>
            </a:pPr>
            <a:r>
              <a:rPr lang="en-GB" dirty="0"/>
              <a:t>What happens when light travels from air into another transparent material, such as glass, plastic or water?</a:t>
            </a:r>
          </a:p>
          <a:p>
            <a:pPr marL="0" indent="0">
              <a:lnSpc>
                <a:spcPct val="110000"/>
              </a:lnSpc>
              <a:buNone/>
            </a:pPr>
            <a:r>
              <a:rPr lang="en-GB" dirty="0"/>
              <a:t>How does a lens focus light? </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718" y="4893341"/>
            <a:ext cx="7797632" cy="876893"/>
          </a:xfrm>
          <a:prstGeom prst="rect">
            <a:avLst/>
          </a:prstGeom>
        </p:spPr>
      </p:pic>
      <p:pic>
        <p:nvPicPr>
          <p:cNvPr id="26"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135528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80656"/>
            <a:ext cx="7632700" cy="4412168"/>
          </a:xfrm>
          <a:prstGeom prst="rect">
            <a:avLst/>
          </a:prstGeom>
          <a:solidFill>
            <a:srgbClr val="5E9AD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What is Refraction?</a:t>
            </a:r>
          </a:p>
        </p:txBody>
      </p:sp>
      <p:sp>
        <p:nvSpPr>
          <p:cNvPr id="7" name="Content Placeholder 6"/>
          <p:cNvSpPr>
            <a:spLocks noGrp="1"/>
          </p:cNvSpPr>
          <p:nvPr>
            <p:ph idx="1"/>
          </p:nvPr>
        </p:nvSpPr>
        <p:spPr>
          <a:xfrm>
            <a:off x="755649" y="1680656"/>
            <a:ext cx="4374700" cy="4412168"/>
          </a:xfrm>
        </p:spPr>
        <p:txBody>
          <a:bodyPr anchor="ctr">
            <a:normAutofit/>
          </a:bodyPr>
          <a:lstStyle/>
          <a:p>
            <a:pPr marL="0" indent="0">
              <a:lnSpc>
                <a:spcPct val="110000"/>
              </a:lnSpc>
              <a:buNone/>
            </a:pPr>
            <a:r>
              <a:rPr lang="en-GB" dirty="0"/>
              <a:t>Light waves travel at a different speed when they go through other transparent materials, such as water or glass. This causes the rays of light to change direction and bend. This is known as refraction.</a:t>
            </a:r>
          </a:p>
          <a:p>
            <a:pPr marL="0" indent="0">
              <a:lnSpc>
                <a:spcPct val="110000"/>
              </a:lnSpc>
              <a:buNone/>
            </a:pPr>
            <a:r>
              <a:rPr lang="en-GB" dirty="0"/>
              <a:t>Refraction creates illusions. Because light bends when it travels between air and water or glass, objects seen through these materials look bent or distorted.</a:t>
            </a:r>
          </a:p>
        </p:txBody>
      </p:sp>
      <p:pic>
        <p:nvPicPr>
          <p:cNvPr id="10"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12" name="Picture 11" descr="Water ref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4605022" y="2316885"/>
            <a:ext cx="4190366" cy="313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1"/>
          <p:cNvSpPr txBox="1">
            <a:spLocks noChangeArrowheads="1"/>
          </p:cNvSpPr>
          <p:nvPr/>
        </p:nvSpPr>
        <p:spPr bwMode="auto">
          <a:xfrm>
            <a:off x="2825425" y="6235840"/>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BPreplay" panose="02000503000000020004" pitchFamily="50" charset="0"/>
              </a:rPr>
              <a:t>Photo courtesy of indi.ca (@flickr.com) - granted under creative commons licence – attribution</a:t>
            </a:r>
          </a:p>
        </p:txBody>
      </p:sp>
    </p:spTree>
    <p:extLst>
      <p:ext uri="{BB962C8B-B14F-4D97-AF65-F5344CB8AC3E}">
        <p14:creationId xmlns:p14="http://schemas.microsoft.com/office/powerpoint/2010/main" val="1511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4"/>
            <a:ext cx="7632700" cy="870690"/>
          </a:xfrm>
          <a:prstGeom prst="rect">
            <a:avLst/>
          </a:prstGeom>
          <a:solidFill>
            <a:srgbClr val="FFA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Refraction Investigations</a:t>
            </a:r>
          </a:p>
        </p:txBody>
      </p:sp>
      <p:sp>
        <p:nvSpPr>
          <p:cNvPr id="7" name="Content Placeholder 6"/>
          <p:cNvSpPr>
            <a:spLocks noGrp="1"/>
          </p:cNvSpPr>
          <p:nvPr>
            <p:ph idx="1"/>
          </p:nvPr>
        </p:nvSpPr>
        <p:spPr>
          <a:xfrm>
            <a:off x="755649" y="1691233"/>
            <a:ext cx="7632701" cy="870691"/>
          </a:xfrm>
        </p:spPr>
        <p:txBody>
          <a:bodyPr anchor="ctr">
            <a:noAutofit/>
          </a:bodyPr>
          <a:lstStyle/>
          <a:p>
            <a:pPr marL="0" indent="0" algn="ctr">
              <a:lnSpc>
                <a:spcPct val="110000"/>
              </a:lnSpc>
              <a:buNone/>
            </a:pPr>
            <a:r>
              <a:rPr lang="en-GB" dirty="0"/>
              <a:t>You are going to work together to set up</a:t>
            </a:r>
            <a:br>
              <a:rPr lang="en-GB" dirty="0"/>
            </a:br>
            <a:r>
              <a:rPr lang="en-GB" dirty="0"/>
              <a:t>two investigations to explore refraction.</a:t>
            </a:r>
          </a:p>
        </p:txBody>
      </p:sp>
      <p:sp>
        <p:nvSpPr>
          <p:cNvPr id="18" name="Rectangle 17"/>
          <p:cNvSpPr/>
          <p:nvPr/>
        </p:nvSpPr>
        <p:spPr>
          <a:xfrm>
            <a:off x="755649" y="2629911"/>
            <a:ext cx="7632701" cy="3462913"/>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6"/>
          <p:cNvSpPr txBox="1">
            <a:spLocks/>
          </p:cNvSpPr>
          <p:nvPr/>
        </p:nvSpPr>
        <p:spPr>
          <a:xfrm>
            <a:off x="755650" y="2629911"/>
            <a:ext cx="4423253" cy="3462913"/>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700" dirty="0"/>
              <a:t>Have a look at each investigation and predict what you think will happen. Try to explain your prediction using your scientific knowledge and understanding. </a:t>
            </a:r>
          </a:p>
          <a:p>
            <a:pPr marL="0" indent="0">
              <a:lnSpc>
                <a:spcPct val="100000"/>
              </a:lnSpc>
              <a:buNone/>
            </a:pPr>
            <a:r>
              <a:rPr lang="en-GB" sz="1700" dirty="0"/>
              <a:t>Follow the instructions to set up each investigation.</a:t>
            </a:r>
          </a:p>
          <a:p>
            <a:pPr marL="0" indent="0">
              <a:lnSpc>
                <a:spcPct val="100000"/>
              </a:lnSpc>
              <a:buNone/>
            </a:pPr>
            <a:r>
              <a:rPr lang="en-GB" sz="1700" dirty="0"/>
              <a:t>Record what happens and say whether your prediction was accurate or not.</a:t>
            </a:r>
          </a:p>
          <a:p>
            <a:pPr marL="0" indent="0">
              <a:lnSpc>
                <a:spcPct val="100000"/>
              </a:lnSpc>
              <a:buNone/>
            </a:pPr>
            <a:r>
              <a:rPr lang="en-GB" sz="1700" dirty="0"/>
              <a:t>Come to a conclusion for each investigation, explaining what happened and why.</a:t>
            </a:r>
          </a:p>
        </p:txBody>
      </p:sp>
      <p:pic>
        <p:nvPicPr>
          <p:cNvPr id="33"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09" r="-1591" b="2225"/>
          <a:stretch/>
        </p:blipFill>
        <p:spPr>
          <a:xfrm>
            <a:off x="5291951" y="3106068"/>
            <a:ext cx="2983350" cy="29867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520" y="2723622"/>
            <a:ext cx="826721" cy="1597526"/>
          </a:xfrm>
          <a:prstGeom prst="rect">
            <a:avLst/>
          </a:prstGeom>
        </p:spPr>
      </p:pic>
    </p:spTree>
    <p:extLst>
      <p:ext uri="{BB962C8B-B14F-4D97-AF65-F5344CB8AC3E}">
        <p14:creationId xmlns:p14="http://schemas.microsoft.com/office/powerpoint/2010/main" val="25371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485773"/>
            <a:ext cx="8220075" cy="1205461"/>
          </a:xfrm>
        </p:spPr>
        <p:txBody>
          <a:bodyPr>
            <a:normAutofit/>
          </a:bodyPr>
          <a:lstStyle/>
          <a:p>
            <a:pPr algn="ctr"/>
            <a:r>
              <a:rPr lang="en-GB" dirty="0"/>
              <a:t>Amazing Arrow</a:t>
            </a:r>
          </a:p>
        </p:txBody>
      </p:sp>
      <p:sp>
        <p:nvSpPr>
          <p:cNvPr id="18" name="Rectangle 17"/>
          <p:cNvSpPr/>
          <p:nvPr/>
        </p:nvSpPr>
        <p:spPr>
          <a:xfrm>
            <a:off x="763742" y="1684755"/>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6"/>
          <p:cNvSpPr txBox="1">
            <a:spLocks/>
          </p:cNvSpPr>
          <p:nvPr/>
        </p:nvSpPr>
        <p:spPr>
          <a:xfrm>
            <a:off x="755649" y="1684755"/>
            <a:ext cx="7632701"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You will draw a horizontal arrow on a small piece of paper.</a:t>
            </a:r>
          </a:p>
          <a:p>
            <a:pPr marL="0" indent="0">
              <a:lnSpc>
                <a:spcPct val="100000"/>
              </a:lnSpc>
              <a:buNone/>
            </a:pPr>
            <a:r>
              <a:rPr lang="en-GB" dirty="0"/>
              <a:t>Then hold the piece of paper behind a glass filled with water.</a:t>
            </a:r>
          </a:p>
        </p:txBody>
      </p:sp>
      <p:pic>
        <p:nvPicPr>
          <p:cNvPr id="15"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
        <p:nvSpPr>
          <p:cNvPr id="19" name="Rectangle 18"/>
          <p:cNvSpPr/>
          <p:nvPr/>
        </p:nvSpPr>
        <p:spPr>
          <a:xfrm>
            <a:off x="763742" y="2795902"/>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63742" y="5018196"/>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63742" y="3907049"/>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6"/>
          <p:cNvSpPr txBox="1">
            <a:spLocks/>
          </p:cNvSpPr>
          <p:nvPr/>
        </p:nvSpPr>
        <p:spPr>
          <a:xfrm>
            <a:off x="755650" y="2795902"/>
            <a:ext cx="7632700"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What do you predict will happen?</a:t>
            </a:r>
          </a:p>
        </p:txBody>
      </p:sp>
      <p:sp>
        <p:nvSpPr>
          <p:cNvPr id="23" name="Content Placeholder 6"/>
          <p:cNvSpPr txBox="1">
            <a:spLocks/>
          </p:cNvSpPr>
          <p:nvPr/>
        </p:nvSpPr>
        <p:spPr>
          <a:xfrm>
            <a:off x="758977" y="3909124"/>
            <a:ext cx="7632700"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Try it out and describe your observations.</a:t>
            </a:r>
          </a:p>
        </p:txBody>
      </p:sp>
      <p:sp>
        <p:nvSpPr>
          <p:cNvPr id="24" name="Content Placeholder 6"/>
          <p:cNvSpPr txBox="1">
            <a:spLocks/>
          </p:cNvSpPr>
          <p:nvPr/>
        </p:nvSpPr>
        <p:spPr>
          <a:xfrm>
            <a:off x="763742" y="5018196"/>
            <a:ext cx="6041660"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Was your prediction accurate? Can you explain what happened and why, using your understanding of refraction?</a:t>
            </a:r>
          </a:p>
        </p:txBody>
      </p:sp>
      <p:sp>
        <p:nvSpPr>
          <p:cNvPr id="5" name="Down Arrow 4"/>
          <p:cNvSpPr/>
          <p:nvPr/>
        </p:nvSpPr>
        <p:spPr>
          <a:xfrm flipV="1">
            <a:off x="7162558" y="1691234"/>
            <a:ext cx="865848" cy="4403666"/>
          </a:xfrm>
          <a:prstGeom prst="downArrow">
            <a:avLst/>
          </a:prstGeom>
          <a:solidFill>
            <a:srgbClr val="F0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2977073"/>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6FB1D9-5AEC-4F63-8C97-6F3513EA437D}"/>
</file>

<file path=customXml/itemProps2.xml><?xml version="1.0" encoding="utf-8"?>
<ds:datastoreItem xmlns:ds="http://schemas.openxmlformats.org/officeDocument/2006/customXml" ds:itemID="{FCD3B6E9-616D-420F-A57C-9EF89D130AD0}"/>
</file>

<file path=customXml/itemProps3.xml><?xml version="1.0" encoding="utf-8"?>
<ds:datastoreItem xmlns:ds="http://schemas.openxmlformats.org/officeDocument/2006/customXml" ds:itemID="{47883986-762E-4A28-B36A-588E9BFDA83B}"/>
</file>

<file path=docProps/app.xml><?xml version="1.0" encoding="utf-8"?>
<Properties xmlns="http://schemas.openxmlformats.org/officeDocument/2006/extended-properties" xmlns:vt="http://schemas.openxmlformats.org/officeDocument/2006/docPropsVTypes">
  <Template/>
  <TotalTime>1321</TotalTime>
  <Words>879</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Sassoon Infant Md</vt:lpstr>
      <vt:lpstr>Sassoon Infant Rg</vt:lpstr>
      <vt:lpstr>Arial</vt:lpstr>
      <vt:lpstr>Calibri</vt:lpstr>
      <vt:lpstr>BPreplay</vt:lpstr>
      <vt:lpstr>Office Theme</vt:lpstr>
      <vt:lpstr>Science</vt:lpstr>
      <vt:lpstr>PowerPoint Presentation</vt:lpstr>
      <vt:lpstr>PowerPoint Presentation</vt:lpstr>
      <vt:lpstr>Refraction Riddle</vt:lpstr>
      <vt:lpstr>Refraction Riddle</vt:lpstr>
      <vt:lpstr>What is Refraction?</vt:lpstr>
      <vt:lpstr>What is Refraction?</vt:lpstr>
      <vt:lpstr>Refraction Investigations</vt:lpstr>
      <vt:lpstr>Amazing Arrow</vt:lpstr>
      <vt:lpstr>Incredible Images</vt:lpstr>
      <vt:lpstr>Amazing Arrow: What Happened?</vt:lpstr>
      <vt:lpstr>Incredible Images: What Happened?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Maurice Stubbs</cp:lastModifiedBy>
  <cp:revision>117</cp:revision>
  <dcterms:created xsi:type="dcterms:W3CDTF">2014-10-01T16:09:27Z</dcterms:created>
  <dcterms:modified xsi:type="dcterms:W3CDTF">2018-05-17T08:02:35Z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