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7" d="100"/>
          <a:sy n="77" d="100"/>
        </p:scale>
        <p:origin x="91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C279741-8E0F-4121-8B32-5BBB92E89DA8}" type="datetimeFigureOut">
              <a:rPr lang="en-GB" smtClean="0"/>
              <a:t>21/11/2021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102CC7-3A14-4021-ACD2-7C406F380385}" type="slidenum">
              <a:rPr lang="en-GB" smtClean="0"/>
              <a:t>‹#›</a:t>
            </a:fld>
            <a:endParaRPr lang="en-GB"/>
          </a:p>
        </p:txBody>
      </p:sp>
    </p:spTree>
    <p:extLst>
      <p:ext uri="{BB962C8B-B14F-4D97-AF65-F5344CB8AC3E}">
        <p14:creationId xmlns:p14="http://schemas.microsoft.com/office/powerpoint/2010/main" val="3719362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279741-8E0F-4121-8B32-5BBB92E89DA8}" type="datetimeFigureOut">
              <a:rPr lang="en-GB" smtClean="0"/>
              <a:t>21/11/2021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102CC7-3A14-4021-ACD2-7C406F380385}" type="slidenum">
              <a:rPr lang="en-GB" smtClean="0"/>
              <a:t>‹#›</a:t>
            </a:fld>
            <a:endParaRPr lang="en-GB"/>
          </a:p>
        </p:txBody>
      </p:sp>
    </p:spTree>
    <p:extLst>
      <p:ext uri="{BB962C8B-B14F-4D97-AF65-F5344CB8AC3E}">
        <p14:creationId xmlns:p14="http://schemas.microsoft.com/office/powerpoint/2010/main" val="1065217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279741-8E0F-4121-8B32-5BBB92E89DA8}" type="datetimeFigureOut">
              <a:rPr lang="en-GB" smtClean="0"/>
              <a:t>21/11/2021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102CC7-3A14-4021-ACD2-7C406F380385}" type="slidenum">
              <a:rPr lang="en-GB" smtClean="0"/>
              <a:t>‹#›</a:t>
            </a:fld>
            <a:endParaRPr lang="en-GB"/>
          </a:p>
        </p:txBody>
      </p:sp>
    </p:spTree>
    <p:extLst>
      <p:ext uri="{BB962C8B-B14F-4D97-AF65-F5344CB8AC3E}">
        <p14:creationId xmlns:p14="http://schemas.microsoft.com/office/powerpoint/2010/main" val="207905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279741-8E0F-4121-8B32-5BBB92E89DA8}" type="datetimeFigureOut">
              <a:rPr lang="en-GB" smtClean="0"/>
              <a:t>21/11/2021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102CC7-3A14-4021-ACD2-7C406F380385}" type="slidenum">
              <a:rPr lang="en-GB" smtClean="0"/>
              <a:t>‹#›</a:t>
            </a:fld>
            <a:endParaRPr lang="en-GB"/>
          </a:p>
        </p:txBody>
      </p:sp>
    </p:spTree>
    <p:extLst>
      <p:ext uri="{BB962C8B-B14F-4D97-AF65-F5344CB8AC3E}">
        <p14:creationId xmlns:p14="http://schemas.microsoft.com/office/powerpoint/2010/main" val="882996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C279741-8E0F-4121-8B32-5BBB92E89DA8}" type="datetimeFigureOut">
              <a:rPr lang="en-GB" smtClean="0"/>
              <a:t>21/11/2021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102CC7-3A14-4021-ACD2-7C406F380385}" type="slidenum">
              <a:rPr lang="en-GB" smtClean="0"/>
              <a:t>‹#›</a:t>
            </a:fld>
            <a:endParaRPr lang="en-GB"/>
          </a:p>
        </p:txBody>
      </p:sp>
    </p:spTree>
    <p:extLst>
      <p:ext uri="{BB962C8B-B14F-4D97-AF65-F5344CB8AC3E}">
        <p14:creationId xmlns:p14="http://schemas.microsoft.com/office/powerpoint/2010/main" val="455829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C279741-8E0F-4121-8B32-5BBB92E89DA8}" type="datetimeFigureOut">
              <a:rPr lang="en-GB" smtClean="0"/>
              <a:t>21/11/2021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102CC7-3A14-4021-ACD2-7C406F380385}" type="slidenum">
              <a:rPr lang="en-GB" smtClean="0"/>
              <a:t>‹#›</a:t>
            </a:fld>
            <a:endParaRPr lang="en-GB"/>
          </a:p>
        </p:txBody>
      </p:sp>
    </p:spTree>
    <p:extLst>
      <p:ext uri="{BB962C8B-B14F-4D97-AF65-F5344CB8AC3E}">
        <p14:creationId xmlns:p14="http://schemas.microsoft.com/office/powerpoint/2010/main" val="2165241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C279741-8E0F-4121-8B32-5BBB92E89DA8}" type="datetimeFigureOut">
              <a:rPr lang="en-GB" smtClean="0"/>
              <a:t>21/11/2021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9102CC7-3A14-4021-ACD2-7C406F380385}" type="slidenum">
              <a:rPr lang="en-GB" smtClean="0"/>
              <a:t>‹#›</a:t>
            </a:fld>
            <a:endParaRPr lang="en-GB"/>
          </a:p>
        </p:txBody>
      </p:sp>
    </p:spTree>
    <p:extLst>
      <p:ext uri="{BB962C8B-B14F-4D97-AF65-F5344CB8AC3E}">
        <p14:creationId xmlns:p14="http://schemas.microsoft.com/office/powerpoint/2010/main" val="1643674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C279741-8E0F-4121-8B32-5BBB92E89DA8}" type="datetimeFigureOut">
              <a:rPr lang="en-GB" smtClean="0"/>
              <a:t>21/11/2021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9102CC7-3A14-4021-ACD2-7C406F380385}" type="slidenum">
              <a:rPr lang="en-GB" smtClean="0"/>
              <a:t>‹#›</a:t>
            </a:fld>
            <a:endParaRPr lang="en-GB"/>
          </a:p>
        </p:txBody>
      </p:sp>
    </p:spTree>
    <p:extLst>
      <p:ext uri="{BB962C8B-B14F-4D97-AF65-F5344CB8AC3E}">
        <p14:creationId xmlns:p14="http://schemas.microsoft.com/office/powerpoint/2010/main" val="756606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279741-8E0F-4121-8B32-5BBB92E89DA8}" type="datetimeFigureOut">
              <a:rPr lang="en-GB" smtClean="0"/>
              <a:t>21/11/2021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9102CC7-3A14-4021-ACD2-7C406F380385}" type="slidenum">
              <a:rPr lang="en-GB" smtClean="0"/>
              <a:t>‹#›</a:t>
            </a:fld>
            <a:endParaRPr lang="en-GB"/>
          </a:p>
        </p:txBody>
      </p:sp>
    </p:spTree>
    <p:extLst>
      <p:ext uri="{BB962C8B-B14F-4D97-AF65-F5344CB8AC3E}">
        <p14:creationId xmlns:p14="http://schemas.microsoft.com/office/powerpoint/2010/main" val="463286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C279741-8E0F-4121-8B32-5BBB92E89DA8}" type="datetimeFigureOut">
              <a:rPr lang="en-GB" smtClean="0"/>
              <a:t>21/11/2021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102CC7-3A14-4021-ACD2-7C406F380385}" type="slidenum">
              <a:rPr lang="en-GB" smtClean="0"/>
              <a:t>‹#›</a:t>
            </a:fld>
            <a:endParaRPr lang="en-GB"/>
          </a:p>
        </p:txBody>
      </p:sp>
    </p:spTree>
    <p:extLst>
      <p:ext uri="{BB962C8B-B14F-4D97-AF65-F5344CB8AC3E}">
        <p14:creationId xmlns:p14="http://schemas.microsoft.com/office/powerpoint/2010/main" val="652831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C279741-8E0F-4121-8B32-5BBB92E89DA8}" type="datetimeFigureOut">
              <a:rPr lang="en-GB" smtClean="0"/>
              <a:t>21/11/2021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102CC7-3A14-4021-ACD2-7C406F380385}" type="slidenum">
              <a:rPr lang="en-GB" smtClean="0"/>
              <a:t>‹#›</a:t>
            </a:fld>
            <a:endParaRPr lang="en-GB"/>
          </a:p>
        </p:txBody>
      </p:sp>
    </p:spTree>
    <p:extLst>
      <p:ext uri="{BB962C8B-B14F-4D97-AF65-F5344CB8AC3E}">
        <p14:creationId xmlns:p14="http://schemas.microsoft.com/office/powerpoint/2010/main" val="2808324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279741-8E0F-4121-8B32-5BBB92E89DA8}" type="datetimeFigureOut">
              <a:rPr lang="en-GB" smtClean="0"/>
              <a:t>21/11/2021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102CC7-3A14-4021-ACD2-7C406F380385}" type="slidenum">
              <a:rPr lang="en-GB" smtClean="0"/>
              <a:t>‹#›</a:t>
            </a:fld>
            <a:endParaRPr lang="en-GB"/>
          </a:p>
        </p:txBody>
      </p:sp>
    </p:spTree>
    <p:extLst>
      <p:ext uri="{BB962C8B-B14F-4D97-AF65-F5344CB8AC3E}">
        <p14:creationId xmlns:p14="http://schemas.microsoft.com/office/powerpoint/2010/main" val="4255717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hyperlink" Target="http://www.primaryhomeworkhelp.co.uk/saxons/houses.htm" TargetMode="External"/><Relationship Id="rId3" Type="http://schemas.openxmlformats.org/officeDocument/2006/relationships/hyperlink" Target="https://kids.kiddle.co/Tudor_period" TargetMode="External"/><Relationship Id="rId7" Type="http://schemas.openxmlformats.org/officeDocument/2006/relationships/hyperlink" Target="https://www.historyforkids.net/medieval-daily-life.html" TargetMode="External"/><Relationship Id="rId12" Type="http://schemas.openxmlformats.org/officeDocument/2006/relationships/hyperlink" Target="https://www.medievalchronicles.com/medieval-people/medieval-children/" TargetMode="External"/><Relationship Id="rId2" Type="http://schemas.openxmlformats.org/officeDocument/2006/relationships/hyperlink" Target="http://www.primaryhomeworkhelp.co.uk/tudors/dailylife.htm" TargetMode="External"/><Relationship Id="rId1" Type="http://schemas.openxmlformats.org/officeDocument/2006/relationships/slideLayout" Target="../slideLayouts/slideLayout2.xml"/><Relationship Id="rId6" Type="http://schemas.openxmlformats.org/officeDocument/2006/relationships/hyperlink" Target="https://www.bbc.co.uk/bitesize/guides/zwbj6sg/revision/5" TargetMode="External"/><Relationship Id="rId11" Type="http://schemas.openxmlformats.org/officeDocument/2006/relationships/hyperlink" Target="https://www.bbc.co.uk/bitesize/topics/zbn7jsg/articles/zwyh6g8" TargetMode="External"/><Relationship Id="rId5" Type="http://schemas.openxmlformats.org/officeDocument/2006/relationships/hyperlink" Target="https://www.funkidslive.com/learn/top-10-facts/top-10-facts-about-the-tudors/" TargetMode="External"/><Relationship Id="rId10" Type="http://schemas.openxmlformats.org/officeDocument/2006/relationships/hyperlink" Target="https://www.ducksters.com/history/middle_ages/daily_life_in_the_middle_ages.php" TargetMode="External"/><Relationship Id="rId4" Type="http://schemas.openxmlformats.org/officeDocument/2006/relationships/hyperlink" Target="https://www.bbc.co.uk/teach/how-could-you-survive-in-tudor-england/znvmkmn" TargetMode="External"/><Relationship Id="rId9" Type="http://schemas.openxmlformats.org/officeDocument/2006/relationships/hyperlink" Target="https://www.dkfindout.com/uk/history/anglo-sax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832206868"/>
              </p:ext>
            </p:extLst>
          </p:nvPr>
        </p:nvGraphicFramePr>
        <p:xfrm>
          <a:off x="648970" y="780828"/>
          <a:ext cx="5721349" cy="1293143"/>
        </p:xfrm>
        <a:graphic>
          <a:graphicData uri="http://schemas.openxmlformats.org/drawingml/2006/table">
            <a:tbl>
              <a:tblPr firstRow="1" firstCol="1" bandRow="1">
                <a:tableStyleId>{5C22544A-7EE6-4342-B048-85BDC9FD1C3A}</a:tableStyleId>
              </a:tblPr>
              <a:tblGrid>
                <a:gridCol w="326390">
                  <a:extLst>
                    <a:ext uri="{9D8B030D-6E8A-4147-A177-3AD203B41FA5}">
                      <a16:colId xmlns:a16="http://schemas.microsoft.com/office/drawing/2014/main" val="217765107"/>
                    </a:ext>
                  </a:extLst>
                </a:gridCol>
                <a:gridCol w="5130800">
                  <a:extLst>
                    <a:ext uri="{9D8B030D-6E8A-4147-A177-3AD203B41FA5}">
                      <a16:colId xmlns:a16="http://schemas.microsoft.com/office/drawing/2014/main" val="1030125926"/>
                    </a:ext>
                  </a:extLst>
                </a:gridCol>
                <a:gridCol w="264159">
                  <a:extLst>
                    <a:ext uri="{9D8B030D-6E8A-4147-A177-3AD203B41FA5}">
                      <a16:colId xmlns:a16="http://schemas.microsoft.com/office/drawing/2014/main" val="3395013292"/>
                    </a:ext>
                  </a:extLst>
                </a:gridCol>
              </a:tblGrid>
              <a:tr h="238445">
                <a:tc>
                  <a:txBody>
                    <a:bodyPr/>
                    <a:lstStyle/>
                    <a:p>
                      <a:pPr marR="88900">
                        <a:lnSpc>
                          <a:spcPct val="115000"/>
                        </a:lnSpc>
                        <a:spcAft>
                          <a:spcPts val="0"/>
                        </a:spcAft>
                      </a:pPr>
                      <a:r>
                        <a:rPr lang="en-GB" sz="800">
                          <a:effectLst/>
                        </a:rPr>
                        <a:t>P</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Aft>
                          <a:spcPts val="0"/>
                        </a:spcAft>
                      </a:pPr>
                      <a:r>
                        <a:rPr lang="en-GB" sz="1600">
                          <a:effectLst/>
                        </a:rPr>
                        <a:t>Success Criteria</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Aft>
                          <a:spcPts val="0"/>
                        </a:spcAft>
                      </a:pPr>
                      <a:r>
                        <a:rPr lang="en-GB" sz="800">
                          <a:effectLst/>
                        </a:rPr>
                        <a:t>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06684534"/>
                  </a:ext>
                </a:extLst>
              </a:tr>
              <a:tr h="332606">
                <a:tc>
                  <a:txBody>
                    <a:bodyPr/>
                    <a:lstStyle/>
                    <a:p>
                      <a:pPr marR="88900">
                        <a:lnSpc>
                          <a:spcPct val="115000"/>
                        </a:lnSpc>
                        <a:spcAft>
                          <a:spcPts val="0"/>
                        </a:spcAft>
                      </a:pPr>
                      <a:r>
                        <a:rPr lang="en-GB" sz="8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Bef>
                          <a:spcPts val="200"/>
                        </a:spcBef>
                        <a:spcAft>
                          <a:spcPts val="200"/>
                        </a:spcAft>
                      </a:pPr>
                      <a:r>
                        <a:rPr lang="en-GB" sz="1400">
                          <a:effectLst/>
                        </a:rPr>
                        <a:t>I can investigate different aspects of everyday life.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Aft>
                          <a:spcPts val="0"/>
                        </a:spcAft>
                      </a:pPr>
                      <a:r>
                        <a:rPr lang="en-GB" sz="8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7421972"/>
                  </a:ext>
                </a:extLst>
              </a:tr>
              <a:tr h="315402">
                <a:tc>
                  <a:txBody>
                    <a:bodyPr/>
                    <a:lstStyle/>
                    <a:p>
                      <a:pPr marR="88900">
                        <a:lnSpc>
                          <a:spcPct val="115000"/>
                        </a:lnSpc>
                        <a:spcAft>
                          <a:spcPts val="0"/>
                        </a:spcAft>
                      </a:pPr>
                      <a:r>
                        <a:rPr lang="en-GB" sz="8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Bef>
                          <a:spcPts val="200"/>
                        </a:spcBef>
                        <a:spcAft>
                          <a:spcPts val="200"/>
                        </a:spcAft>
                      </a:pPr>
                      <a:r>
                        <a:rPr lang="en-GB" sz="1400">
                          <a:effectLst/>
                        </a:rPr>
                        <a:t>I can think about what life might have been like for rich and poor.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Aft>
                          <a:spcPts val="0"/>
                        </a:spcAft>
                      </a:pPr>
                      <a:r>
                        <a:rPr lang="en-GB" sz="8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69093994"/>
                  </a:ext>
                </a:extLst>
              </a:tr>
              <a:tr h="364719">
                <a:tc>
                  <a:txBody>
                    <a:bodyPr/>
                    <a:lstStyle/>
                    <a:p>
                      <a:pPr marR="88900">
                        <a:lnSpc>
                          <a:spcPct val="115000"/>
                        </a:lnSpc>
                        <a:spcAft>
                          <a:spcPts val="0"/>
                        </a:spcAft>
                      </a:pPr>
                      <a:r>
                        <a:rPr lang="en-GB" sz="8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400" dirty="0">
                          <a:effectLst/>
                        </a:rPr>
                        <a:t>I can imagine what life might have been like for women.</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Aft>
                          <a:spcPts val="0"/>
                        </a:spcAft>
                      </a:pPr>
                      <a:r>
                        <a:rPr lang="en-GB" sz="8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12550035"/>
                  </a:ext>
                </a:extLst>
              </a:tr>
            </a:tbl>
          </a:graphicData>
        </a:graphic>
      </p:graphicFrame>
      <p:sp>
        <p:nvSpPr>
          <p:cNvPr id="5" name="Rectangle 1"/>
          <p:cNvSpPr>
            <a:spLocks noChangeArrowheads="1"/>
          </p:cNvSpPr>
          <p:nvPr/>
        </p:nvSpPr>
        <p:spPr bwMode="auto">
          <a:xfrm>
            <a:off x="588009" y="459602"/>
            <a:ext cx="589407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sng" strike="noStrike" cap="none" normalizeH="0" baseline="0" dirty="0" smtClean="0">
                <a:ln>
                  <a:noFill/>
                </a:ln>
                <a:solidFill>
                  <a:schemeClr val="tx1"/>
                </a:solidFill>
                <a:effectLst/>
                <a:latin typeface="Comic Sans MS" panose="030F0702030302020204" pitchFamily="66" charset="0"/>
                <a:ea typeface="Calibri" panose="020F0502020204030204" pitchFamily="34" charset="0"/>
                <a:cs typeface="Arial" panose="020B0604020202020204" pitchFamily="34" charset="0"/>
              </a:rPr>
              <a:t>L.O: To research what life was like for local people in the past. </a:t>
            </a:r>
            <a:r>
              <a:rPr kumimoji="0" lang="en-GB" altLang="en-US" sz="1400" b="1" i="0" u="none" strike="noStrike" cap="none" normalizeH="0" baseline="0" dirty="0" smtClean="0">
                <a:ln>
                  <a:noFill/>
                </a:ln>
                <a:solidFill>
                  <a:schemeClr val="tx1"/>
                </a:solidFill>
                <a:effectLst/>
                <a:latin typeface="Comic Sans MS" panose="030F0702030302020204" pitchFamily="66" charset="0"/>
                <a:ea typeface="Calibri" panose="020F0502020204030204" pitchFamily="34" charset="0"/>
                <a:cs typeface="Arial" panose="020B0604020202020204" pitchFamily="34" charset="0"/>
              </a:rPr>
              <a:t> </a:t>
            </a:r>
            <a:endParaRPr kumimoji="0" lang="en-GB" altLang="en-US" sz="4000" b="0" i="0" u="none" strike="noStrike" cap="none" normalizeH="0" baseline="0" dirty="0" smtClean="0">
              <a:ln>
                <a:noFill/>
              </a:ln>
              <a:solidFill>
                <a:schemeClr val="tx1"/>
              </a:solidFill>
              <a:effectLst/>
              <a:latin typeface="Arial" panose="020B0604020202020204" pitchFamily="34" charset="0"/>
            </a:endParaRPr>
          </a:p>
        </p:txBody>
      </p:sp>
      <p:pic>
        <p:nvPicPr>
          <p:cNvPr id="1027" name="Picture 3" descr="serfs and plo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7636" y="2822714"/>
            <a:ext cx="9419011" cy="35107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997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636" y="362447"/>
            <a:ext cx="10592241" cy="830997"/>
          </a:xfrm>
          <a:prstGeom prst="rect">
            <a:avLst/>
          </a:prstGeom>
          <a:noFill/>
        </p:spPr>
        <p:txBody>
          <a:bodyPr wrap="square" rtlCol="0">
            <a:spAutoFit/>
          </a:bodyPr>
          <a:lstStyle/>
          <a:p>
            <a:r>
              <a:rPr lang="en-GB" sz="2400" dirty="0" smtClean="0"/>
              <a:t>Imagine you had a time machine, and could step back through history into the past. What might life be like in Kimbolton or Great </a:t>
            </a:r>
            <a:r>
              <a:rPr lang="en-GB" sz="2400" dirty="0" err="1" smtClean="0"/>
              <a:t>Staughton</a:t>
            </a:r>
            <a:r>
              <a:rPr lang="en-GB" sz="2400" dirty="0" smtClean="0"/>
              <a:t> hundreds of years ago?</a:t>
            </a:r>
            <a:endParaRPr lang="en-GB" sz="2400" dirty="0"/>
          </a:p>
        </p:txBody>
      </p:sp>
      <p:sp>
        <p:nvSpPr>
          <p:cNvPr id="3" name="TextBox 2"/>
          <p:cNvSpPr txBox="1"/>
          <p:nvPr/>
        </p:nvSpPr>
        <p:spPr>
          <a:xfrm>
            <a:off x="665923" y="2186609"/>
            <a:ext cx="3180520" cy="923330"/>
          </a:xfrm>
          <a:prstGeom prst="rect">
            <a:avLst/>
          </a:prstGeom>
          <a:noFill/>
        </p:spPr>
        <p:txBody>
          <a:bodyPr wrap="square" rtlCol="0">
            <a:spAutoFit/>
          </a:bodyPr>
          <a:lstStyle/>
          <a:p>
            <a:r>
              <a:rPr lang="en-GB" dirty="0" smtClean="0"/>
              <a:t>Do you think life would be better or worse that it is today?</a:t>
            </a:r>
          </a:p>
          <a:p>
            <a:r>
              <a:rPr lang="en-GB" dirty="0" smtClean="0"/>
              <a:t>Why do you think so?</a:t>
            </a:r>
            <a:endParaRPr lang="en-GB" dirty="0"/>
          </a:p>
        </p:txBody>
      </p:sp>
      <p:pic>
        <p:nvPicPr>
          <p:cNvPr id="2050" name="Picture 2" descr="227512 050 3 F2 Aa2 F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3749" y="3697266"/>
            <a:ext cx="3005068" cy="185014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995530" y="5526157"/>
            <a:ext cx="3647661" cy="646331"/>
          </a:xfrm>
          <a:prstGeom prst="rect">
            <a:avLst/>
          </a:prstGeom>
          <a:noFill/>
        </p:spPr>
        <p:txBody>
          <a:bodyPr wrap="square" rtlCol="0">
            <a:spAutoFit/>
          </a:bodyPr>
          <a:lstStyle/>
          <a:p>
            <a:r>
              <a:rPr lang="en-GB" dirty="0" smtClean="0"/>
              <a:t>How might life be different for the rich and the poor? </a:t>
            </a:r>
            <a:endParaRPr lang="en-GB" dirty="0"/>
          </a:p>
        </p:txBody>
      </p:sp>
      <p:sp>
        <p:nvSpPr>
          <p:cNvPr id="7" name="TextBox 6"/>
          <p:cNvSpPr txBox="1"/>
          <p:nvPr/>
        </p:nvSpPr>
        <p:spPr>
          <a:xfrm>
            <a:off x="8269356" y="2107097"/>
            <a:ext cx="3051314" cy="646331"/>
          </a:xfrm>
          <a:prstGeom prst="rect">
            <a:avLst/>
          </a:prstGeom>
          <a:noFill/>
        </p:spPr>
        <p:txBody>
          <a:bodyPr wrap="square" rtlCol="0">
            <a:spAutoFit/>
          </a:bodyPr>
          <a:lstStyle/>
          <a:p>
            <a:r>
              <a:rPr lang="en-GB" dirty="0" smtClean="0"/>
              <a:t>How might it be different for men, women and children?</a:t>
            </a:r>
            <a:endParaRPr lang="en-GB" dirty="0"/>
          </a:p>
        </p:txBody>
      </p:sp>
      <p:pic>
        <p:nvPicPr>
          <p:cNvPr id="2052" name="Picture 4" descr="https://cdn.britannica.com/59/59359-050-9B5659D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37361" y="1560443"/>
            <a:ext cx="3327778" cy="361004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16th-century schoo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10197" y="3169201"/>
            <a:ext cx="3657733" cy="218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8662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7869" y="477079"/>
            <a:ext cx="11410122" cy="3046988"/>
          </a:xfrm>
          <a:prstGeom prst="rect">
            <a:avLst/>
          </a:prstGeom>
          <a:noFill/>
        </p:spPr>
        <p:txBody>
          <a:bodyPr wrap="square" rtlCol="0">
            <a:spAutoFit/>
          </a:bodyPr>
          <a:lstStyle/>
          <a:p>
            <a:r>
              <a:rPr lang="en-GB" sz="2400" dirty="0" smtClean="0"/>
              <a:t>Last session we learned about the lives of three famous figures with links to Kimbolton. </a:t>
            </a:r>
          </a:p>
          <a:p>
            <a:r>
              <a:rPr lang="en-GB" sz="2400" dirty="0" smtClean="0"/>
              <a:t>They lived in three different historical periods- the Early Medieval period, Medieval Period and Tudor Period.  </a:t>
            </a:r>
          </a:p>
          <a:p>
            <a:endParaRPr lang="en-GB" sz="2400" dirty="0" smtClean="0"/>
          </a:p>
          <a:p>
            <a:r>
              <a:rPr lang="en-GB" sz="2400" dirty="0" smtClean="0"/>
              <a:t>Talk to your partner- what do you think life would be like in each period? </a:t>
            </a:r>
          </a:p>
          <a:p>
            <a:r>
              <a:rPr lang="en-GB" sz="2400" dirty="0" smtClean="0"/>
              <a:t>What ideas or knowledge do you already have about these time periods?</a:t>
            </a:r>
          </a:p>
          <a:p>
            <a:endParaRPr lang="en-GB" sz="2400" dirty="0"/>
          </a:p>
          <a:p>
            <a:endParaRPr lang="en-GB" sz="2400" dirty="0"/>
          </a:p>
        </p:txBody>
      </p:sp>
      <p:sp>
        <p:nvSpPr>
          <p:cNvPr id="4" name="AutoShape 2" descr="Life in Tudor England (Part One) – Tudors Dynast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3076" name="Picture 4" descr="http://www.primaryhomeworkhelp.co.uk/tudors/images/march/lif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2166" y="3339547"/>
            <a:ext cx="4535694" cy="28575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6410742" y="3607904"/>
            <a:ext cx="4890050" cy="1938992"/>
          </a:xfrm>
          <a:prstGeom prst="rect">
            <a:avLst/>
          </a:prstGeom>
          <a:noFill/>
        </p:spPr>
        <p:txBody>
          <a:bodyPr wrap="square" rtlCol="0">
            <a:spAutoFit/>
          </a:bodyPr>
          <a:lstStyle/>
          <a:p>
            <a:r>
              <a:rPr lang="en-GB" sz="2400" dirty="0" smtClean="0"/>
              <a:t>Make a list of ideas you could find out more about, e.g.</a:t>
            </a:r>
          </a:p>
          <a:p>
            <a:r>
              <a:rPr lang="en-GB" sz="2400" dirty="0" smtClean="0"/>
              <a:t>Food, Work, Entertainment, Law, Families or the role of women in society. </a:t>
            </a:r>
            <a:endParaRPr lang="en-GB" sz="2400" dirty="0"/>
          </a:p>
        </p:txBody>
      </p:sp>
    </p:spTree>
    <p:extLst>
      <p:ext uri="{BB962C8B-B14F-4D97-AF65-F5344CB8AC3E}">
        <p14:creationId xmlns:p14="http://schemas.microsoft.com/office/powerpoint/2010/main" val="162899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966" y="487017"/>
            <a:ext cx="10939670" cy="716653"/>
          </a:xfrm>
        </p:spPr>
        <p:txBody>
          <a:bodyPr>
            <a:noAutofit/>
          </a:bodyPr>
          <a:lstStyle/>
          <a:p>
            <a:r>
              <a:rPr lang="en-GB" sz="3200" dirty="0" smtClean="0"/>
              <a:t>Your task is to find out what life might have been like for ordinary people living in Kimbolton or Great </a:t>
            </a:r>
            <a:r>
              <a:rPr lang="en-GB" sz="3200" dirty="0" err="1" smtClean="0"/>
              <a:t>Staughton</a:t>
            </a:r>
            <a:r>
              <a:rPr lang="en-GB" sz="3200" dirty="0" smtClean="0"/>
              <a:t> at the same time as the people we researched previously.   </a:t>
            </a:r>
            <a:endParaRPr lang="en-GB" sz="3200" dirty="0"/>
          </a:p>
        </p:txBody>
      </p:sp>
      <p:sp>
        <p:nvSpPr>
          <p:cNvPr id="3" name="Content Placeholder 2"/>
          <p:cNvSpPr>
            <a:spLocks noGrp="1"/>
          </p:cNvSpPr>
          <p:nvPr>
            <p:ph idx="1"/>
          </p:nvPr>
        </p:nvSpPr>
        <p:spPr>
          <a:xfrm>
            <a:off x="569844" y="1815686"/>
            <a:ext cx="3520440" cy="4351338"/>
          </a:xfrm>
        </p:spPr>
        <p:txBody>
          <a:bodyPr>
            <a:normAutofit lnSpcReduction="10000"/>
          </a:bodyPr>
          <a:lstStyle/>
          <a:p>
            <a:pPr marL="0" indent="0">
              <a:buNone/>
            </a:pPr>
            <a:r>
              <a:rPr lang="en-GB" dirty="0" smtClean="0"/>
              <a:t>The Tudor Period</a:t>
            </a:r>
          </a:p>
          <a:p>
            <a:pPr marL="0" indent="0">
              <a:buNone/>
            </a:pPr>
            <a:r>
              <a:rPr lang="en-GB" dirty="0" smtClean="0"/>
              <a:t>(Catherine of Aragon)</a:t>
            </a:r>
          </a:p>
          <a:p>
            <a:pPr marL="0" indent="0">
              <a:buNone/>
            </a:pPr>
            <a:r>
              <a:rPr lang="en-GB" sz="1800" dirty="0" smtClean="0">
                <a:hlinkClick r:id="rId2"/>
              </a:rPr>
              <a:t>http://www.primaryhomeworkhelp.co.uk/tudors/dailylife.htm</a:t>
            </a:r>
            <a:r>
              <a:rPr lang="en-GB" sz="1800" dirty="0" smtClean="0"/>
              <a:t> </a:t>
            </a:r>
          </a:p>
          <a:p>
            <a:pPr marL="0" indent="0">
              <a:buNone/>
            </a:pPr>
            <a:r>
              <a:rPr lang="en-GB" sz="1800" dirty="0" smtClean="0">
                <a:hlinkClick r:id="rId3"/>
              </a:rPr>
              <a:t>https://kids.kiddle.co/Tudor_period</a:t>
            </a:r>
            <a:r>
              <a:rPr lang="en-GB" sz="1800" dirty="0" smtClean="0"/>
              <a:t> </a:t>
            </a:r>
          </a:p>
          <a:p>
            <a:pPr marL="0" indent="0">
              <a:buNone/>
            </a:pPr>
            <a:r>
              <a:rPr lang="en-GB" sz="1800" dirty="0" smtClean="0">
                <a:hlinkClick r:id="rId4"/>
              </a:rPr>
              <a:t>https://www.bbc.co.uk/teach/how-could-you-survive-in-tudor-england/znvmkmn</a:t>
            </a:r>
            <a:endParaRPr lang="en-GB" sz="1800" dirty="0" smtClean="0"/>
          </a:p>
          <a:p>
            <a:pPr marL="0" indent="0">
              <a:buNone/>
            </a:pPr>
            <a:r>
              <a:rPr lang="en-GB" sz="1800" dirty="0" smtClean="0">
                <a:hlinkClick r:id="rId5"/>
              </a:rPr>
              <a:t>https://www.funkidslive.com/learn/top-10-facts/top-10-facts-about-the-tudors/</a:t>
            </a:r>
            <a:r>
              <a:rPr lang="en-GB" sz="1800" dirty="0" smtClean="0"/>
              <a:t> </a:t>
            </a:r>
          </a:p>
          <a:p>
            <a:pPr marL="0" indent="0">
              <a:buNone/>
            </a:pPr>
            <a:r>
              <a:rPr lang="en-GB" sz="1900" dirty="0" smtClean="0">
                <a:hlinkClick r:id="rId6"/>
              </a:rPr>
              <a:t>https://www.bbc.co.uk/bitesize/guides/zwbj6sg/revision/5</a:t>
            </a:r>
            <a:r>
              <a:rPr lang="en-GB" sz="1900" dirty="0" smtClean="0"/>
              <a:t> </a:t>
            </a:r>
          </a:p>
          <a:p>
            <a:pPr marL="0" indent="0">
              <a:buNone/>
            </a:pPr>
            <a:endParaRPr lang="en-GB" dirty="0"/>
          </a:p>
        </p:txBody>
      </p:sp>
      <p:sp>
        <p:nvSpPr>
          <p:cNvPr id="4" name="Content Placeholder 2"/>
          <p:cNvSpPr txBox="1">
            <a:spLocks/>
          </p:cNvSpPr>
          <p:nvPr/>
        </p:nvSpPr>
        <p:spPr>
          <a:xfrm>
            <a:off x="4323522" y="1809059"/>
            <a:ext cx="3954448"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smtClean="0"/>
              <a:t>The Early Medieval Period</a:t>
            </a:r>
          </a:p>
          <a:p>
            <a:pPr marL="0" indent="0">
              <a:buFont typeface="Arial" panose="020B0604020202020204" pitchFamily="34" charset="0"/>
              <a:buNone/>
            </a:pPr>
            <a:r>
              <a:rPr lang="en-GB" dirty="0" smtClean="0"/>
              <a:t>(Harold Godwinson)</a:t>
            </a:r>
          </a:p>
          <a:p>
            <a:pPr marL="0" indent="0">
              <a:buNone/>
            </a:pPr>
            <a:r>
              <a:rPr lang="en-GB" sz="1800" dirty="0" smtClean="0">
                <a:hlinkClick r:id="rId7"/>
              </a:rPr>
              <a:t>https://www.historyforkids.net/medieval-daily-life.html</a:t>
            </a:r>
            <a:endParaRPr lang="en-GB" sz="1800" dirty="0"/>
          </a:p>
          <a:p>
            <a:pPr marL="0" indent="0">
              <a:buNone/>
            </a:pPr>
            <a:r>
              <a:rPr lang="en-GB" sz="1800" dirty="0" smtClean="0">
                <a:hlinkClick r:id="rId8"/>
              </a:rPr>
              <a:t>http://www.primaryhomeworkhelp.co.uk/saxons/houses.htm</a:t>
            </a:r>
            <a:endParaRPr lang="en-GB" sz="1800" dirty="0" smtClean="0"/>
          </a:p>
          <a:p>
            <a:pPr marL="0" indent="0">
              <a:buNone/>
            </a:pPr>
            <a:r>
              <a:rPr lang="en-GB" sz="1800" dirty="0" smtClean="0">
                <a:hlinkClick r:id="rId9"/>
              </a:rPr>
              <a:t>https://www.dkfindout.com/uk/history/anglo-saxons/</a:t>
            </a:r>
            <a:endParaRPr lang="en-GB" sz="1800" dirty="0"/>
          </a:p>
          <a:p>
            <a:pPr marL="0" indent="0">
              <a:buNone/>
            </a:pPr>
            <a:r>
              <a:rPr lang="en-GB" sz="1800" dirty="0" smtClean="0">
                <a:hlinkClick r:id="rId10"/>
              </a:rPr>
              <a:t>https://www.ducksters.com/history/middle_ages/daily_life_in_the_middle_ages.php</a:t>
            </a:r>
            <a:r>
              <a:rPr lang="en-GB" sz="1800" dirty="0" smtClean="0"/>
              <a:t>  </a:t>
            </a:r>
            <a:endParaRPr lang="en-GB" sz="1800" dirty="0"/>
          </a:p>
        </p:txBody>
      </p:sp>
      <p:sp>
        <p:nvSpPr>
          <p:cNvPr id="5" name="Content Placeholder 2"/>
          <p:cNvSpPr txBox="1">
            <a:spLocks/>
          </p:cNvSpPr>
          <p:nvPr/>
        </p:nvSpPr>
        <p:spPr>
          <a:xfrm>
            <a:off x="8590723" y="1756051"/>
            <a:ext cx="352044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smtClean="0"/>
              <a:t>The Medieval Period</a:t>
            </a:r>
          </a:p>
          <a:p>
            <a:pPr marL="0" indent="0">
              <a:buFont typeface="Arial" panose="020B0604020202020204" pitchFamily="34" charset="0"/>
              <a:buNone/>
            </a:pPr>
            <a:r>
              <a:rPr lang="en-GB" dirty="0" smtClean="0"/>
              <a:t>(Geoffrey </a:t>
            </a:r>
            <a:r>
              <a:rPr lang="en-GB" dirty="0" err="1" smtClean="0"/>
              <a:t>Fitzpiers</a:t>
            </a:r>
            <a:r>
              <a:rPr lang="en-GB" dirty="0" smtClean="0"/>
              <a:t>)</a:t>
            </a:r>
          </a:p>
          <a:p>
            <a:pPr marL="0" indent="0">
              <a:buNone/>
            </a:pPr>
            <a:r>
              <a:rPr lang="en-GB" sz="1800" dirty="0" smtClean="0">
                <a:hlinkClick r:id="rId11"/>
              </a:rPr>
              <a:t>https://www.bbc.co.uk/bitesize/topics/zbn7jsg/articles/zwyh6g8</a:t>
            </a:r>
            <a:r>
              <a:rPr lang="en-GB" sz="1800" dirty="0" smtClean="0"/>
              <a:t> </a:t>
            </a:r>
          </a:p>
          <a:p>
            <a:pPr marL="0" indent="0">
              <a:buNone/>
            </a:pPr>
            <a:r>
              <a:rPr lang="en-GB" sz="1800" dirty="0" smtClean="0">
                <a:hlinkClick r:id="rId12"/>
              </a:rPr>
              <a:t>https://www.medievalchronicles.com/medieval-people/medieval-children/</a:t>
            </a:r>
            <a:endParaRPr lang="en-GB" sz="1800" dirty="0" smtClean="0"/>
          </a:p>
          <a:p>
            <a:pPr marL="0" indent="0">
              <a:buNone/>
            </a:pPr>
            <a:r>
              <a:rPr lang="en-GB" sz="1800" dirty="0" smtClean="0">
                <a:hlinkClick r:id="rId7"/>
              </a:rPr>
              <a:t>https://www.historyforkids.net/medieval-daily-life.html</a:t>
            </a:r>
            <a:r>
              <a:rPr lang="en-GB" sz="1800" dirty="0" smtClean="0"/>
              <a:t> </a:t>
            </a:r>
          </a:p>
          <a:p>
            <a:pPr marL="0" indent="0">
              <a:buNone/>
            </a:pPr>
            <a:r>
              <a:rPr lang="en-GB" sz="1800" dirty="0" smtClean="0">
                <a:hlinkClick r:id="rId10"/>
              </a:rPr>
              <a:t>https://www.ducksters.com/history/middle_ages/daily_life_in_the_middle_ages.php</a:t>
            </a:r>
            <a:r>
              <a:rPr lang="en-GB" sz="1800" dirty="0" smtClean="0"/>
              <a:t> </a:t>
            </a:r>
          </a:p>
          <a:p>
            <a:pPr marL="0" indent="0">
              <a:buNone/>
            </a:pPr>
            <a:endParaRPr lang="en-GB" sz="1800" dirty="0" smtClean="0"/>
          </a:p>
          <a:p>
            <a:pPr marL="0" indent="0">
              <a:buNone/>
            </a:pPr>
            <a:endParaRPr lang="en-GB" dirty="0"/>
          </a:p>
        </p:txBody>
      </p:sp>
    </p:spTree>
    <p:extLst>
      <p:ext uri="{BB962C8B-B14F-4D97-AF65-F5344CB8AC3E}">
        <p14:creationId xmlns:p14="http://schemas.microsoft.com/office/powerpoint/2010/main" val="1589838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TotalTime>
  <Words>322</Words>
  <Application>Microsoft Office PowerPoint</Application>
  <PresentationFormat>Widescreen</PresentationFormat>
  <Paragraphs>45</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Comic Sans MS</vt:lpstr>
      <vt:lpstr>Times New Roman</vt:lpstr>
      <vt:lpstr>Office Theme</vt:lpstr>
      <vt:lpstr>PowerPoint Presentation</vt:lpstr>
      <vt:lpstr>PowerPoint Presentation</vt:lpstr>
      <vt:lpstr>PowerPoint Presentation</vt:lpstr>
      <vt:lpstr>Your task is to find out what life might have been like for ordinary people living in Kimbolton or Great Staughton at the same time as the people we researched previously.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Katy Duncan</dc:creator>
  <cp:lastModifiedBy>Katy Duncan</cp:lastModifiedBy>
  <cp:revision>13</cp:revision>
  <dcterms:created xsi:type="dcterms:W3CDTF">2021-11-21T16:23:28Z</dcterms:created>
  <dcterms:modified xsi:type="dcterms:W3CDTF">2021-11-21T19:30:57Z</dcterms:modified>
</cp:coreProperties>
</file>