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58" r:id="rId2"/>
    <p:sldId id="381" r:id="rId3"/>
    <p:sldId id="264" r:id="rId4"/>
    <p:sldId id="294" r:id="rId5"/>
    <p:sldId id="289" r:id="rId6"/>
    <p:sldId id="295" r:id="rId7"/>
    <p:sldId id="361" r:id="rId8"/>
    <p:sldId id="290" r:id="rId9"/>
    <p:sldId id="346" r:id="rId10"/>
    <p:sldId id="376" r:id="rId11"/>
    <p:sldId id="362" r:id="rId12"/>
    <p:sldId id="363" r:id="rId13"/>
    <p:sldId id="377" r:id="rId14"/>
    <p:sldId id="378" r:id="rId15"/>
    <p:sldId id="291" r:id="rId16"/>
    <p:sldId id="364" r:id="rId17"/>
    <p:sldId id="379" r:id="rId18"/>
    <p:sldId id="292" r:id="rId19"/>
    <p:sldId id="365" r:id="rId20"/>
    <p:sldId id="293" r:id="rId21"/>
    <p:sldId id="380" r:id="rId22"/>
    <p:sldId id="382" r:id="rId23"/>
  </p:sldIdLst>
  <p:sldSz cx="9144000" cy="6858000" type="screen4x3"/>
  <p:notesSz cx="6858000" cy="9144000"/>
  <p:embeddedFontLst>
    <p:embeddedFont>
      <p:font typeface="Roboto" panose="02000000000000000000" pitchFamily="2" charset="0"/>
      <p:regular r:id="rId26"/>
      <p:bold r:id="rId27"/>
      <p:italic r:id="rId28"/>
      <p:boldItalic r:id="rId29"/>
    </p:embeddedFont>
    <p:embeddedFont>
      <p:font typeface="Twinkl"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8" pos="476" userDrawn="1">
          <p15:clr>
            <a:srgbClr val="A4A3A4"/>
          </p15:clr>
        </p15:guide>
        <p15:guide id="9" orient="horz" pos="459" userDrawn="1">
          <p15:clr>
            <a:srgbClr val="A4A3A4"/>
          </p15:clr>
        </p15:guide>
        <p15:guide id="10" orient="horz" pos="2160" userDrawn="1">
          <p15:clr>
            <a:srgbClr val="A4A3A4"/>
          </p15:clr>
        </p15:guide>
        <p15:guide id="11" pos="53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D6E"/>
    <a:srgbClr val="08743A"/>
    <a:srgbClr val="2BB7BA"/>
    <a:srgbClr val="2CB7BE"/>
    <a:srgbClr val="87BD31"/>
    <a:srgbClr val="FAB001"/>
    <a:srgbClr val="F08115"/>
    <a:srgbClr val="88CCC1"/>
    <a:srgbClr val="009285"/>
    <a:srgbClr val="F7B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showGuides="1">
      <p:cViewPr varScale="1">
        <p:scale>
          <a:sx n="70" d="100"/>
          <a:sy n="70" d="100"/>
        </p:scale>
        <p:origin x="1368" y="60"/>
      </p:cViewPr>
      <p:guideLst>
        <p:guide pos="2880"/>
        <p:guide pos="340"/>
        <p:guide orient="horz" pos="3952"/>
        <p:guide pos="5420"/>
        <p:guide pos="476"/>
        <p:guide orient="horz" pos="459"/>
        <p:guide orient="horz" pos="2160"/>
        <p:guide pos="5307"/>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19/11/2021</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19/11/2021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a:extLst>
              <a:ext uri="{FF2B5EF4-FFF2-40B4-BE49-F238E27FC236}">
                <a16:creationId xmlns:a16="http://schemas.microsoft.com/office/drawing/2014/main" id="{311FE4B8-8003-4CB8-A5DD-43A3CC98CB40}"/>
              </a:ext>
            </a:extLst>
          </p:cNvPr>
          <p:cNvSpPr/>
          <p:nvPr userDrawn="1"/>
        </p:nvSpPr>
        <p:spPr>
          <a:xfrm>
            <a:off x="4137660" y="5827820"/>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a:extLst>
              <a:ext uri="{FF2B5EF4-FFF2-40B4-BE49-F238E27FC236}">
                <a16:creationId xmlns:a16="http://schemas.microsoft.com/office/drawing/2014/main" id="{70A002C7-BEC0-4972-B3AC-E362C86D6ABD}"/>
              </a:ext>
            </a:extLst>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slide" Target="slide18.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Who Helps Me?</a:t>
            </a:r>
            <a:endParaRPr lang="en-GB" dirty="0">
              <a:latin typeface="Twinkl" pitchFamily="2" charset="0"/>
            </a:endParaRPr>
          </a:p>
        </p:txBody>
      </p:sp>
      <p:sp>
        <p:nvSpPr>
          <p:cNvPr id="17" name="Rounded Rectangle 16"/>
          <p:cNvSpPr/>
          <p:nvPr/>
        </p:nvSpPr>
        <p:spPr>
          <a:xfrm>
            <a:off x="539749" y="1865497"/>
            <a:ext cx="8064501" cy="4372634"/>
          </a:xfrm>
          <a:prstGeom prst="roundRect">
            <a:avLst>
              <a:gd name="adj" fmla="val 6903"/>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960000" bIns="108000" rtlCol="0" anchor="t" anchorCtr="0"/>
          <a:lstStyle/>
          <a:p>
            <a:r>
              <a:rPr lang="en-GB" dirty="0">
                <a:solidFill>
                  <a:schemeClr val="tx1"/>
                </a:solidFill>
              </a:rPr>
              <a:t>You are going to draw and label them on your </a:t>
            </a:r>
            <a:r>
              <a:rPr lang="en-GB" b="1" dirty="0">
                <a:solidFill>
                  <a:schemeClr val="tx1"/>
                </a:solidFill>
              </a:rPr>
              <a:t>Who Helps Me? Activity Sheet</a:t>
            </a:r>
            <a:r>
              <a:rPr lang="en-GB" dirty="0">
                <a:solidFill>
                  <a:schemeClr val="tx1"/>
                </a:solidFill>
              </a:rPr>
              <a:t>.</a:t>
            </a:r>
          </a:p>
          <a:p>
            <a:endParaRPr lang="en-GB" dirty="0">
              <a:solidFill>
                <a:schemeClr val="tx1"/>
              </a:solidFill>
            </a:endParaRPr>
          </a:p>
          <a:p>
            <a:r>
              <a:rPr lang="en-GB" dirty="0">
                <a:solidFill>
                  <a:schemeClr val="tx1"/>
                </a:solidFill>
              </a:rPr>
              <a:t>Include anyone who is special to you, who is there for you and who helps you to stay safe.</a:t>
            </a:r>
          </a:p>
          <a:p>
            <a:endParaRPr lang="en-GB" dirty="0">
              <a:solidFill>
                <a:schemeClr val="tx1"/>
              </a:solidFill>
            </a:endParaRPr>
          </a:p>
          <a:p>
            <a:r>
              <a:rPr lang="en-GB" dirty="0">
                <a:solidFill>
                  <a:schemeClr val="tx1"/>
                </a:solidFill>
              </a:rPr>
              <a:t>You might have some people on your sheet that are the same as others in the class but you will probably have some people that are not on anyone else’s sheet.</a:t>
            </a:r>
          </a:p>
        </p:txBody>
      </p:sp>
      <p:sp>
        <p:nvSpPr>
          <p:cNvPr id="4" name="Rectangle 3"/>
          <p:cNvSpPr/>
          <p:nvPr/>
        </p:nvSpPr>
        <p:spPr>
          <a:xfrm>
            <a:off x="773905" y="1472305"/>
            <a:ext cx="7669213" cy="369332"/>
          </a:xfrm>
          <a:prstGeom prst="rect">
            <a:avLst/>
          </a:prstGeom>
        </p:spPr>
        <p:txBody>
          <a:bodyPr wrap="square">
            <a:spAutoFit/>
          </a:bodyPr>
          <a:lstStyle/>
          <a:p>
            <a:r>
              <a:rPr lang="en-GB" dirty="0"/>
              <a:t>Think about all of the people who help you in your everyday life.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4662802" y="2034896"/>
            <a:ext cx="3762061" cy="5323790"/>
          </a:xfrm>
          <a:prstGeom prst="rect">
            <a:avLst/>
          </a:prstGeom>
          <a:ln>
            <a:solidFill>
              <a:schemeClr val="tx1"/>
            </a:solidFill>
          </a:ln>
        </p:spPr>
      </p:pic>
      <p:sp>
        <p:nvSpPr>
          <p:cNvPr id="6" name="Oval 5"/>
          <p:cNvSpPr/>
          <p:nvPr/>
        </p:nvSpPr>
        <p:spPr>
          <a:xfrm>
            <a:off x="5465207" y="3716815"/>
            <a:ext cx="2293457" cy="2293457"/>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Let’s share some of the special people you have put on your sheet.</a:t>
            </a:r>
          </a:p>
        </p:txBody>
      </p:sp>
      <p:pic>
        <p:nvPicPr>
          <p:cNvPr id="22" name="Individual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8372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sz="3600" dirty="0"/>
              <a:t>Helping Those Who Help Us</a:t>
            </a:r>
            <a:endParaRPr lang="en-GB" sz="3600" dirty="0">
              <a:latin typeface="Twinkl" pitchFamily="2" charset="0"/>
            </a:endParaRPr>
          </a:p>
        </p:txBody>
      </p:sp>
      <p:pic>
        <p:nvPicPr>
          <p:cNvPr id="29"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grpSp>
        <p:nvGrpSpPr>
          <p:cNvPr id="9" name="Group 8"/>
          <p:cNvGrpSpPr/>
          <p:nvPr/>
        </p:nvGrpSpPr>
        <p:grpSpPr>
          <a:xfrm>
            <a:off x="762889" y="1463137"/>
            <a:ext cx="7663561" cy="5178963"/>
            <a:chOff x="621602" y="1742537"/>
            <a:chExt cx="7663561" cy="5178963"/>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02" y="1742537"/>
              <a:ext cx="7663561" cy="511546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20491"/>
            <a:stretch/>
          </p:blipFill>
          <p:spPr>
            <a:xfrm flipH="1">
              <a:off x="1739269" y="2995323"/>
              <a:ext cx="1674306" cy="3926177"/>
            </a:xfrm>
            <a:prstGeom prst="rect">
              <a:avLst/>
            </a:prstGeom>
          </p:spPr>
        </p:pic>
      </p:grpSp>
      <p:grpSp>
        <p:nvGrpSpPr>
          <p:cNvPr id="14" name="Group 13"/>
          <p:cNvGrpSpPr/>
          <p:nvPr/>
        </p:nvGrpSpPr>
        <p:grpSpPr>
          <a:xfrm>
            <a:off x="605631" y="1490174"/>
            <a:ext cx="7885113" cy="4788795"/>
            <a:chOff x="539750" y="1472305"/>
            <a:chExt cx="7885113" cy="4788795"/>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4113"/>
            <a:stretch/>
          </p:blipFill>
          <p:spPr>
            <a:xfrm>
              <a:off x="539750" y="1472305"/>
              <a:ext cx="7885113" cy="4788795"/>
            </a:xfrm>
            <a:prstGeom prst="roundRect">
              <a:avLst>
                <a:gd name="adj" fmla="val 7946"/>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r="45292" b="13551"/>
            <a:stretch/>
          </p:blipFill>
          <p:spPr>
            <a:xfrm flipH="1">
              <a:off x="5369105" y="2048084"/>
              <a:ext cx="2936694" cy="4213016"/>
            </a:xfrm>
            <a:prstGeom prst="rect">
              <a:avLst/>
            </a:prstGeom>
          </p:spPr>
        </p:pic>
      </p:grpSp>
      <p:sp>
        <p:nvSpPr>
          <p:cNvPr id="7" name="Rounded Rectangle 6"/>
          <p:cNvSpPr/>
          <p:nvPr/>
        </p:nvSpPr>
        <p:spPr>
          <a:xfrm>
            <a:off x="-181156" y="1498361"/>
            <a:ext cx="4753156" cy="1078301"/>
          </a:xfrm>
          <a:prstGeom prst="roundRect">
            <a:avLst>
              <a:gd name="adj" fmla="val 13906"/>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We all need help sometimes. Even grown-ups need help from others. </a:t>
            </a:r>
          </a:p>
        </p:txBody>
      </p:sp>
      <p:sp>
        <p:nvSpPr>
          <p:cNvPr id="48" name="Rounded Rectangle 47"/>
          <p:cNvSpPr/>
          <p:nvPr/>
        </p:nvSpPr>
        <p:spPr>
          <a:xfrm>
            <a:off x="-181156" y="4958411"/>
            <a:ext cx="5642155" cy="1078301"/>
          </a:xfrm>
          <a:prstGeom prst="roundRect">
            <a:avLst>
              <a:gd name="adj" fmla="val 13906"/>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We often need help from other people but we also need to help those people who help us.</a:t>
            </a: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61" t="11816" r="161" b="2824"/>
          <a:stretch/>
        </p:blipFill>
        <p:spPr>
          <a:xfrm>
            <a:off x="596106" y="1498361"/>
            <a:ext cx="7904163" cy="4770919"/>
          </a:xfrm>
          <a:prstGeom prst="roundRect">
            <a:avLst>
              <a:gd name="adj" fmla="val 6896"/>
            </a:avLst>
          </a:prstGeom>
        </p:spPr>
      </p:pic>
      <p:sp>
        <p:nvSpPr>
          <p:cNvPr id="49" name="Rounded Rectangle 48"/>
          <p:cNvSpPr/>
          <p:nvPr/>
        </p:nvSpPr>
        <p:spPr>
          <a:xfrm>
            <a:off x="-181156" y="4943605"/>
            <a:ext cx="6607356" cy="1078301"/>
          </a:xfrm>
          <a:prstGeom prst="roundRect">
            <a:avLst>
              <a:gd name="adj" fmla="val 13906"/>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There are things we can do to keep ourselves safe and things we can do to help those who look after us.</a:t>
            </a:r>
          </a:p>
        </p:txBody>
      </p:sp>
      <p:sp>
        <p:nvSpPr>
          <p:cNvPr id="55" name="Rounded Rectangle 54"/>
          <p:cNvSpPr/>
          <p:nvPr/>
        </p:nvSpPr>
        <p:spPr>
          <a:xfrm>
            <a:off x="844826" y="5234506"/>
            <a:ext cx="7425533" cy="787400"/>
          </a:xfrm>
          <a:prstGeom prst="roundRect">
            <a:avLst>
              <a:gd name="adj" fmla="val 26700"/>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bg1"/>
                </a:solidFill>
              </a:rPr>
              <a:t>Can you think of anything we can do to help those who help us to stay safe?</a:t>
            </a:r>
          </a:p>
        </p:txBody>
      </p:sp>
    </p:spTree>
    <p:extLst>
      <p:ext uri="{BB962C8B-B14F-4D97-AF65-F5344CB8AC3E}">
        <p14:creationId xmlns:p14="http://schemas.microsoft.com/office/powerpoint/2010/main" val="27021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nodeType="clickEffect">
                                  <p:stCondLst>
                                    <p:cond delay="0"/>
                                  </p:stCondLst>
                                  <p:childTnLst>
                                    <p:animEffect transition="out" filter="wipe(left)">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par>
                                <p:cTn id="19" presetID="2" presetClass="exit" presetSubtype="8" fill="hold" grpId="1"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0-ppt_w/2"/>
                                          </p:val>
                                        </p:tav>
                                      </p:tavLst>
                                    </p:anim>
                                    <p:anim calcmode="lin" valueType="num">
                                      <p:cBhvr additive="base">
                                        <p:cTn id="21" dur="500"/>
                                        <p:tgtEl>
                                          <p:spTgt spid="7"/>
                                        </p:tgtEl>
                                        <p:attrNameLst>
                                          <p:attrName>ppt_y</p:attrName>
                                        </p:attrNameLst>
                                      </p:cBhvr>
                                      <p:tavLst>
                                        <p:tav tm="0">
                                          <p:val>
                                            <p:strVal val="ppt_y"/>
                                          </p:val>
                                        </p:tav>
                                        <p:tav tm="100000">
                                          <p:val>
                                            <p:strVal val="ppt_y"/>
                                          </p:val>
                                        </p:tav>
                                      </p:tavLst>
                                    </p:anim>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0-#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8" fill="hold" grpId="1" nodeType="clickEffect">
                                  <p:stCondLst>
                                    <p:cond delay="0"/>
                                  </p:stCondLst>
                                  <p:childTnLst>
                                    <p:anim calcmode="lin" valueType="num">
                                      <p:cBhvr additive="base">
                                        <p:cTn id="35" dur="500"/>
                                        <p:tgtEl>
                                          <p:spTgt spid="48"/>
                                        </p:tgtEl>
                                        <p:attrNameLst>
                                          <p:attrName>ppt_x</p:attrName>
                                        </p:attrNameLst>
                                      </p:cBhvr>
                                      <p:tavLst>
                                        <p:tav tm="0">
                                          <p:val>
                                            <p:strVal val="ppt_x"/>
                                          </p:val>
                                        </p:tav>
                                        <p:tav tm="100000">
                                          <p:val>
                                            <p:strVal val="0-ppt_w/2"/>
                                          </p:val>
                                        </p:tav>
                                      </p:tavLst>
                                    </p:anim>
                                    <p:anim calcmode="lin" valueType="num">
                                      <p:cBhvr additive="base">
                                        <p:cTn id="36" dur="500"/>
                                        <p:tgtEl>
                                          <p:spTgt spid="48"/>
                                        </p:tgtEl>
                                        <p:attrNameLst>
                                          <p:attrName>ppt_y</p:attrName>
                                        </p:attrNameLst>
                                      </p:cBhvr>
                                      <p:tavLst>
                                        <p:tav tm="0">
                                          <p:val>
                                            <p:strVal val="ppt_y"/>
                                          </p:val>
                                        </p:tav>
                                        <p:tav tm="100000">
                                          <p:val>
                                            <p:strVal val="ppt_y"/>
                                          </p:val>
                                        </p:tav>
                                      </p:tavLst>
                                    </p:anim>
                                    <p:set>
                                      <p:cBhvr>
                                        <p:cTn id="37" dur="1" fill="hold">
                                          <p:stCondLst>
                                            <p:cond delay="499"/>
                                          </p:stCondLst>
                                        </p:cTn>
                                        <p:tgtEl>
                                          <p:spTgt spid="48"/>
                                        </p:tgtEl>
                                        <p:attrNameLst>
                                          <p:attrName>style.visibility</p:attrName>
                                        </p:attrNameLst>
                                      </p:cBhvr>
                                      <p:to>
                                        <p:strVal val="hidden"/>
                                      </p:to>
                                    </p:set>
                                  </p:childTnLst>
                                </p:cTn>
                              </p:par>
                            </p:childTnLst>
                          </p:cTn>
                        </p:par>
                        <p:par>
                          <p:cTn id="38" fill="hold">
                            <p:stCondLst>
                              <p:cond delay="500"/>
                            </p:stCondLst>
                            <p:childTnLst>
                              <p:par>
                                <p:cTn id="39" presetID="22" presetClass="exit" presetSubtype="8" fill="hold" nodeType="afterEffect">
                                  <p:stCondLst>
                                    <p:cond delay="0"/>
                                  </p:stCondLst>
                                  <p:childTnLst>
                                    <p:animEffect transition="out" filter="wipe(left)">
                                      <p:cBhvr>
                                        <p:cTn id="40" dur="1000"/>
                                        <p:tgtEl>
                                          <p:spTgt spid="14"/>
                                        </p:tgtEl>
                                      </p:cBhvr>
                                    </p:animEffect>
                                    <p:set>
                                      <p:cBhvr>
                                        <p:cTn id="41" dur="1" fill="hold">
                                          <p:stCondLst>
                                            <p:cond delay="999"/>
                                          </p:stCondLst>
                                        </p:cTn>
                                        <p:tgtEl>
                                          <p:spTgt spid="14"/>
                                        </p:tgtEl>
                                        <p:attrNameLst>
                                          <p:attrName>style.visibility</p:attrName>
                                        </p:attrNameLst>
                                      </p:cBhvr>
                                      <p:to>
                                        <p:strVal val="hidden"/>
                                      </p:to>
                                    </p:se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0-#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8" fill="hold" grpId="1" nodeType="clickEffect">
                                  <p:stCondLst>
                                    <p:cond delay="0"/>
                                  </p:stCondLst>
                                  <p:childTnLst>
                                    <p:anim calcmode="lin" valueType="num">
                                      <p:cBhvr additive="base">
                                        <p:cTn id="54" dur="500"/>
                                        <p:tgtEl>
                                          <p:spTgt spid="49"/>
                                        </p:tgtEl>
                                        <p:attrNameLst>
                                          <p:attrName>ppt_x</p:attrName>
                                        </p:attrNameLst>
                                      </p:cBhvr>
                                      <p:tavLst>
                                        <p:tav tm="0">
                                          <p:val>
                                            <p:strVal val="ppt_x"/>
                                          </p:val>
                                        </p:tav>
                                        <p:tav tm="100000">
                                          <p:val>
                                            <p:strVal val="0-ppt_w/2"/>
                                          </p:val>
                                        </p:tav>
                                      </p:tavLst>
                                    </p:anim>
                                    <p:anim calcmode="lin" valueType="num">
                                      <p:cBhvr additive="base">
                                        <p:cTn id="55" dur="500"/>
                                        <p:tgtEl>
                                          <p:spTgt spid="49"/>
                                        </p:tgtEl>
                                        <p:attrNameLst>
                                          <p:attrName>ppt_y</p:attrName>
                                        </p:attrNameLst>
                                      </p:cBhvr>
                                      <p:tavLst>
                                        <p:tav tm="0">
                                          <p:val>
                                            <p:strVal val="ppt_y"/>
                                          </p:val>
                                        </p:tav>
                                        <p:tav tm="100000">
                                          <p:val>
                                            <p:strVal val="ppt_y"/>
                                          </p:val>
                                        </p:tav>
                                      </p:tavLst>
                                    </p:anim>
                                    <p:set>
                                      <p:cBhvr>
                                        <p:cTn id="56" dur="1" fill="hold">
                                          <p:stCondLst>
                                            <p:cond delay="499"/>
                                          </p:stCondLst>
                                        </p:cTn>
                                        <p:tgtEl>
                                          <p:spTgt spid="49"/>
                                        </p:tgtEl>
                                        <p:attrNameLst>
                                          <p:attrName>style.visibility</p:attrName>
                                        </p:attrNameLst>
                                      </p:cBhvr>
                                      <p:to>
                                        <p:strVal val="hidden"/>
                                      </p:to>
                                    </p:set>
                                  </p:childTnLst>
                                </p:cTn>
                              </p:par>
                              <p:par>
                                <p:cTn id="57" presetID="47"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1000"/>
                                        <p:tgtEl>
                                          <p:spTgt spid="55"/>
                                        </p:tgtEl>
                                      </p:cBhvr>
                                    </p:animEffect>
                                    <p:anim calcmode="lin" valueType="num">
                                      <p:cBhvr>
                                        <p:cTn id="60" dur="1000" fill="hold"/>
                                        <p:tgtEl>
                                          <p:spTgt spid="55"/>
                                        </p:tgtEl>
                                        <p:attrNameLst>
                                          <p:attrName>ppt_x</p:attrName>
                                        </p:attrNameLst>
                                      </p:cBhvr>
                                      <p:tavLst>
                                        <p:tav tm="0">
                                          <p:val>
                                            <p:strVal val="#ppt_x"/>
                                          </p:val>
                                        </p:tav>
                                        <p:tav tm="100000">
                                          <p:val>
                                            <p:strVal val="#ppt_x"/>
                                          </p:val>
                                        </p:tav>
                                      </p:tavLst>
                                    </p:anim>
                                    <p:anim calcmode="lin" valueType="num">
                                      <p:cBhvr>
                                        <p:cTn id="6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8" grpId="0" animBg="1"/>
      <p:bldP spid="48" grpId="1" animBg="1"/>
      <p:bldP spid="49" grpId="0" animBg="1"/>
      <p:bldP spid="49" grpId="1"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2688" y="2082569"/>
            <a:ext cx="4878610" cy="4678307"/>
          </a:xfrm>
          <a:prstGeom prst="rect">
            <a:avLst/>
          </a:prstGeom>
        </p:spPr>
      </p:pic>
      <p:sp>
        <p:nvSpPr>
          <p:cNvPr id="2" name="Title 1"/>
          <p:cNvSpPr>
            <a:spLocks noGrp="1"/>
          </p:cNvSpPr>
          <p:nvPr>
            <p:ph type="title"/>
          </p:nvPr>
        </p:nvSpPr>
        <p:spPr>
          <a:xfrm>
            <a:off x="457198" y="478895"/>
            <a:ext cx="8220075" cy="933881"/>
          </a:xfrm>
        </p:spPr>
        <p:txBody>
          <a:bodyPr/>
          <a:lstStyle/>
          <a:p>
            <a:r>
              <a:rPr lang="en-GB" sz="3600" dirty="0"/>
              <a:t>Helping Those Who Help Us</a:t>
            </a:r>
            <a:endParaRPr lang="en-GB" sz="3600" dirty="0">
              <a:latin typeface="Twinkl" pitchFamily="2" charset="0"/>
            </a:endParaRPr>
          </a:p>
        </p:txBody>
      </p:sp>
      <p:pic>
        <p:nvPicPr>
          <p:cNvPr id="35" name="Whole Clas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10" name="Pentagon 9"/>
          <p:cNvSpPr/>
          <p:nvPr/>
        </p:nvSpPr>
        <p:spPr>
          <a:xfrm>
            <a:off x="476247" y="2686588"/>
            <a:ext cx="4483103" cy="806340"/>
          </a:xfrm>
          <a:prstGeom prst="homePlate">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look at and read safety signs.</a:t>
            </a:r>
          </a:p>
        </p:txBody>
      </p:sp>
      <p:sp>
        <p:nvSpPr>
          <p:cNvPr id="11" name="Pentagon 10"/>
          <p:cNvSpPr/>
          <p:nvPr/>
        </p:nvSpPr>
        <p:spPr>
          <a:xfrm>
            <a:off x="476247" y="3830528"/>
            <a:ext cx="4355108" cy="789726"/>
          </a:xfrm>
          <a:prstGeom prst="homePlate">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listen to advice from adults.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9409" y="1666784"/>
            <a:ext cx="3924786" cy="47594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821" y="1850114"/>
            <a:ext cx="3143961" cy="4576086"/>
          </a:xfrm>
          <a:prstGeom prst="rect">
            <a:avLst/>
          </a:prstGeom>
        </p:spPr>
      </p:pic>
      <p:sp>
        <p:nvSpPr>
          <p:cNvPr id="9" name="Pentagon 8"/>
          <p:cNvSpPr/>
          <p:nvPr/>
        </p:nvSpPr>
        <p:spPr>
          <a:xfrm>
            <a:off x="476247" y="4957853"/>
            <a:ext cx="5143502" cy="789726"/>
          </a:xfrm>
          <a:prstGeom prst="homePlate">
            <a:avLst/>
          </a:prstGeom>
          <a:solidFill>
            <a:srgbClr val="2BB7BA"/>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follow safety rules wherever we are.</a:t>
            </a:r>
          </a:p>
        </p:txBody>
      </p:sp>
      <p:sp>
        <p:nvSpPr>
          <p:cNvPr id="12" name="Pentagon 9">
            <a:extLst>
              <a:ext uri="{FF2B5EF4-FFF2-40B4-BE49-F238E27FC236}">
                <a16:creationId xmlns:a16="http://schemas.microsoft.com/office/drawing/2014/main" id="{546E2D86-DA9D-488F-834F-7EA40CC8B961}"/>
              </a:ext>
            </a:extLst>
          </p:cNvPr>
          <p:cNvSpPr/>
          <p:nvPr/>
        </p:nvSpPr>
        <p:spPr>
          <a:xfrm>
            <a:off x="476247" y="1542648"/>
            <a:ext cx="4878610" cy="806340"/>
          </a:xfrm>
          <a:prstGeom prst="homePlat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do what grown-ups ask us to do.</a:t>
            </a:r>
          </a:p>
        </p:txBody>
      </p:sp>
    </p:spTree>
    <p:extLst>
      <p:ext uri="{BB962C8B-B14F-4D97-AF65-F5344CB8AC3E}">
        <p14:creationId xmlns:p14="http://schemas.microsoft.com/office/powerpoint/2010/main" val="25427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0" presetClass="exit" presetSubtype="0" fill="hold" nodeType="after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sz="3600" dirty="0"/>
              <a:t>Helping Those Who Help Us</a:t>
            </a:r>
            <a:endParaRPr lang="en-GB" sz="3600" dirty="0">
              <a:latin typeface="Twinkl" pitchFamily="2" charset="0"/>
            </a:endParaRPr>
          </a:p>
        </p:txBody>
      </p:sp>
      <p:pic>
        <p:nvPicPr>
          <p:cNvPr id="35"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3"/>
          <p:cNvSpPr/>
          <p:nvPr/>
        </p:nvSpPr>
        <p:spPr>
          <a:xfrm>
            <a:off x="755650" y="1407600"/>
            <a:ext cx="7669213" cy="646331"/>
          </a:xfrm>
          <a:prstGeom prst="rect">
            <a:avLst/>
          </a:prstGeom>
        </p:spPr>
        <p:txBody>
          <a:bodyPr wrap="square">
            <a:spAutoFit/>
          </a:bodyPr>
          <a:lstStyle/>
          <a:p>
            <a:r>
              <a:rPr lang="en-GB" dirty="0"/>
              <a:t>There is something else very important that we can do to help those who help us — talk!</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7723"/>
          <a:stretch/>
        </p:blipFill>
        <p:spPr>
          <a:xfrm>
            <a:off x="2110121" y="3786205"/>
            <a:ext cx="5038964" cy="3109895"/>
          </a:xfrm>
          <a:prstGeom prst="rect">
            <a:avLst/>
          </a:prstGeom>
        </p:spPr>
      </p:pic>
      <p:sp>
        <p:nvSpPr>
          <p:cNvPr id="12" name="Rounded Rectangular Callout 11"/>
          <p:cNvSpPr/>
          <p:nvPr/>
        </p:nvSpPr>
        <p:spPr>
          <a:xfrm>
            <a:off x="3445488" y="1908657"/>
            <a:ext cx="2022618" cy="1654521"/>
          </a:xfrm>
          <a:prstGeom prst="wedgeRoundRectCallout">
            <a:avLst>
              <a:gd name="adj1" fmla="val -24836"/>
              <a:gd name="adj2" fmla="val 62428"/>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Tell</a:t>
            </a:r>
            <a:r>
              <a:rPr lang="en-GB" dirty="0">
                <a:solidFill>
                  <a:schemeClr val="tx1"/>
                </a:solidFill>
              </a:rPr>
              <a:t> someone if you think you are in danger.</a:t>
            </a:r>
          </a:p>
        </p:txBody>
      </p:sp>
      <p:sp>
        <p:nvSpPr>
          <p:cNvPr id="13" name="Rounded Rectangular Callout 12"/>
          <p:cNvSpPr/>
          <p:nvPr/>
        </p:nvSpPr>
        <p:spPr>
          <a:xfrm>
            <a:off x="6068040" y="2180836"/>
            <a:ext cx="2104009" cy="1145304"/>
          </a:xfrm>
          <a:prstGeom prst="wedgeRoundRectCallout">
            <a:avLst>
              <a:gd name="adj1" fmla="val -28187"/>
              <a:gd name="adj2" fmla="val 75697"/>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Ask</a:t>
            </a:r>
            <a:r>
              <a:rPr lang="en-GB" dirty="0">
                <a:solidFill>
                  <a:schemeClr val="tx1"/>
                </a:solidFill>
              </a:rPr>
              <a:t> for help when you need it.</a:t>
            </a:r>
          </a:p>
        </p:txBody>
      </p:sp>
      <p:sp>
        <p:nvSpPr>
          <p:cNvPr id="14" name="Rounded Rectangular Callout 13"/>
          <p:cNvSpPr/>
          <p:nvPr/>
        </p:nvSpPr>
        <p:spPr>
          <a:xfrm>
            <a:off x="902107" y="2124376"/>
            <a:ext cx="1943447" cy="1152688"/>
          </a:xfrm>
          <a:prstGeom prst="wedgeRoundRectCallout">
            <a:avLst>
              <a:gd name="adj1" fmla="val 33736"/>
              <a:gd name="adj2" fmla="val 7666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Speak</a:t>
            </a:r>
            <a:r>
              <a:rPr lang="en-GB" dirty="0">
                <a:solidFill>
                  <a:schemeClr val="tx1"/>
                </a:solidFill>
              </a:rPr>
              <a:t> </a:t>
            </a:r>
            <a:r>
              <a:rPr lang="en-GB" b="1" dirty="0">
                <a:solidFill>
                  <a:schemeClr val="tx1"/>
                </a:solidFill>
              </a:rPr>
              <a:t>up</a:t>
            </a:r>
            <a:r>
              <a:rPr lang="en-GB" dirty="0">
                <a:solidFill>
                  <a:schemeClr val="tx1"/>
                </a:solidFill>
              </a:rPr>
              <a:t> if you are in trouble.</a:t>
            </a:r>
          </a:p>
        </p:txBody>
      </p:sp>
      <p:sp>
        <p:nvSpPr>
          <p:cNvPr id="16" name="Rounded Rectangle 15"/>
          <p:cNvSpPr/>
          <p:nvPr/>
        </p:nvSpPr>
        <p:spPr>
          <a:xfrm>
            <a:off x="1978649" y="5295452"/>
            <a:ext cx="5223214" cy="787400"/>
          </a:xfrm>
          <a:prstGeom prst="roundRect">
            <a:avLst>
              <a:gd name="adj" fmla="val 26700"/>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bg1"/>
                </a:solidFill>
              </a:rPr>
              <a:t>Why do you think this is so important to do?</a:t>
            </a:r>
          </a:p>
        </p:txBody>
      </p:sp>
      <p:sp>
        <p:nvSpPr>
          <p:cNvPr id="17" name="Rounded Rectangle 16"/>
          <p:cNvSpPr/>
          <p:nvPr/>
        </p:nvSpPr>
        <p:spPr>
          <a:xfrm>
            <a:off x="1978649" y="5295452"/>
            <a:ext cx="5223214" cy="787400"/>
          </a:xfrm>
          <a:prstGeom prst="roundRect">
            <a:avLst>
              <a:gd name="adj" fmla="val 26700"/>
            </a:avLst>
          </a:prstGeom>
          <a:solidFill>
            <a:srgbClr val="00A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bg1"/>
                </a:solidFill>
              </a:rPr>
              <a:t>Those who help us cannot help if they don’t know we need help.</a:t>
            </a:r>
          </a:p>
        </p:txBody>
      </p:sp>
    </p:spTree>
    <p:extLst>
      <p:ext uri="{BB962C8B-B14F-4D97-AF65-F5344CB8AC3E}">
        <p14:creationId xmlns:p14="http://schemas.microsoft.com/office/powerpoint/2010/main" val="33286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55650" y="3653546"/>
            <a:ext cx="7669212" cy="869811"/>
          </a:xfrm>
          <a:prstGeom prst="roundRect">
            <a:avLst>
              <a:gd name="adj" fmla="val 15814"/>
            </a:avLst>
          </a:prstGeom>
          <a:solidFill>
            <a:srgbClr val="F7BC92"/>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2952000" bIns="108000" rtlCol="0" anchor="ctr" anchorCtr="0"/>
          <a:lstStyle/>
          <a:p>
            <a:r>
              <a:rPr lang="en-GB" dirty="0">
                <a:solidFill>
                  <a:schemeClr val="tx1"/>
                </a:solidFill>
              </a:rPr>
              <a:t>If there is an emergency and no adult around, call </a:t>
            </a:r>
            <a:r>
              <a:rPr lang="en-GB" b="1" dirty="0">
                <a:solidFill>
                  <a:schemeClr val="tx1"/>
                </a:solidFill>
              </a:rPr>
              <a:t>999</a:t>
            </a:r>
            <a:r>
              <a:rPr lang="en-GB" dirty="0">
                <a:solidFill>
                  <a:schemeClr val="tx1"/>
                </a:solidFill>
              </a:rPr>
              <a:t>.</a:t>
            </a:r>
          </a:p>
        </p:txBody>
      </p:sp>
      <p:sp>
        <p:nvSpPr>
          <p:cNvPr id="15" name="Rounded Rectangle 14"/>
          <p:cNvSpPr/>
          <p:nvPr/>
        </p:nvSpPr>
        <p:spPr>
          <a:xfrm>
            <a:off x="755650" y="2313353"/>
            <a:ext cx="7669213" cy="940271"/>
          </a:xfrm>
          <a:prstGeom prst="roundRect">
            <a:avLst>
              <a:gd name="adj" fmla="val 15814"/>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GB" dirty="0">
                <a:solidFill>
                  <a:schemeClr val="tx1"/>
                </a:solidFill>
              </a:rPr>
              <a:t>If you ask one person for help and nothing happens, </a:t>
            </a:r>
            <a:br>
              <a:rPr lang="en-GB" dirty="0">
                <a:solidFill>
                  <a:schemeClr val="tx1"/>
                </a:solidFill>
              </a:rPr>
            </a:br>
            <a:r>
              <a:rPr lang="en-GB" dirty="0">
                <a:solidFill>
                  <a:schemeClr val="tx1"/>
                </a:solidFill>
              </a:rPr>
              <a:t>ask someone else you trust to help.</a:t>
            </a:r>
          </a:p>
        </p:txBody>
      </p:sp>
      <p:sp>
        <p:nvSpPr>
          <p:cNvPr id="18" name="Rounded Rectangle 17"/>
          <p:cNvSpPr/>
          <p:nvPr/>
        </p:nvSpPr>
        <p:spPr>
          <a:xfrm>
            <a:off x="755649" y="4923280"/>
            <a:ext cx="7669213" cy="869811"/>
          </a:xfrm>
          <a:prstGeom prst="roundRect">
            <a:avLst>
              <a:gd name="adj" fmla="val 15814"/>
            </a:avLst>
          </a:prstGeom>
          <a:solidFill>
            <a:srgbClr val="AFDEF8"/>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3060000" bIns="108000" rtlCol="0" anchor="ctr" anchorCtr="0"/>
          <a:lstStyle/>
          <a:p>
            <a:r>
              <a:rPr lang="en-GB" dirty="0">
                <a:solidFill>
                  <a:schemeClr val="tx1"/>
                </a:solidFill>
              </a:rPr>
              <a:t>If you need advice but have no one to speak to, call </a:t>
            </a:r>
            <a:r>
              <a:rPr lang="en-GB" dirty="0" err="1">
                <a:solidFill>
                  <a:schemeClr val="tx1"/>
                </a:solidFill>
              </a:rPr>
              <a:t>Childline</a:t>
            </a:r>
            <a:r>
              <a:rPr lang="en-GB" dirty="0">
                <a:solidFill>
                  <a:schemeClr val="tx1"/>
                </a:solidFill>
              </a:rPr>
              <a:t> on </a:t>
            </a:r>
            <a:r>
              <a:rPr lang="en-GB" b="1" dirty="0">
                <a:solidFill>
                  <a:schemeClr val="tx1"/>
                </a:solidFill>
              </a:rPr>
              <a:t>0800 1111</a:t>
            </a:r>
            <a:r>
              <a:rPr lang="en-GB" dirty="0">
                <a:solidFill>
                  <a:schemeClr val="tx1"/>
                </a:solidFill>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6290" y="2196312"/>
            <a:ext cx="2732681" cy="4518511"/>
          </a:xfrm>
          <a:prstGeom prst="rect">
            <a:avLst/>
          </a:prstGeom>
        </p:spPr>
      </p:pic>
      <p:sp>
        <p:nvSpPr>
          <p:cNvPr id="2" name="Title 1"/>
          <p:cNvSpPr>
            <a:spLocks noGrp="1"/>
          </p:cNvSpPr>
          <p:nvPr>
            <p:ph type="title"/>
          </p:nvPr>
        </p:nvSpPr>
        <p:spPr>
          <a:xfrm>
            <a:off x="457198" y="478895"/>
            <a:ext cx="8220075" cy="933881"/>
          </a:xfrm>
        </p:spPr>
        <p:txBody>
          <a:bodyPr/>
          <a:lstStyle/>
          <a:p>
            <a:r>
              <a:rPr lang="en-GB" sz="3600" dirty="0"/>
              <a:t>Helping Those Who Help Us</a:t>
            </a:r>
            <a:endParaRPr lang="en-GB" sz="3600" dirty="0">
              <a:latin typeface="Twinkl" pitchFamily="2" charset="0"/>
            </a:endParaRPr>
          </a:p>
        </p:txBody>
      </p:sp>
      <p:pic>
        <p:nvPicPr>
          <p:cNvPr id="35" name="Whole Clas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3"/>
          <p:cNvSpPr/>
          <p:nvPr/>
        </p:nvSpPr>
        <p:spPr>
          <a:xfrm>
            <a:off x="755650" y="1482905"/>
            <a:ext cx="7669213" cy="646331"/>
          </a:xfrm>
          <a:prstGeom prst="rect">
            <a:avLst/>
          </a:prstGeom>
        </p:spPr>
        <p:txBody>
          <a:bodyPr wrap="square">
            <a:spAutoFit/>
          </a:bodyPr>
          <a:lstStyle/>
          <a:p>
            <a:r>
              <a:rPr lang="en-GB" dirty="0"/>
              <a:t>Those special people you drew on your activity sheet earlier are usually the best people to speak to if you feel you are in any sort of danger.</a:t>
            </a:r>
          </a:p>
        </p:txBody>
      </p:sp>
      <p:grpSp>
        <p:nvGrpSpPr>
          <p:cNvPr id="19" name="Group 18"/>
          <p:cNvGrpSpPr/>
          <p:nvPr/>
        </p:nvGrpSpPr>
        <p:grpSpPr>
          <a:xfrm>
            <a:off x="1260880" y="4451872"/>
            <a:ext cx="1569992" cy="1569992"/>
            <a:chOff x="4788025" y="4522833"/>
            <a:chExt cx="1569992" cy="1569992"/>
          </a:xfrm>
        </p:grpSpPr>
        <p:sp>
          <p:nvSpPr>
            <p:cNvPr id="20" name="Oval 19">
              <a:hlinkClick r:id="rId4"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21" name="Rectangle 20">
              <a:hlinkClick r:id="rId4" action="ppaction://hlinksldjump"/>
            </p:cNvPr>
            <p:cNvSpPr/>
            <p:nvPr/>
          </p:nvSpPr>
          <p:spPr>
            <a:xfrm>
              <a:off x="4788025" y="5184718"/>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grpSp>
      <p:grpSp>
        <p:nvGrpSpPr>
          <p:cNvPr id="22" name="Group 21"/>
          <p:cNvGrpSpPr/>
          <p:nvPr/>
        </p:nvGrpSpPr>
        <p:grpSpPr>
          <a:xfrm>
            <a:off x="2830872" y="2745144"/>
            <a:ext cx="1577281" cy="1569992"/>
            <a:chOff x="6574042" y="4512842"/>
            <a:chExt cx="1577281" cy="1569992"/>
          </a:xfrm>
        </p:grpSpPr>
        <p:sp>
          <p:nvSpPr>
            <p:cNvPr id="23" name="Oval 22">
              <a:hlinkClick r:id="rId5"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24" name="Rectangle 23">
              <a:hlinkClick r:id="rId5" action="ppaction://hlinksldjump"/>
            </p:cNvPr>
            <p:cNvSpPr/>
            <p:nvPr/>
          </p:nvSpPr>
          <p:spPr>
            <a:xfrm>
              <a:off x="6581331" y="5184718"/>
              <a:ext cx="1569992" cy="246221"/>
            </a:xfrm>
            <a:prstGeom prst="rect">
              <a:avLst/>
            </a:prstGeom>
          </p:spPr>
          <p:txBody>
            <a:bodyPr wrap="square" lIns="0" tIns="0" rIns="0" bIns="0">
              <a:spAutoFit/>
            </a:bodyPr>
            <a:lstStyle/>
            <a:p>
              <a:pPr algn="ctr"/>
              <a:r>
                <a:rPr lang="en-GB" sz="1600" b="1" dirty="0">
                  <a:solidFill>
                    <a:schemeClr val="bg1"/>
                  </a:solidFill>
                </a:rPr>
                <a:t>Reflecting </a:t>
              </a:r>
            </a:p>
          </p:txBody>
        </p:sp>
      </p:grpSp>
    </p:spTree>
    <p:extLst>
      <p:ext uri="{BB962C8B-B14F-4D97-AF65-F5344CB8AC3E}">
        <p14:creationId xmlns:p14="http://schemas.microsoft.com/office/powerpoint/2010/main" val="4128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fltVal val="0"/>
                                          </p:val>
                                        </p:tav>
                                        <p:tav tm="100000">
                                          <p:val>
                                            <p:strVal val="#ppt_w"/>
                                          </p:val>
                                        </p:tav>
                                      </p:tavLst>
                                    </p:anim>
                                    <p:anim calcmode="lin" valueType="num">
                                      <p:cBhvr>
                                        <p:cTn id="37" dur="1000" fill="hold"/>
                                        <p:tgtEl>
                                          <p:spTgt spid="19"/>
                                        </p:tgtEl>
                                        <p:attrNameLst>
                                          <p:attrName>ppt_h</p:attrName>
                                        </p:attrNameLst>
                                      </p:cBhvr>
                                      <p:tavLst>
                                        <p:tav tm="0">
                                          <p:val>
                                            <p:fltVal val="0"/>
                                          </p:val>
                                        </p:tav>
                                        <p:tav tm="100000">
                                          <p:val>
                                            <p:strVal val="#ppt_h"/>
                                          </p:val>
                                        </p:tav>
                                      </p:tavLst>
                                    </p:anim>
                                    <p:anim calcmode="lin" valueType="num">
                                      <p:cBhvr>
                                        <p:cTn id="38" dur="1000" fill="hold"/>
                                        <p:tgtEl>
                                          <p:spTgt spid="19"/>
                                        </p:tgtEl>
                                        <p:attrNameLst>
                                          <p:attrName>style.rotation</p:attrName>
                                        </p:attrNameLst>
                                      </p:cBhvr>
                                      <p:tavLst>
                                        <p:tav tm="0">
                                          <p:val>
                                            <p:fltVal val="90"/>
                                          </p:val>
                                        </p:tav>
                                        <p:tav tm="100000">
                                          <p:val>
                                            <p:fltVal val="0"/>
                                          </p:val>
                                        </p:tav>
                                      </p:tavLst>
                                    </p:anim>
                                    <p:animEffect transition="in" filter="fade">
                                      <p:cBhvr>
                                        <p:cTn id="39" dur="1000"/>
                                        <p:tgtEl>
                                          <p:spTgt spid="19"/>
                                        </p:tgtEl>
                                      </p:cBhvr>
                                    </p:animEffect>
                                  </p:childTnLst>
                                </p:cTn>
                              </p:par>
                            </p:childTnLst>
                          </p:cTn>
                        </p:par>
                        <p:par>
                          <p:cTn id="40" fill="hold">
                            <p:stCondLst>
                              <p:cond delay="1500"/>
                            </p:stCondLst>
                            <p:childTnLst>
                              <p:par>
                                <p:cTn id="41" presetID="31"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In an Emergency</a:t>
            </a:r>
            <a:endParaRPr lang="en-GB" dirty="0">
              <a:latin typeface="Twinkl" pitchFamily="2" charset="0"/>
            </a:endParaRPr>
          </a:p>
        </p:txBody>
      </p:sp>
      <p:pic>
        <p:nvPicPr>
          <p:cNvPr id="10" name="Group Wor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grpSp>
        <p:nvGrpSpPr>
          <p:cNvPr id="8" name="Group 7"/>
          <p:cNvGrpSpPr/>
          <p:nvPr/>
        </p:nvGrpSpPr>
        <p:grpSpPr>
          <a:xfrm>
            <a:off x="755650" y="1393161"/>
            <a:ext cx="7675250" cy="4880639"/>
            <a:chOff x="755650" y="1397000"/>
            <a:chExt cx="7669213" cy="4876800"/>
          </a:xfrm>
        </p:grpSpPr>
        <p:sp>
          <p:nvSpPr>
            <p:cNvPr id="7" name="Rounded Rectangle 6"/>
            <p:cNvSpPr/>
            <p:nvPr/>
          </p:nvSpPr>
          <p:spPr>
            <a:xfrm>
              <a:off x="755650" y="1407600"/>
              <a:ext cx="7669213" cy="4866200"/>
            </a:xfrm>
            <a:prstGeom prst="roundRect">
              <a:avLst>
                <a:gd name="adj" fmla="val 2574"/>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073" b="1"/>
            <a:stretch/>
          </p:blipFill>
          <p:spPr>
            <a:xfrm>
              <a:off x="755650" y="1397000"/>
              <a:ext cx="7669213" cy="4876800"/>
            </a:xfrm>
            <a:prstGeom prst="rect">
              <a:avLst/>
            </a:prstGeom>
          </p:spPr>
        </p:pic>
      </p:grpSp>
      <p:sp>
        <p:nvSpPr>
          <p:cNvPr id="16" name="Rounded Rectangle 15"/>
          <p:cNvSpPr/>
          <p:nvPr/>
        </p:nvSpPr>
        <p:spPr>
          <a:xfrm>
            <a:off x="-189623" y="1538566"/>
            <a:ext cx="7609598" cy="1455220"/>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We have been thinking about lots of different people who can help us when we need help. Many of these people are specially trained to know what to do in an emergency.</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097" y="2770164"/>
            <a:ext cx="2535327" cy="356250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271" y="2770165"/>
            <a:ext cx="1211872" cy="362942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3854" y="2770165"/>
            <a:ext cx="1597572" cy="3621374"/>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276" y="2639199"/>
            <a:ext cx="1363942" cy="3719268"/>
          </a:xfrm>
          <a:prstGeom prst="rect">
            <a:avLst/>
          </a:prstGeom>
        </p:spPr>
      </p:pic>
      <p:sp>
        <p:nvSpPr>
          <p:cNvPr id="21" name="Rounded Rectangle 20"/>
          <p:cNvSpPr/>
          <p:nvPr/>
        </p:nvSpPr>
        <p:spPr>
          <a:xfrm>
            <a:off x="-189623" y="1554258"/>
            <a:ext cx="7799221" cy="1439528"/>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In your groups, you are going to create a short role play about an emergency. Some of you can be the people who need help and others can be the people who help.</a:t>
            </a:r>
          </a:p>
        </p:txBody>
      </p:sp>
      <p:sp>
        <p:nvSpPr>
          <p:cNvPr id="22" name="Rounded Rectangle 21"/>
          <p:cNvSpPr/>
          <p:nvPr/>
        </p:nvSpPr>
        <p:spPr>
          <a:xfrm>
            <a:off x="-205941" y="1706658"/>
            <a:ext cx="6399923" cy="615208"/>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On the next slide are some ideas for your role plays.</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6243" y="5530716"/>
            <a:ext cx="1283924" cy="7080384"/>
          </a:xfrm>
          <a:prstGeom prst="rect">
            <a:avLst/>
          </a:prstGeom>
        </p:spPr>
      </p:pic>
      <p:pic>
        <p:nvPicPr>
          <p:cNvPr id="19" name="Picture 18">
            <a:extLst>
              <a:ext uri="{FF2B5EF4-FFF2-40B4-BE49-F238E27FC236}">
                <a16:creationId xmlns:a16="http://schemas.microsoft.com/office/drawing/2014/main" id="{F749D11F-9808-4DB3-AD43-DD615C245D0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0791"/>
          <a:stretch/>
        </p:blipFill>
        <p:spPr>
          <a:xfrm>
            <a:off x="739332" y="1423384"/>
            <a:ext cx="7689195" cy="4850417"/>
          </a:xfrm>
          <a:prstGeom prst="roundRect">
            <a:avLst>
              <a:gd name="adj" fmla="val 3314"/>
            </a:avLst>
          </a:prstGeom>
        </p:spPr>
      </p:pic>
      <p:sp>
        <p:nvSpPr>
          <p:cNvPr id="20" name="Rounded Rectangle 20">
            <a:extLst>
              <a:ext uri="{FF2B5EF4-FFF2-40B4-BE49-F238E27FC236}">
                <a16:creationId xmlns:a16="http://schemas.microsoft.com/office/drawing/2014/main" id="{A7D4777B-69C0-460F-8E50-8BD4CD23A8C5}"/>
              </a:ext>
            </a:extLst>
          </p:cNvPr>
          <p:cNvSpPr/>
          <p:nvPr/>
        </p:nvSpPr>
        <p:spPr>
          <a:xfrm>
            <a:off x="-213119" y="1873477"/>
            <a:ext cx="7799221" cy="774754"/>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An emergency is a situation that is likely to be serious or dangerous and often happens without any warning. </a:t>
            </a:r>
          </a:p>
        </p:txBody>
      </p:sp>
      <p:sp>
        <p:nvSpPr>
          <p:cNvPr id="24" name="Rounded Rectangle 20">
            <a:extLst>
              <a:ext uri="{FF2B5EF4-FFF2-40B4-BE49-F238E27FC236}">
                <a16:creationId xmlns:a16="http://schemas.microsoft.com/office/drawing/2014/main" id="{CAA9E076-F863-405E-B6AC-6670B6EAB2EF}"/>
              </a:ext>
            </a:extLst>
          </p:cNvPr>
          <p:cNvSpPr/>
          <p:nvPr/>
        </p:nvSpPr>
        <p:spPr>
          <a:xfrm>
            <a:off x="-213119" y="1641871"/>
            <a:ext cx="7799221" cy="1259636"/>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It could be a medical emergency when someone is hurt or ill. It could be a fire or natural disaster, such as an earthquake, landslide or storm. It could be a crime or someone in danger due to water or because they are lost or stranded.</a:t>
            </a:r>
          </a:p>
        </p:txBody>
      </p:sp>
    </p:spTree>
    <p:extLst>
      <p:ext uri="{BB962C8B-B14F-4D97-AF65-F5344CB8AC3E}">
        <p14:creationId xmlns:p14="http://schemas.microsoft.com/office/powerpoint/2010/main" val="6020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25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8" fill="hold" grpId="1" nodeType="click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0-ppt_w/2"/>
                                          </p:val>
                                        </p:tav>
                                      </p:tavLst>
                                    </p:anim>
                                    <p:anim calcmode="lin" valueType="num">
                                      <p:cBhvr additive="base">
                                        <p:cTn id="29" dur="500"/>
                                        <p:tgtEl>
                                          <p:spTgt spid="16"/>
                                        </p:tgtEl>
                                        <p:attrNameLst>
                                          <p:attrName>ppt_y</p:attrName>
                                        </p:attrNameLst>
                                      </p:cBhvr>
                                      <p:tavLst>
                                        <p:tav tm="0">
                                          <p:val>
                                            <p:strVal val="ppt_y"/>
                                          </p:val>
                                        </p:tav>
                                        <p:tav tm="100000">
                                          <p:val>
                                            <p:strVal val="ppt_y"/>
                                          </p:val>
                                        </p:tav>
                                      </p:tavLst>
                                    </p:anim>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22" presetClass="entr" presetSubtype="8"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750" fill="hold"/>
                                        <p:tgtEl>
                                          <p:spTgt spid="21"/>
                                        </p:tgtEl>
                                        <p:attrNameLst>
                                          <p:attrName>ppt_x</p:attrName>
                                        </p:attrNameLst>
                                      </p:cBhvr>
                                      <p:tavLst>
                                        <p:tav tm="0">
                                          <p:val>
                                            <p:strVal val="0-#ppt_w/2"/>
                                          </p:val>
                                        </p:tav>
                                        <p:tav tm="100000">
                                          <p:val>
                                            <p:strVal val="#ppt_x"/>
                                          </p:val>
                                        </p:tav>
                                      </p:tavLst>
                                    </p:anim>
                                    <p:anim calcmode="lin" valueType="num">
                                      <p:cBhvr additive="base">
                                        <p:cTn id="50" dur="75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1000" fill="hold"/>
                                        <p:tgtEl>
                                          <p:spTgt spid="23"/>
                                        </p:tgtEl>
                                        <p:attrNameLst>
                                          <p:attrName>ppt_x</p:attrName>
                                        </p:attrNameLst>
                                      </p:cBhvr>
                                      <p:tavLst>
                                        <p:tav tm="0">
                                          <p:val>
                                            <p:strVal val="#ppt_x"/>
                                          </p:val>
                                        </p:tav>
                                        <p:tav tm="100000">
                                          <p:val>
                                            <p:strVal val="#ppt_x"/>
                                          </p:val>
                                        </p:tav>
                                      </p:tavLst>
                                    </p:anim>
                                    <p:anim calcmode="lin" valueType="num">
                                      <p:cBhvr additive="base">
                                        <p:cTn id="5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8" fill="hold" grpId="1" nodeType="clickEffect">
                                  <p:stCondLst>
                                    <p:cond delay="0"/>
                                  </p:stCondLst>
                                  <p:childTnLst>
                                    <p:anim calcmode="lin" valueType="num">
                                      <p:cBhvr additive="base">
                                        <p:cTn id="58" dur="500"/>
                                        <p:tgtEl>
                                          <p:spTgt spid="21"/>
                                        </p:tgtEl>
                                        <p:attrNameLst>
                                          <p:attrName>ppt_x</p:attrName>
                                        </p:attrNameLst>
                                      </p:cBhvr>
                                      <p:tavLst>
                                        <p:tav tm="0">
                                          <p:val>
                                            <p:strVal val="ppt_x"/>
                                          </p:val>
                                        </p:tav>
                                        <p:tav tm="100000">
                                          <p:val>
                                            <p:strVal val="0-ppt_w/2"/>
                                          </p:val>
                                        </p:tav>
                                      </p:tavLst>
                                    </p:anim>
                                    <p:anim calcmode="lin" valueType="num">
                                      <p:cBhvr additive="base">
                                        <p:cTn id="59" dur="500"/>
                                        <p:tgtEl>
                                          <p:spTgt spid="21"/>
                                        </p:tgtEl>
                                        <p:attrNameLst>
                                          <p:attrName>ppt_y</p:attrName>
                                        </p:attrNameLst>
                                      </p:cBhvr>
                                      <p:tavLst>
                                        <p:tav tm="0">
                                          <p:val>
                                            <p:strVal val="ppt_y"/>
                                          </p:val>
                                        </p:tav>
                                        <p:tav tm="100000">
                                          <p:val>
                                            <p:strVal val="ppt_y"/>
                                          </p:val>
                                        </p:tav>
                                      </p:tavLst>
                                    </p:anim>
                                    <p:set>
                                      <p:cBhvr>
                                        <p:cTn id="60" dur="1" fill="hold">
                                          <p:stCondLst>
                                            <p:cond delay="499"/>
                                          </p:stCondLst>
                                        </p:cTn>
                                        <p:tgtEl>
                                          <p:spTgt spid="21"/>
                                        </p:tgtEl>
                                        <p:attrNameLst>
                                          <p:attrName>style.visibility</p:attrName>
                                        </p:attrNameLst>
                                      </p:cBhvr>
                                      <p:to>
                                        <p:strVal val="hidden"/>
                                      </p:to>
                                    </p:set>
                                  </p:childTnLst>
                                </p:cTn>
                              </p:par>
                            </p:childTnLst>
                          </p:cTn>
                        </p:par>
                        <p:par>
                          <p:cTn id="61" fill="hold">
                            <p:stCondLst>
                              <p:cond delay="500"/>
                            </p:stCondLst>
                            <p:childTnLst>
                              <p:par>
                                <p:cTn id="62" presetID="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750" fill="hold"/>
                                        <p:tgtEl>
                                          <p:spTgt spid="22"/>
                                        </p:tgtEl>
                                        <p:attrNameLst>
                                          <p:attrName>ppt_x</p:attrName>
                                        </p:attrNameLst>
                                      </p:cBhvr>
                                      <p:tavLst>
                                        <p:tav tm="0">
                                          <p:val>
                                            <p:strVal val="0-#ppt_w/2"/>
                                          </p:val>
                                        </p:tav>
                                        <p:tav tm="100000">
                                          <p:val>
                                            <p:strVal val="#ppt_x"/>
                                          </p:val>
                                        </p:tav>
                                      </p:tavLst>
                                    </p:anim>
                                    <p:anim calcmode="lin" valueType="num">
                                      <p:cBhvr additive="base">
                                        <p:cTn id="65" dur="750" fill="hold"/>
                                        <p:tgtEl>
                                          <p:spTgt spid="22"/>
                                        </p:tgtEl>
                                        <p:attrNameLst>
                                          <p:attrName>ppt_y</p:attrName>
                                        </p:attrNameLst>
                                      </p:cBhvr>
                                      <p:tavLst>
                                        <p:tav tm="0">
                                          <p:val>
                                            <p:strVal val="#ppt_y"/>
                                          </p:val>
                                        </p:tav>
                                        <p:tav tm="100000">
                                          <p:val>
                                            <p:strVal val="#ppt_y"/>
                                          </p:val>
                                        </p:tav>
                                      </p:tavLst>
                                    </p:anim>
                                  </p:childTnLst>
                                </p:cTn>
                              </p:par>
                              <p:par>
                                <p:cTn id="66" presetID="26" presetClass="path" presetSubtype="0" repeatCount="indefinite" accel="50000" decel="50000" fill="hold"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7" dur="12000" fill="hold"/>
                                        <p:tgtEl>
                                          <p:spTgt spid="23"/>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1000"/>
                                        <p:tgtEl>
                                          <p:spTgt spid="19"/>
                                        </p:tgtEl>
                                      </p:cBhvr>
                                    </p:animEffect>
                                  </p:childTnLst>
                                </p:cTn>
                              </p:par>
                              <p:par>
                                <p:cTn id="73" presetID="2" presetClass="exit" presetSubtype="8" fill="hold" grpId="1" nodeType="withEffect">
                                  <p:stCondLst>
                                    <p:cond delay="0"/>
                                  </p:stCondLst>
                                  <p:childTnLst>
                                    <p:anim calcmode="lin" valueType="num">
                                      <p:cBhvr additive="base">
                                        <p:cTn id="74" dur="500"/>
                                        <p:tgtEl>
                                          <p:spTgt spid="22"/>
                                        </p:tgtEl>
                                        <p:attrNameLst>
                                          <p:attrName>ppt_x</p:attrName>
                                        </p:attrNameLst>
                                      </p:cBhvr>
                                      <p:tavLst>
                                        <p:tav tm="0">
                                          <p:val>
                                            <p:strVal val="ppt_x"/>
                                          </p:val>
                                        </p:tav>
                                        <p:tav tm="100000">
                                          <p:val>
                                            <p:strVal val="0-ppt_w/2"/>
                                          </p:val>
                                        </p:tav>
                                      </p:tavLst>
                                    </p:anim>
                                    <p:anim calcmode="lin" valueType="num">
                                      <p:cBhvr additive="base">
                                        <p:cTn id="75" dur="500"/>
                                        <p:tgtEl>
                                          <p:spTgt spid="22"/>
                                        </p:tgtEl>
                                        <p:attrNameLst>
                                          <p:attrName>ppt_y</p:attrName>
                                        </p:attrNameLst>
                                      </p:cBhvr>
                                      <p:tavLst>
                                        <p:tav tm="0">
                                          <p:val>
                                            <p:strVal val="ppt_y"/>
                                          </p:val>
                                        </p:tav>
                                        <p:tav tm="100000">
                                          <p:val>
                                            <p:strVal val="ppt_y"/>
                                          </p:val>
                                        </p:tav>
                                      </p:tavLst>
                                    </p:anim>
                                    <p:set>
                                      <p:cBhvr>
                                        <p:cTn id="76" dur="1" fill="hold">
                                          <p:stCondLst>
                                            <p:cond delay="499"/>
                                          </p:stCondLst>
                                        </p:cTn>
                                        <p:tgtEl>
                                          <p:spTgt spid="2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par>
                          <p:cTn id="83" fill="hold">
                            <p:stCondLst>
                              <p:cond delay="1000"/>
                            </p:stCondLst>
                            <p:childTnLst>
                              <p:par>
                                <p:cTn id="84" presetID="2" presetClass="entr" presetSubtype="8"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750" fill="hold"/>
                                        <p:tgtEl>
                                          <p:spTgt spid="20"/>
                                        </p:tgtEl>
                                        <p:attrNameLst>
                                          <p:attrName>ppt_x</p:attrName>
                                        </p:attrNameLst>
                                      </p:cBhvr>
                                      <p:tavLst>
                                        <p:tav tm="0">
                                          <p:val>
                                            <p:strVal val="0-#ppt_w/2"/>
                                          </p:val>
                                        </p:tav>
                                        <p:tav tm="100000">
                                          <p:val>
                                            <p:strVal val="#ppt_x"/>
                                          </p:val>
                                        </p:tav>
                                      </p:tavLst>
                                    </p:anim>
                                    <p:anim calcmode="lin" valueType="num">
                                      <p:cBhvr additive="base">
                                        <p:cTn id="87" dur="7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xit" presetSubtype="8" fill="hold" grpId="1" nodeType="clickEffect">
                                  <p:stCondLst>
                                    <p:cond delay="0"/>
                                  </p:stCondLst>
                                  <p:childTnLst>
                                    <p:anim calcmode="lin" valueType="num">
                                      <p:cBhvr additive="base">
                                        <p:cTn id="91" dur="500"/>
                                        <p:tgtEl>
                                          <p:spTgt spid="20"/>
                                        </p:tgtEl>
                                        <p:attrNameLst>
                                          <p:attrName>ppt_x</p:attrName>
                                        </p:attrNameLst>
                                      </p:cBhvr>
                                      <p:tavLst>
                                        <p:tav tm="0">
                                          <p:val>
                                            <p:strVal val="ppt_x"/>
                                          </p:val>
                                        </p:tav>
                                        <p:tav tm="100000">
                                          <p:val>
                                            <p:strVal val="0-ppt_w/2"/>
                                          </p:val>
                                        </p:tav>
                                      </p:tavLst>
                                    </p:anim>
                                    <p:anim calcmode="lin" valueType="num">
                                      <p:cBhvr additive="base">
                                        <p:cTn id="92" dur="500"/>
                                        <p:tgtEl>
                                          <p:spTgt spid="20"/>
                                        </p:tgtEl>
                                        <p:attrNameLst>
                                          <p:attrName>ppt_y</p:attrName>
                                        </p:attrNameLst>
                                      </p:cBhvr>
                                      <p:tavLst>
                                        <p:tav tm="0">
                                          <p:val>
                                            <p:strVal val="ppt_y"/>
                                          </p:val>
                                        </p:tav>
                                        <p:tav tm="100000">
                                          <p:val>
                                            <p:strVal val="ppt_y"/>
                                          </p:val>
                                        </p:tav>
                                      </p:tavLst>
                                    </p:anim>
                                    <p:set>
                                      <p:cBhvr>
                                        <p:cTn id="93" dur="1" fill="hold">
                                          <p:stCondLst>
                                            <p:cond delay="499"/>
                                          </p:stCondLst>
                                        </p:cTn>
                                        <p:tgtEl>
                                          <p:spTgt spid="20"/>
                                        </p:tgtEl>
                                        <p:attrNameLst>
                                          <p:attrName>style.visibility</p:attrName>
                                        </p:attrNameLst>
                                      </p:cBhvr>
                                      <p:to>
                                        <p:strVal val="hidden"/>
                                      </p:to>
                                    </p:set>
                                  </p:childTnLst>
                                </p:cTn>
                              </p:par>
                            </p:childTnLst>
                          </p:cTn>
                        </p:par>
                        <p:par>
                          <p:cTn id="94" fill="hold">
                            <p:stCondLst>
                              <p:cond delay="500"/>
                            </p:stCondLst>
                            <p:childTnLst>
                              <p:par>
                                <p:cTn id="95" presetID="2" presetClass="entr" presetSubtype="8"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750" fill="hold"/>
                                        <p:tgtEl>
                                          <p:spTgt spid="24"/>
                                        </p:tgtEl>
                                        <p:attrNameLst>
                                          <p:attrName>ppt_x</p:attrName>
                                        </p:attrNameLst>
                                      </p:cBhvr>
                                      <p:tavLst>
                                        <p:tav tm="0">
                                          <p:val>
                                            <p:strVal val="0-#ppt_w/2"/>
                                          </p:val>
                                        </p:tav>
                                        <p:tav tm="100000">
                                          <p:val>
                                            <p:strVal val="#ppt_x"/>
                                          </p:val>
                                        </p:tav>
                                      </p:tavLst>
                                    </p:anim>
                                    <p:anim calcmode="lin" valueType="num">
                                      <p:cBhvr additive="base">
                                        <p:cTn id="9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22" grpId="0" animBg="1"/>
      <p:bldP spid="22" grpId="1" animBg="1"/>
      <p:bldP spid="20" grpId="0" animBg="1"/>
      <p:bldP spid="20" grpId="1"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In an Emergency</a:t>
            </a:r>
            <a:endParaRPr lang="en-GB" dirty="0">
              <a:latin typeface="Twinkl" pitchFamily="2" charset="0"/>
            </a:endParaRPr>
          </a:p>
        </p:txBody>
      </p:sp>
      <p:pic>
        <p:nvPicPr>
          <p:cNvPr id="10" name="Group Wor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grpSp>
        <p:nvGrpSpPr>
          <p:cNvPr id="26" name="Group 25"/>
          <p:cNvGrpSpPr/>
          <p:nvPr/>
        </p:nvGrpSpPr>
        <p:grpSpPr>
          <a:xfrm>
            <a:off x="2214556" y="2311393"/>
            <a:ext cx="6180445" cy="1477979"/>
            <a:chOff x="39380" y="3349461"/>
            <a:chExt cx="6180445" cy="1477979"/>
          </a:xfrm>
        </p:grpSpPr>
        <p:sp>
          <p:nvSpPr>
            <p:cNvPr id="17" name="Rounded Rectangle 16"/>
            <p:cNvSpPr/>
            <p:nvPr/>
          </p:nvSpPr>
          <p:spPr>
            <a:xfrm>
              <a:off x="39380" y="3653546"/>
              <a:ext cx="5208896" cy="869811"/>
            </a:xfrm>
            <a:prstGeom prst="roundRect">
              <a:avLst>
                <a:gd name="adj" fmla="val 15814"/>
              </a:avLst>
            </a:prstGeom>
            <a:solidFill>
              <a:srgbClr val="F7BC92"/>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GB" dirty="0">
                  <a:solidFill>
                    <a:schemeClr val="tx1"/>
                  </a:solidFill>
                </a:rPr>
                <a:t>There is a small fire in the school kitchen. Firefighters are here to help.</a:t>
              </a:r>
            </a:p>
          </p:txBody>
        </p:sp>
        <p:grpSp>
          <p:nvGrpSpPr>
            <p:cNvPr id="25" name="Group 24"/>
            <p:cNvGrpSpPr/>
            <p:nvPr/>
          </p:nvGrpSpPr>
          <p:grpSpPr>
            <a:xfrm>
              <a:off x="4741846" y="3349461"/>
              <a:ext cx="1477979" cy="1477979"/>
              <a:chOff x="8934371" y="3698467"/>
              <a:chExt cx="1980171" cy="1980171"/>
            </a:xfrm>
          </p:grpSpPr>
          <p:sp>
            <p:nvSpPr>
              <p:cNvPr id="20" name="Oval 19"/>
              <p:cNvSpPr/>
              <p:nvPr/>
            </p:nvSpPr>
            <p:spPr>
              <a:xfrm>
                <a:off x="8934371" y="3698467"/>
                <a:ext cx="1980171" cy="1980171"/>
              </a:xfrm>
              <a:prstGeom prst="ellipse">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201" t="-2090" r="688" b="46833"/>
              <a:stretch/>
            </p:blipFill>
            <p:spPr>
              <a:xfrm>
                <a:off x="8948826" y="3712922"/>
                <a:ext cx="1965716" cy="1965716"/>
              </a:xfrm>
              <a:prstGeom prst="ellipse">
                <a:avLst/>
              </a:prstGeom>
              <a:ln w="28575">
                <a:solidFill>
                  <a:srgbClr val="F08115"/>
                </a:solidFill>
              </a:ln>
            </p:spPr>
          </p:pic>
        </p:grpSp>
      </p:grpSp>
      <p:grpSp>
        <p:nvGrpSpPr>
          <p:cNvPr id="39" name="Group 38"/>
          <p:cNvGrpSpPr/>
          <p:nvPr/>
        </p:nvGrpSpPr>
        <p:grpSpPr>
          <a:xfrm>
            <a:off x="755649" y="1102267"/>
            <a:ext cx="6126188" cy="1477979"/>
            <a:chOff x="755649" y="2044498"/>
            <a:chExt cx="6126188" cy="1477979"/>
          </a:xfrm>
        </p:grpSpPr>
        <p:sp>
          <p:nvSpPr>
            <p:cNvPr id="18" name="Rounded Rectangle 17"/>
            <p:cNvSpPr/>
            <p:nvPr/>
          </p:nvSpPr>
          <p:spPr>
            <a:xfrm>
              <a:off x="1504951" y="2313353"/>
              <a:ext cx="5376886" cy="940271"/>
            </a:xfrm>
            <a:prstGeom prst="roundRect">
              <a:avLst>
                <a:gd name="adj" fmla="val 15814"/>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nchorCtr="0"/>
            <a:lstStyle/>
            <a:p>
              <a:r>
                <a:rPr lang="en-GB" dirty="0">
                  <a:solidFill>
                    <a:schemeClr val="tx1"/>
                  </a:solidFill>
                </a:rPr>
                <a:t>A child has been knocked over by a car. </a:t>
              </a:r>
              <a:br>
                <a:rPr lang="en-GB" dirty="0">
                  <a:solidFill>
                    <a:schemeClr val="tx1"/>
                  </a:solidFill>
                </a:rPr>
              </a:br>
              <a:r>
                <a:rPr lang="en-GB" dirty="0">
                  <a:solidFill>
                    <a:schemeClr val="tx1"/>
                  </a:solidFill>
                </a:rPr>
                <a:t>The ambulance has arrived.</a:t>
              </a:r>
            </a:p>
          </p:txBody>
        </p:sp>
        <p:grpSp>
          <p:nvGrpSpPr>
            <p:cNvPr id="38" name="Group 37"/>
            <p:cNvGrpSpPr/>
            <p:nvPr/>
          </p:nvGrpSpPr>
          <p:grpSpPr>
            <a:xfrm>
              <a:off x="755649" y="2044498"/>
              <a:ext cx="1477979" cy="1477979"/>
              <a:chOff x="6262021" y="1887190"/>
              <a:chExt cx="1477979" cy="1477979"/>
            </a:xfrm>
          </p:grpSpPr>
          <p:sp>
            <p:nvSpPr>
              <p:cNvPr id="36" name="Oval 35"/>
              <p:cNvSpPr/>
              <p:nvPr/>
            </p:nvSpPr>
            <p:spPr>
              <a:xfrm>
                <a:off x="6262021" y="1887190"/>
                <a:ext cx="1477979" cy="1477979"/>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2021" y="2203335"/>
                <a:ext cx="1412932" cy="916536"/>
              </a:xfrm>
              <a:prstGeom prst="rect">
                <a:avLst/>
              </a:prstGeom>
            </p:spPr>
          </p:pic>
        </p:grpSp>
      </p:grpSp>
      <p:grpSp>
        <p:nvGrpSpPr>
          <p:cNvPr id="42" name="Group 41"/>
          <p:cNvGrpSpPr/>
          <p:nvPr/>
        </p:nvGrpSpPr>
        <p:grpSpPr>
          <a:xfrm>
            <a:off x="755649" y="3285963"/>
            <a:ext cx="6303568" cy="1477979"/>
            <a:chOff x="654106" y="3472473"/>
            <a:chExt cx="6303568" cy="1477979"/>
          </a:xfrm>
        </p:grpSpPr>
        <p:sp>
          <p:nvSpPr>
            <p:cNvPr id="19" name="Rounded Rectangle 18"/>
            <p:cNvSpPr/>
            <p:nvPr/>
          </p:nvSpPr>
          <p:spPr>
            <a:xfrm>
              <a:off x="885826" y="3824094"/>
              <a:ext cx="6071848" cy="869811"/>
            </a:xfrm>
            <a:prstGeom prst="roundRect">
              <a:avLst>
                <a:gd name="adj" fmla="val 15814"/>
              </a:avLst>
            </a:prstGeom>
            <a:solidFill>
              <a:srgbClr val="AFDEF8"/>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1440000" tIns="108000" rIns="108000" bIns="108000" rtlCol="0" anchor="ctr" anchorCtr="0"/>
            <a:lstStyle/>
            <a:p>
              <a:r>
                <a:rPr lang="en-GB" dirty="0">
                  <a:solidFill>
                    <a:schemeClr val="tx1"/>
                  </a:solidFill>
                </a:rPr>
                <a:t>Some children are lost in a shopping centre. The security guard helps.</a:t>
              </a:r>
            </a:p>
          </p:txBody>
        </p:sp>
        <p:grpSp>
          <p:nvGrpSpPr>
            <p:cNvPr id="41" name="Group 40"/>
            <p:cNvGrpSpPr/>
            <p:nvPr/>
          </p:nvGrpSpPr>
          <p:grpSpPr>
            <a:xfrm>
              <a:off x="654106" y="3472473"/>
              <a:ext cx="1514475" cy="1477979"/>
              <a:chOff x="995378" y="3774900"/>
              <a:chExt cx="1514475" cy="1477979"/>
            </a:xfrm>
          </p:grpSpPr>
          <p:sp>
            <p:nvSpPr>
              <p:cNvPr id="40" name="Oval 39"/>
              <p:cNvSpPr/>
              <p:nvPr/>
            </p:nvSpPr>
            <p:spPr>
              <a:xfrm>
                <a:off x="1031874" y="3774900"/>
                <a:ext cx="1477979" cy="1477979"/>
              </a:xfrm>
              <a:prstGeom prst="ellipse">
                <a:avLst/>
              </a:prstGeom>
              <a:solidFill>
                <a:srgbClr val="AFDEF8"/>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9663" t="-2610" r="-51136" b="40435"/>
              <a:stretch/>
            </p:blipFill>
            <p:spPr>
              <a:xfrm>
                <a:off x="995378" y="3789989"/>
                <a:ext cx="1514475" cy="1458286"/>
              </a:xfrm>
              <a:prstGeom prst="ellipse">
                <a:avLst/>
              </a:prstGeom>
            </p:spPr>
          </p:pic>
        </p:grpSp>
      </p:grpSp>
      <p:grpSp>
        <p:nvGrpSpPr>
          <p:cNvPr id="50" name="Group 49"/>
          <p:cNvGrpSpPr/>
          <p:nvPr/>
        </p:nvGrpSpPr>
        <p:grpSpPr>
          <a:xfrm>
            <a:off x="1698943" y="4759435"/>
            <a:ext cx="6725920" cy="1477979"/>
            <a:chOff x="1706880" y="4750629"/>
            <a:chExt cx="6725920" cy="1477979"/>
          </a:xfrm>
        </p:grpSpPr>
        <p:sp>
          <p:nvSpPr>
            <p:cNvPr id="44" name="Rounded Rectangle 43"/>
            <p:cNvSpPr/>
            <p:nvPr/>
          </p:nvSpPr>
          <p:spPr>
            <a:xfrm>
              <a:off x="1706880" y="4959503"/>
              <a:ext cx="5646419" cy="1060233"/>
            </a:xfrm>
            <a:prstGeom prst="roundRect">
              <a:avLst>
                <a:gd name="adj" fmla="val 15814"/>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684000" bIns="108000" rtlCol="0" anchor="ctr" anchorCtr="0"/>
            <a:lstStyle/>
            <a:p>
              <a:r>
                <a:rPr lang="en-GB" dirty="0">
                  <a:solidFill>
                    <a:schemeClr val="tx1"/>
                  </a:solidFill>
                </a:rPr>
                <a:t>A child keeps getting messages from a stranger online asking them to meet up. The child’s parent has reported it to the police.</a:t>
              </a:r>
            </a:p>
          </p:txBody>
        </p:sp>
        <p:sp>
          <p:nvSpPr>
            <p:cNvPr id="46" name="Oval 45"/>
            <p:cNvSpPr/>
            <p:nvPr/>
          </p:nvSpPr>
          <p:spPr>
            <a:xfrm>
              <a:off x="6946883" y="4750629"/>
              <a:ext cx="1477979" cy="1477979"/>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p:cNvPicPr>
              <a:picLocks noChangeAspect="1"/>
            </p:cNvPicPr>
            <p:nvPr/>
          </p:nvPicPr>
          <p:blipFill rotWithShape="1">
            <a:blip r:embed="rId6" cstate="print">
              <a:extLst>
                <a:ext uri="{28A0092B-C50C-407E-A947-70E740481C1C}">
                  <a14:useLocalDpi xmlns:a14="http://schemas.microsoft.com/office/drawing/2010/main" val="0"/>
                </a:ext>
              </a:extLst>
            </a:blip>
            <a:srcRect l="-15340" t="-313" r="-6161" b="54622"/>
            <a:stretch/>
          </p:blipFill>
          <p:spPr>
            <a:xfrm>
              <a:off x="6951133" y="4766733"/>
              <a:ext cx="1481667" cy="1456267"/>
            </a:xfrm>
            <a:prstGeom prst="ellipse">
              <a:avLst/>
            </a:prstGeom>
          </p:spPr>
        </p:pic>
      </p:grpSp>
      <p:grpSp>
        <p:nvGrpSpPr>
          <p:cNvPr id="57" name="Group 56"/>
          <p:cNvGrpSpPr/>
          <p:nvPr/>
        </p:nvGrpSpPr>
        <p:grpSpPr>
          <a:xfrm>
            <a:off x="755650" y="1109539"/>
            <a:ext cx="6570133" cy="1477979"/>
            <a:chOff x="1608667" y="2380658"/>
            <a:chExt cx="6570133" cy="1477979"/>
          </a:xfrm>
        </p:grpSpPr>
        <p:grpSp>
          <p:nvGrpSpPr>
            <p:cNvPr id="51" name="Group 50"/>
            <p:cNvGrpSpPr/>
            <p:nvPr/>
          </p:nvGrpSpPr>
          <p:grpSpPr>
            <a:xfrm>
              <a:off x="1609554" y="2380658"/>
              <a:ext cx="6569246" cy="1477979"/>
              <a:chOff x="755649" y="2044498"/>
              <a:chExt cx="6569246" cy="1477979"/>
            </a:xfrm>
          </p:grpSpPr>
          <p:sp>
            <p:nvSpPr>
              <p:cNvPr id="52" name="Rounded Rectangle 51"/>
              <p:cNvSpPr/>
              <p:nvPr/>
            </p:nvSpPr>
            <p:spPr>
              <a:xfrm>
                <a:off x="1504951" y="2268529"/>
                <a:ext cx="5819944" cy="1017837"/>
              </a:xfrm>
              <a:prstGeom prst="roundRect">
                <a:avLst>
                  <a:gd name="adj" fmla="val 15814"/>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nchorCtr="0"/>
              <a:lstStyle/>
              <a:p>
                <a:r>
                  <a:rPr lang="en-GB" dirty="0">
                    <a:solidFill>
                      <a:schemeClr val="tx1"/>
                    </a:solidFill>
                  </a:rPr>
                  <a:t>Some children are at the swimming pool and one goes too far in the deep end. They are in trouble so the lifeguard jumps in to help.</a:t>
                </a:r>
              </a:p>
            </p:txBody>
          </p:sp>
          <p:sp>
            <p:nvSpPr>
              <p:cNvPr id="54" name="Oval 53"/>
              <p:cNvSpPr/>
              <p:nvPr/>
            </p:nvSpPr>
            <p:spPr>
              <a:xfrm>
                <a:off x="755649" y="2044498"/>
                <a:ext cx="1477979" cy="1477979"/>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6" name="Picture 55"/>
            <p:cNvPicPr>
              <a:picLocks noChangeAspect="1"/>
            </p:cNvPicPr>
            <p:nvPr/>
          </p:nvPicPr>
          <p:blipFill rotWithShape="1">
            <a:blip r:embed="rId7" cstate="print">
              <a:extLst>
                <a:ext uri="{28A0092B-C50C-407E-A947-70E740481C1C}">
                  <a14:useLocalDpi xmlns:a14="http://schemas.microsoft.com/office/drawing/2010/main" val="0"/>
                </a:ext>
              </a:extLst>
            </a:blip>
            <a:srcRect l="-58243" t="-4371" r="-63212" b="31411"/>
            <a:stretch/>
          </p:blipFill>
          <p:spPr>
            <a:xfrm>
              <a:off x="1608667" y="2396067"/>
              <a:ext cx="1481666" cy="1456266"/>
            </a:xfrm>
            <a:prstGeom prst="ellipse">
              <a:avLst/>
            </a:prstGeom>
          </p:spPr>
        </p:pic>
      </p:grpSp>
      <p:grpSp>
        <p:nvGrpSpPr>
          <p:cNvPr id="65" name="Group 64"/>
          <p:cNvGrpSpPr/>
          <p:nvPr/>
        </p:nvGrpSpPr>
        <p:grpSpPr>
          <a:xfrm>
            <a:off x="1702937" y="2663742"/>
            <a:ext cx="6469063" cy="1486040"/>
            <a:chOff x="1384323" y="4145762"/>
            <a:chExt cx="6469063" cy="1486040"/>
          </a:xfrm>
        </p:grpSpPr>
        <p:sp>
          <p:nvSpPr>
            <p:cNvPr id="58" name="Rounded Rectangle 57"/>
            <p:cNvSpPr/>
            <p:nvPr/>
          </p:nvSpPr>
          <p:spPr>
            <a:xfrm>
              <a:off x="1384323" y="4224023"/>
              <a:ext cx="5497514" cy="1339690"/>
            </a:xfrm>
            <a:prstGeom prst="roundRect">
              <a:avLst>
                <a:gd name="adj" fmla="val 15814"/>
              </a:avLst>
            </a:prstGeom>
            <a:solidFill>
              <a:srgbClr val="F7BC92"/>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756000" bIns="108000" rtlCol="0" anchor="ctr" anchorCtr="0"/>
            <a:lstStyle/>
            <a:p>
              <a:r>
                <a:rPr lang="en-GB" dirty="0">
                  <a:solidFill>
                    <a:schemeClr val="tx1"/>
                  </a:solidFill>
                </a:rPr>
                <a:t>A family are walking in the mountains when one of the children slips on a rock and falls down onto a ledge. Mountain rescue are called to help.</a:t>
              </a:r>
            </a:p>
          </p:txBody>
        </p:sp>
        <p:sp>
          <p:nvSpPr>
            <p:cNvPr id="60" name="Oval 59"/>
            <p:cNvSpPr/>
            <p:nvPr/>
          </p:nvSpPr>
          <p:spPr>
            <a:xfrm>
              <a:off x="6375407" y="4153823"/>
              <a:ext cx="1477979" cy="1477979"/>
            </a:xfrm>
            <a:prstGeom prst="ellipse">
              <a:avLst/>
            </a:prstGeom>
            <a:solidFill>
              <a:srgbClr val="F7BC92"/>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rotWithShape="1">
            <a:blip r:embed="rId8" cstate="print">
              <a:extLst>
                <a:ext uri="{28A0092B-C50C-407E-A947-70E740481C1C}">
                  <a14:useLocalDpi xmlns:a14="http://schemas.microsoft.com/office/drawing/2010/main" val="0"/>
                </a:ext>
              </a:extLst>
            </a:blip>
            <a:srcRect l="-19056" t="-3018" r="-19845" b="54123"/>
            <a:stretch/>
          </p:blipFill>
          <p:spPr>
            <a:xfrm>
              <a:off x="6381751" y="4145762"/>
              <a:ext cx="1466850" cy="1481136"/>
            </a:xfrm>
            <a:prstGeom prst="ellipse">
              <a:avLst/>
            </a:prstGeom>
          </p:spPr>
        </p:pic>
      </p:grpSp>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8244" y="4317068"/>
            <a:ext cx="2126416" cy="2655232"/>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469556" y="4317067"/>
            <a:ext cx="1275682" cy="3187201"/>
          </a:xfrm>
          <a:prstGeom prst="rect">
            <a:avLst/>
          </a:prstGeom>
        </p:spPr>
      </p:pic>
    </p:spTree>
    <p:extLst>
      <p:ext uri="{BB962C8B-B14F-4D97-AF65-F5344CB8AC3E}">
        <p14:creationId xmlns:p14="http://schemas.microsoft.com/office/powerpoint/2010/main" val="162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righ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righ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par>
                                <p:cTn id="28" presetID="10" presetClass="exit" presetSubtype="0" fill="hold" nodeType="with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0"/>
                                        </p:tgtEl>
                                      </p:cBhvr>
                                    </p:animEffect>
                                    <p:set>
                                      <p:cBhvr>
                                        <p:cTn id="39" dur="1" fill="hold">
                                          <p:stCondLst>
                                            <p:cond delay="499"/>
                                          </p:stCondLst>
                                        </p:cTn>
                                        <p:tgtEl>
                                          <p:spTgt spid="5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right)">
                                      <p:cBhvr>
                                        <p:cTn id="44" dur="500"/>
                                        <p:tgtEl>
                                          <p:spTgt spid="65"/>
                                        </p:tgtEl>
                                      </p:cBhvr>
                                    </p:animEffect>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1000" fill="hold"/>
                                        <p:tgtEl>
                                          <p:spTgt spid="66"/>
                                        </p:tgtEl>
                                        <p:attrNameLst>
                                          <p:attrName>ppt_x</p:attrName>
                                        </p:attrNameLst>
                                      </p:cBhvr>
                                      <p:tavLst>
                                        <p:tav tm="0">
                                          <p:val>
                                            <p:strVal val="#ppt_x"/>
                                          </p:val>
                                        </p:tav>
                                        <p:tav tm="100000">
                                          <p:val>
                                            <p:strVal val="#ppt_x"/>
                                          </p:val>
                                        </p:tav>
                                      </p:tavLst>
                                    </p:anim>
                                    <p:anim calcmode="lin" valueType="num">
                                      <p:cBhvr additive="base">
                                        <p:cTn id="49" dur="10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1000" fill="hold"/>
                                        <p:tgtEl>
                                          <p:spTgt spid="67"/>
                                        </p:tgtEl>
                                        <p:attrNameLst>
                                          <p:attrName>ppt_x</p:attrName>
                                        </p:attrNameLst>
                                      </p:cBhvr>
                                      <p:tavLst>
                                        <p:tav tm="0">
                                          <p:val>
                                            <p:strVal val="#ppt_x"/>
                                          </p:val>
                                        </p:tav>
                                        <p:tav tm="100000">
                                          <p:val>
                                            <p:strVal val="#ppt_x"/>
                                          </p:val>
                                        </p:tav>
                                      </p:tavLst>
                                    </p:anim>
                                    <p:anim calcmode="lin" valueType="num">
                                      <p:cBhvr additive="base">
                                        <p:cTn id="53"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55649" y="2053931"/>
            <a:ext cx="7669213" cy="4286411"/>
          </a:xfrm>
          <a:prstGeom prst="roundRect">
            <a:avLst>
              <a:gd name="adj" fmla="val 5043"/>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478895"/>
            <a:ext cx="8220075" cy="933881"/>
          </a:xfrm>
        </p:spPr>
        <p:txBody>
          <a:bodyPr/>
          <a:lstStyle/>
          <a:p>
            <a:r>
              <a:rPr lang="en-GB" dirty="0"/>
              <a:t>Who Am I?</a:t>
            </a:r>
            <a:endParaRPr lang="en-GB" dirty="0">
              <a:latin typeface="Twinkl" pitchFamily="2" charset="0"/>
            </a:endParaRPr>
          </a:p>
        </p:txBody>
      </p:sp>
      <p:pic>
        <p:nvPicPr>
          <p:cNvPr id="8"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543175" y="2203208"/>
            <a:ext cx="5734049" cy="4051970"/>
          </a:xfrm>
          <a:prstGeom prst="rect">
            <a:avLst/>
          </a:prstGeom>
          <a:ln>
            <a:solidFill>
              <a:schemeClr val="tx1"/>
            </a:solidFill>
          </a:ln>
        </p:spPr>
      </p:pic>
      <p:sp>
        <p:nvSpPr>
          <p:cNvPr id="4" name="Rectangle 3"/>
          <p:cNvSpPr/>
          <p:nvPr/>
        </p:nvSpPr>
        <p:spPr>
          <a:xfrm>
            <a:off x="755650" y="1407600"/>
            <a:ext cx="7669212" cy="646331"/>
          </a:xfrm>
          <a:prstGeom prst="rect">
            <a:avLst/>
          </a:prstGeom>
        </p:spPr>
        <p:txBody>
          <a:bodyPr wrap="square">
            <a:spAutoFit/>
          </a:bodyPr>
          <a:lstStyle/>
          <a:p>
            <a:r>
              <a:rPr lang="en-GB" dirty="0"/>
              <a:t>Let’s think about all of the different people who can help us and how they can help in different ways.</a:t>
            </a:r>
          </a:p>
        </p:txBody>
      </p:sp>
      <p:sp>
        <p:nvSpPr>
          <p:cNvPr id="13" name="Rounded Rectangle 12"/>
          <p:cNvSpPr/>
          <p:nvPr/>
        </p:nvSpPr>
        <p:spPr>
          <a:xfrm>
            <a:off x="-205940" y="2505846"/>
            <a:ext cx="3596840" cy="1582819"/>
          </a:xfrm>
          <a:prstGeom prst="roundRect">
            <a:avLst>
              <a:gd name="adj" fmla="val 13906"/>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We are going to play a game in pairs. It might be similar to a game you have played before.</a:t>
            </a:r>
          </a:p>
        </p:txBody>
      </p:sp>
      <p:sp>
        <p:nvSpPr>
          <p:cNvPr id="14" name="Rounded Rectangle 13"/>
          <p:cNvSpPr/>
          <p:nvPr/>
        </p:nvSpPr>
        <p:spPr>
          <a:xfrm>
            <a:off x="-205941" y="4411717"/>
            <a:ext cx="3682565" cy="1582819"/>
          </a:xfrm>
          <a:prstGeom prst="roundRect">
            <a:avLst>
              <a:gd name="adj" fmla="val 13906"/>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You and your partner will each have a sheet with lots of different people who help us on it.</a:t>
            </a:r>
          </a:p>
        </p:txBody>
      </p:sp>
      <p:sp>
        <p:nvSpPr>
          <p:cNvPr id="15" name="Rounded Rectangle 14"/>
          <p:cNvSpPr/>
          <p:nvPr/>
        </p:nvSpPr>
        <p:spPr>
          <a:xfrm>
            <a:off x="-221816" y="2236061"/>
            <a:ext cx="3882591" cy="1900119"/>
          </a:xfrm>
          <a:prstGeom prst="roundRect">
            <a:avLst>
              <a:gd name="adj" fmla="val 13906"/>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Choose one of the people to pretend to be then take turns to ask each other questions. Try to guess who your partner is before they guess who you are!</a:t>
            </a:r>
          </a:p>
        </p:txBody>
      </p:sp>
      <p:sp>
        <p:nvSpPr>
          <p:cNvPr id="7" name="Oval 6"/>
          <p:cNvSpPr/>
          <p:nvPr/>
        </p:nvSpPr>
        <p:spPr>
          <a:xfrm>
            <a:off x="898525" y="4241659"/>
            <a:ext cx="2077171" cy="2077171"/>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There are questions on your sheets to help you.</a:t>
            </a:r>
          </a:p>
        </p:txBody>
      </p:sp>
    </p:spTree>
    <p:extLst>
      <p:ext uri="{BB962C8B-B14F-4D97-AF65-F5344CB8AC3E}">
        <p14:creationId xmlns:p14="http://schemas.microsoft.com/office/powerpoint/2010/main" val="40051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0-#ppt_w/2"/>
                                          </p:val>
                                        </p:tav>
                                        <p:tav tm="100000">
                                          <p:val>
                                            <p:strVal val="#ppt_x"/>
                                          </p:val>
                                        </p:tav>
                                      </p:tavLst>
                                    </p:anim>
                                    <p:anim calcmode="lin" valueType="num">
                                      <p:cBhvr additive="base">
                                        <p:cTn id="13"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0-#ppt_w/2"/>
                                          </p:val>
                                        </p:tav>
                                        <p:tav tm="100000">
                                          <p:val>
                                            <p:strVal val="#ppt_x"/>
                                          </p:val>
                                        </p:tav>
                                      </p:tavLst>
                                    </p:anim>
                                    <p:anim calcmode="lin" valueType="num">
                                      <p:cBhvr additive="base">
                                        <p:cTn id="19"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0-#ppt_w/2"/>
                                          </p:val>
                                        </p:tav>
                                        <p:tav tm="100000">
                                          <p:val>
                                            <p:strVal val="#ppt_x"/>
                                          </p:val>
                                        </p:tav>
                                      </p:tavLst>
                                    </p:anim>
                                    <p:anim calcmode="lin" valueType="num">
                                      <p:cBhvr additive="base">
                                        <p:cTn id="25" dur="750" fill="hold"/>
                                        <p:tgtEl>
                                          <p:spTgt spid="15"/>
                                        </p:tgtEl>
                                        <p:attrNameLst>
                                          <p:attrName>ppt_y</p:attrName>
                                        </p:attrNameLst>
                                      </p:cBhvr>
                                      <p:tavLst>
                                        <p:tav tm="0">
                                          <p:val>
                                            <p:strVal val="#ppt_y"/>
                                          </p:val>
                                        </p:tav>
                                        <p:tav tm="100000">
                                          <p:val>
                                            <p:strVal val="#ppt_y"/>
                                          </p:val>
                                        </p:tav>
                                      </p:tavLst>
                                    </p:anim>
                                  </p:childTnLst>
                                </p:cTn>
                              </p:par>
                              <p:par>
                                <p:cTn id="26" presetID="2" presetClass="exit" presetSubtype="8" fill="hold" grpId="1" nodeType="withEffect">
                                  <p:stCondLst>
                                    <p:cond delay="0"/>
                                  </p:stCondLst>
                                  <p:childTnLst>
                                    <p:anim calcmode="lin" valueType="num">
                                      <p:cBhvr additive="base">
                                        <p:cTn id="27" dur="500"/>
                                        <p:tgtEl>
                                          <p:spTgt spid="13"/>
                                        </p:tgtEl>
                                        <p:attrNameLst>
                                          <p:attrName>ppt_x</p:attrName>
                                        </p:attrNameLst>
                                      </p:cBhvr>
                                      <p:tavLst>
                                        <p:tav tm="0">
                                          <p:val>
                                            <p:strVal val="ppt_x"/>
                                          </p:val>
                                        </p:tav>
                                        <p:tav tm="100000">
                                          <p:val>
                                            <p:strVal val="0-ppt_w/2"/>
                                          </p:val>
                                        </p:tav>
                                      </p:tavLst>
                                    </p:anim>
                                    <p:anim calcmode="lin" valueType="num">
                                      <p:cBhvr additive="base">
                                        <p:cTn id="28" dur="500"/>
                                        <p:tgtEl>
                                          <p:spTgt spid="13"/>
                                        </p:tgtEl>
                                        <p:attrNameLst>
                                          <p:attrName>ppt_y</p:attrName>
                                        </p:attrNameLst>
                                      </p:cBhvr>
                                      <p:tavLst>
                                        <p:tav tm="0">
                                          <p:val>
                                            <p:strVal val="ppt_y"/>
                                          </p:val>
                                        </p:tav>
                                        <p:tav tm="100000">
                                          <p:val>
                                            <p:strVal val="ppt_y"/>
                                          </p:val>
                                        </p:tav>
                                      </p:tavLst>
                                    </p:anim>
                                    <p:set>
                                      <p:cBhvr>
                                        <p:cTn id="29" dur="1" fill="hold">
                                          <p:stCondLst>
                                            <p:cond delay="499"/>
                                          </p:stCondLst>
                                        </p:cTn>
                                        <p:tgtEl>
                                          <p:spTgt spid="13"/>
                                        </p:tgtEl>
                                        <p:attrNameLst>
                                          <p:attrName>style.visibility</p:attrName>
                                        </p:attrNameLst>
                                      </p:cBhvr>
                                      <p:to>
                                        <p:strVal val="hidden"/>
                                      </p:to>
                                    </p:set>
                                  </p:childTnLst>
                                </p:cTn>
                              </p:par>
                              <p:par>
                                <p:cTn id="30" presetID="2" presetClass="exit" presetSubtype="8" fill="hold" grpId="1" nodeType="withEffect">
                                  <p:stCondLst>
                                    <p:cond delay="0"/>
                                  </p:stCondLst>
                                  <p:childTnLst>
                                    <p:anim calcmode="lin" valueType="num">
                                      <p:cBhvr additive="base">
                                        <p:cTn id="31" dur="500"/>
                                        <p:tgtEl>
                                          <p:spTgt spid="14"/>
                                        </p:tgtEl>
                                        <p:attrNameLst>
                                          <p:attrName>ppt_x</p:attrName>
                                        </p:attrNameLst>
                                      </p:cBhvr>
                                      <p:tavLst>
                                        <p:tav tm="0">
                                          <p:val>
                                            <p:strVal val="ppt_x"/>
                                          </p:val>
                                        </p:tav>
                                        <p:tav tm="100000">
                                          <p:val>
                                            <p:strVal val="0-ppt_w/2"/>
                                          </p:val>
                                        </p:tav>
                                      </p:tavLst>
                                    </p:anim>
                                    <p:anim calcmode="lin" valueType="num">
                                      <p:cBhvr additive="base">
                                        <p:cTn id="32" dur="500"/>
                                        <p:tgtEl>
                                          <p:spTgt spid="14"/>
                                        </p:tgtEl>
                                        <p:attrNameLst>
                                          <p:attrName>ppt_y</p:attrName>
                                        </p:attrNameLst>
                                      </p:cBhvr>
                                      <p:tavLst>
                                        <p:tav tm="0">
                                          <p:val>
                                            <p:strVal val="ppt_y"/>
                                          </p:val>
                                        </p:tav>
                                        <p:tav tm="100000">
                                          <p:val>
                                            <p:strVal val="ppt_y"/>
                                          </p:val>
                                        </p:tav>
                                      </p:tavLst>
                                    </p:anim>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4" grpId="0" animBg="1"/>
      <p:bldP spid="14" grpId="1" animBg="1"/>
      <p:bldP spid="1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8C9753-6E8C-418F-97B5-CA21D82BDB3C}"/>
              </a:ext>
            </a:extLst>
          </p:cNvPr>
          <p:cNvPicPr>
            <a:picLocks noChangeAspect="1"/>
          </p:cNvPicPr>
          <p:nvPr/>
        </p:nvPicPr>
        <p:blipFill rotWithShape="1">
          <a:blip r:embed="rId2"/>
          <a:srcRect l="40150" t="40112" r="41791" b="38385"/>
          <a:stretch/>
        </p:blipFill>
        <p:spPr>
          <a:xfrm>
            <a:off x="1738153" y="1531961"/>
            <a:ext cx="5667693" cy="3794077"/>
          </a:xfrm>
          <a:prstGeom prst="rect">
            <a:avLst/>
          </a:prstGeom>
        </p:spPr>
      </p:pic>
    </p:spTree>
    <p:extLst>
      <p:ext uri="{BB962C8B-B14F-4D97-AF65-F5344CB8AC3E}">
        <p14:creationId xmlns:p14="http://schemas.microsoft.com/office/powerpoint/2010/main" val="263003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7309"/>
          <a:stretch/>
        </p:blipFill>
        <p:spPr>
          <a:xfrm flipH="1">
            <a:off x="6036075" y="1407601"/>
            <a:ext cx="2388788" cy="55012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3535"/>
          <a:stretch/>
        </p:blipFill>
        <p:spPr>
          <a:xfrm flipH="1">
            <a:off x="192098" y="1455985"/>
            <a:ext cx="4583101" cy="54147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5" name="Rounded Rectangular Callout 4"/>
          <p:cNvSpPr/>
          <p:nvPr/>
        </p:nvSpPr>
        <p:spPr>
          <a:xfrm>
            <a:off x="3775475" y="2768712"/>
            <a:ext cx="2260600" cy="1303764"/>
          </a:xfrm>
          <a:prstGeom prst="wedgeRoundRectCallout">
            <a:avLst>
              <a:gd name="adj1" fmla="val 64163"/>
              <a:gd name="adj2" fmla="val -46790"/>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help those people to look after us?</a:t>
            </a:r>
          </a:p>
        </p:txBody>
      </p:sp>
      <p:sp>
        <p:nvSpPr>
          <p:cNvPr id="4" name="Rounded Rectangular Callout 3"/>
          <p:cNvSpPr/>
          <p:nvPr/>
        </p:nvSpPr>
        <p:spPr>
          <a:xfrm>
            <a:off x="2958041" y="987425"/>
            <a:ext cx="2186518" cy="1304028"/>
          </a:xfrm>
          <a:prstGeom prst="wedgeRoundRectCallout">
            <a:avLst>
              <a:gd name="adj1" fmla="val -66580"/>
              <a:gd name="adj2" fmla="val 32502"/>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Which people help keep us safe?</a:t>
            </a:r>
          </a:p>
        </p:txBody>
      </p:sp>
      <p:sp>
        <p:nvSpPr>
          <p:cNvPr id="18" name="Rounded Rectangle 17"/>
          <p:cNvSpPr/>
          <p:nvPr/>
        </p:nvSpPr>
        <p:spPr>
          <a:xfrm>
            <a:off x="935633" y="5161384"/>
            <a:ext cx="7272734" cy="696491"/>
          </a:xfrm>
          <a:prstGeom prst="roundRect">
            <a:avLst>
              <a:gd name="adj" fmla="val 26700"/>
            </a:avLst>
          </a:prstGeom>
          <a:solidFill>
            <a:srgbClr val="F0811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bg1"/>
                </a:solidFill>
              </a:rPr>
              <a:t>What have you learnt today that will help you to stay safe? </a:t>
            </a:r>
          </a:p>
        </p:txBody>
      </p:sp>
    </p:spTree>
    <p:extLst>
      <p:ext uri="{BB962C8B-B14F-4D97-AF65-F5344CB8AC3E}">
        <p14:creationId xmlns:p14="http://schemas.microsoft.com/office/powerpoint/2010/main" val="390960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216D-D626-45DD-8FD6-A4E1BC268DD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44A51F9-F88A-43A4-9278-D2A3311F374C}"/>
              </a:ext>
            </a:extLst>
          </p:cNvPr>
          <p:cNvPicPr>
            <a:picLocks noChangeAspect="1"/>
          </p:cNvPicPr>
          <p:nvPr/>
        </p:nvPicPr>
        <p:blipFill rotWithShape="1">
          <a:blip r:embed="rId2"/>
          <a:srcRect l="40150" t="40112" r="41791" b="38385"/>
          <a:stretch/>
        </p:blipFill>
        <p:spPr>
          <a:xfrm>
            <a:off x="1733388" y="1682086"/>
            <a:ext cx="5667693" cy="3794077"/>
          </a:xfrm>
          <a:prstGeom prst="rect">
            <a:avLst/>
          </a:prstGeom>
        </p:spPr>
      </p:pic>
    </p:spTree>
    <p:extLst>
      <p:ext uri="{BB962C8B-B14F-4D97-AF65-F5344CB8AC3E}">
        <p14:creationId xmlns:p14="http://schemas.microsoft.com/office/powerpoint/2010/main" val="209505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7309"/>
          <a:stretch/>
        </p:blipFill>
        <p:spPr>
          <a:xfrm flipH="1">
            <a:off x="6036075" y="1407601"/>
            <a:ext cx="2388788" cy="55012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3535"/>
          <a:stretch/>
        </p:blipFill>
        <p:spPr>
          <a:xfrm flipH="1">
            <a:off x="192098" y="1455985"/>
            <a:ext cx="4583101" cy="54147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5" name="Rounded Rectangular Callout 4"/>
          <p:cNvSpPr/>
          <p:nvPr/>
        </p:nvSpPr>
        <p:spPr>
          <a:xfrm>
            <a:off x="3879850" y="2795161"/>
            <a:ext cx="2260600" cy="1303764"/>
          </a:xfrm>
          <a:prstGeom prst="wedgeRoundRectCallout">
            <a:avLst>
              <a:gd name="adj1" fmla="val 64163"/>
              <a:gd name="adj2" fmla="val -46790"/>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help those people to look after us?</a:t>
            </a:r>
          </a:p>
        </p:txBody>
      </p:sp>
      <p:sp>
        <p:nvSpPr>
          <p:cNvPr id="4" name="Rounded Rectangular Callout 3"/>
          <p:cNvSpPr/>
          <p:nvPr/>
        </p:nvSpPr>
        <p:spPr>
          <a:xfrm>
            <a:off x="2842682" y="777875"/>
            <a:ext cx="2186518" cy="1304028"/>
          </a:xfrm>
          <a:prstGeom prst="wedgeRoundRectCallout">
            <a:avLst>
              <a:gd name="adj1" fmla="val -66580"/>
              <a:gd name="adj2" fmla="val 32502"/>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Which people help keep us safe?</a:t>
            </a:r>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Who Can Help?</a:t>
            </a:r>
            <a:endParaRPr lang="en-GB" dirty="0">
              <a:latin typeface="Twinkl" pitchFamily="2" charset="0"/>
            </a:endParaRPr>
          </a:p>
        </p:txBody>
      </p:sp>
      <p:sp>
        <p:nvSpPr>
          <p:cNvPr id="3" name="Rectangle 2"/>
          <p:cNvSpPr/>
          <p:nvPr/>
        </p:nvSpPr>
        <p:spPr>
          <a:xfrm>
            <a:off x="775173" y="1472305"/>
            <a:ext cx="7627935" cy="369332"/>
          </a:xfrm>
          <a:prstGeom prst="rect">
            <a:avLst/>
          </a:prstGeom>
        </p:spPr>
        <p:txBody>
          <a:bodyPr wrap="square">
            <a:spAutoFit/>
          </a:bodyPr>
          <a:lstStyle/>
          <a:p>
            <a:r>
              <a:rPr lang="en-GB" dirty="0"/>
              <a:t>Hopefully, you can think of lots of people who can help you.</a:t>
            </a:r>
          </a:p>
        </p:txBody>
      </p:sp>
      <p:sp>
        <p:nvSpPr>
          <p:cNvPr id="21" name="Rounded Rectangle 20"/>
          <p:cNvSpPr/>
          <p:nvPr/>
        </p:nvSpPr>
        <p:spPr>
          <a:xfrm>
            <a:off x="753267" y="5774528"/>
            <a:ext cx="7627935" cy="500461"/>
          </a:xfrm>
          <a:prstGeom prst="roundRect">
            <a:avLst>
              <a:gd name="adj" fmla="val 26700"/>
            </a:avLst>
          </a:prstGeom>
          <a:solidFill>
            <a:srgbClr val="009285"/>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bg1"/>
                </a:solidFill>
              </a:rPr>
              <a:t>Look at these children and discuss, in your groups, who can help them. </a:t>
            </a:r>
          </a:p>
        </p:txBody>
      </p:sp>
      <p:pic>
        <p:nvPicPr>
          <p:cNvPr id="30" name="Group Wor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grpSp>
        <p:nvGrpSpPr>
          <p:cNvPr id="6" name="Group 5"/>
          <p:cNvGrpSpPr/>
          <p:nvPr/>
        </p:nvGrpSpPr>
        <p:grpSpPr>
          <a:xfrm>
            <a:off x="775173" y="1958310"/>
            <a:ext cx="3686834" cy="3704084"/>
            <a:chOff x="692512" y="1994430"/>
            <a:chExt cx="3686834" cy="3704084"/>
          </a:xfrm>
        </p:grpSpPr>
        <p:grpSp>
          <p:nvGrpSpPr>
            <p:cNvPr id="12" name="Group 11"/>
            <p:cNvGrpSpPr/>
            <p:nvPr/>
          </p:nvGrpSpPr>
          <p:grpSpPr>
            <a:xfrm>
              <a:off x="692512" y="1994430"/>
              <a:ext cx="3686834" cy="3686834"/>
              <a:chOff x="692512" y="1994430"/>
              <a:chExt cx="3686834" cy="3686834"/>
            </a:xfrm>
          </p:grpSpPr>
          <p:sp>
            <p:nvSpPr>
              <p:cNvPr id="4" name="Oval 3"/>
              <p:cNvSpPr/>
              <p:nvPr/>
            </p:nvSpPr>
            <p:spPr>
              <a:xfrm>
                <a:off x="692512" y="1994430"/>
                <a:ext cx="3686834" cy="3686834"/>
              </a:xfrm>
              <a:prstGeom prst="ellipse">
                <a:avLst/>
              </a:prstGeom>
              <a:blipFill>
                <a:blip r:embed="rId3" cstate="screen">
                  <a:extLst>
                    <a:ext uri="{28A0092B-C50C-407E-A947-70E740481C1C}">
                      <a14:useLocalDpi xmlns:a14="http://schemas.microsoft.com/office/drawing/2010/main"/>
                    </a:ext>
                  </a:extLst>
                </a:blip>
                <a:stretch>
                  <a:fillRect/>
                </a:stretch>
              </a:blip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73182" t="-34629" r="-64167"/>
              <a:stretch/>
            </p:blipFill>
            <p:spPr>
              <a:xfrm>
                <a:off x="708660" y="2011680"/>
                <a:ext cx="3657600" cy="3657600"/>
              </a:xfrm>
              <a:prstGeom prst="ellipse">
                <a:avLst/>
              </a:prstGeom>
            </p:spPr>
          </p:pic>
        </p:grpSp>
        <p:sp>
          <p:nvSpPr>
            <p:cNvPr id="14" name="Rounded Rectangle 13"/>
            <p:cNvSpPr/>
            <p:nvPr/>
          </p:nvSpPr>
          <p:spPr>
            <a:xfrm>
              <a:off x="1817605" y="5274832"/>
              <a:ext cx="1436647" cy="423682"/>
            </a:xfrm>
            <a:prstGeom prst="roundRect">
              <a:avLst>
                <a:gd name="adj" fmla="val 26700"/>
              </a:avLst>
            </a:prstGeom>
            <a:solidFill>
              <a:srgbClr val="FCFCF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lost</a:t>
              </a:r>
            </a:p>
          </p:txBody>
        </p:sp>
      </p:grpSp>
      <p:grpSp>
        <p:nvGrpSpPr>
          <p:cNvPr id="8" name="Group 7"/>
          <p:cNvGrpSpPr/>
          <p:nvPr/>
        </p:nvGrpSpPr>
        <p:grpSpPr>
          <a:xfrm>
            <a:off x="4694368" y="1917651"/>
            <a:ext cx="3686834" cy="3744743"/>
            <a:chOff x="4652774" y="1934901"/>
            <a:chExt cx="3686834" cy="3744743"/>
          </a:xfrm>
        </p:grpSpPr>
        <p:sp>
          <p:nvSpPr>
            <p:cNvPr id="25" name="Oval 24"/>
            <p:cNvSpPr/>
            <p:nvPr/>
          </p:nvSpPr>
          <p:spPr>
            <a:xfrm>
              <a:off x="4652774" y="1934901"/>
              <a:ext cx="3686834" cy="3686834"/>
            </a:xfrm>
            <a:prstGeom prst="ellipse">
              <a:avLst/>
            </a:prstGeom>
            <a:blipFill>
              <a:blip r:embed="rId5" cstate="screen">
                <a:extLst>
                  <a:ext uri="{28A0092B-C50C-407E-A947-70E740481C1C}">
                    <a14:useLocalDpi xmlns:a14="http://schemas.microsoft.com/office/drawing/2010/main"/>
                  </a:ext>
                </a:extLst>
              </a:blip>
              <a:srcRect/>
              <a:stretch>
                <a:fillRect t="401"/>
              </a:stretch>
            </a:blip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5777867" y="5255962"/>
              <a:ext cx="1436647" cy="423682"/>
            </a:xfrm>
            <a:prstGeom prst="roundRect">
              <a:avLst>
                <a:gd name="adj" fmla="val 26700"/>
              </a:avLst>
            </a:prstGeom>
            <a:solidFill>
              <a:srgbClr val="FCFCFC"/>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danger</a:t>
              </a:r>
            </a:p>
          </p:txBody>
        </p:sp>
      </p:grpSp>
      <p:grpSp>
        <p:nvGrpSpPr>
          <p:cNvPr id="11" name="Group 10"/>
          <p:cNvGrpSpPr/>
          <p:nvPr/>
        </p:nvGrpSpPr>
        <p:grpSpPr>
          <a:xfrm>
            <a:off x="775173" y="1958310"/>
            <a:ext cx="3686834" cy="3704084"/>
            <a:chOff x="870556" y="2011680"/>
            <a:chExt cx="3686834" cy="3704084"/>
          </a:xfrm>
        </p:grpSpPr>
        <p:sp>
          <p:nvSpPr>
            <p:cNvPr id="22" name="Oval 21"/>
            <p:cNvSpPr/>
            <p:nvPr/>
          </p:nvSpPr>
          <p:spPr>
            <a:xfrm>
              <a:off x="870556" y="2011680"/>
              <a:ext cx="3686834" cy="3686834"/>
            </a:xfrm>
            <a:prstGeom prst="ellipse">
              <a:avLst/>
            </a:prstGeom>
            <a:blipFill>
              <a:blip r:embed="rId6" cstate="screen">
                <a:extLst>
                  <a:ext uri="{28A0092B-C50C-407E-A947-70E740481C1C}">
                    <a14:useLocalDpi xmlns:a14="http://schemas.microsoft.com/office/drawing/2010/main"/>
                  </a:ext>
                </a:extLst>
              </a:blip>
              <a:srcRect/>
              <a:stretch>
                <a:fillRect l="1"/>
              </a:stretch>
            </a:blip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65025" y="2358951"/>
              <a:ext cx="1425922" cy="3150309"/>
            </a:xfrm>
            <a:prstGeom prst="rect">
              <a:avLst/>
            </a:prstGeom>
          </p:spPr>
        </p:pic>
        <p:sp>
          <p:nvSpPr>
            <p:cNvPr id="20" name="Rounded Rectangle 19"/>
            <p:cNvSpPr/>
            <p:nvPr/>
          </p:nvSpPr>
          <p:spPr>
            <a:xfrm>
              <a:off x="1995649" y="5292082"/>
              <a:ext cx="1436647" cy="423682"/>
            </a:xfrm>
            <a:prstGeom prst="roundRect">
              <a:avLst>
                <a:gd name="adj" fmla="val 26700"/>
              </a:avLst>
            </a:prstGeom>
            <a:solidFill>
              <a:srgbClr val="FCFCFC"/>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toothache</a:t>
              </a:r>
            </a:p>
          </p:txBody>
        </p:sp>
      </p:grpSp>
      <p:grpSp>
        <p:nvGrpSpPr>
          <p:cNvPr id="13" name="Group 12"/>
          <p:cNvGrpSpPr/>
          <p:nvPr/>
        </p:nvGrpSpPr>
        <p:grpSpPr>
          <a:xfrm>
            <a:off x="4694368" y="1917651"/>
            <a:ext cx="3686834" cy="3744743"/>
            <a:chOff x="1941234" y="4331017"/>
            <a:chExt cx="3686834" cy="3744743"/>
          </a:xfrm>
        </p:grpSpPr>
        <p:sp>
          <p:nvSpPr>
            <p:cNvPr id="26" name="Oval 25"/>
            <p:cNvSpPr/>
            <p:nvPr/>
          </p:nvSpPr>
          <p:spPr>
            <a:xfrm>
              <a:off x="1941234" y="4331017"/>
              <a:ext cx="3686834" cy="3686834"/>
            </a:xfrm>
            <a:prstGeom prst="ellipse">
              <a:avLst/>
            </a:prstGeom>
            <a:blipFill>
              <a:blip r:embed="rId8" cstate="screen">
                <a:extLst>
                  <a:ext uri="{28A0092B-C50C-407E-A947-70E740481C1C}">
                    <a14:useLocalDpi xmlns:a14="http://schemas.microsoft.com/office/drawing/2010/main"/>
                  </a:ext>
                </a:extLst>
              </a:blip>
              <a:srcRect/>
              <a:stretch>
                <a:fillRect/>
              </a:stretch>
            </a:blip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9" cstate="screen">
              <a:extLst>
                <a:ext uri="{28A0092B-C50C-407E-A947-70E740481C1C}">
                  <a14:useLocalDpi xmlns:a14="http://schemas.microsoft.com/office/drawing/2010/main"/>
                </a:ext>
              </a:extLst>
            </a:blip>
            <a:srcRect t="-7912" r="-42530"/>
            <a:stretch/>
          </p:blipFill>
          <p:spPr>
            <a:xfrm>
              <a:off x="1955799" y="4356100"/>
              <a:ext cx="3644901" cy="3632200"/>
            </a:xfrm>
            <a:prstGeom prst="ellipse">
              <a:avLst/>
            </a:prstGeom>
          </p:spPr>
        </p:pic>
        <p:sp>
          <p:nvSpPr>
            <p:cNvPr id="28" name="Rounded Rectangle 27"/>
            <p:cNvSpPr/>
            <p:nvPr/>
          </p:nvSpPr>
          <p:spPr>
            <a:xfrm>
              <a:off x="3066327" y="7652078"/>
              <a:ext cx="1436647" cy="423682"/>
            </a:xfrm>
            <a:prstGeom prst="roundRect">
              <a:avLst>
                <a:gd name="adj" fmla="val 26700"/>
              </a:avLst>
            </a:prstGeom>
            <a:solidFill>
              <a:srgbClr val="FCFCFC"/>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a bad fall</a:t>
              </a:r>
            </a:p>
          </p:txBody>
        </p:sp>
      </p:grpSp>
      <p:grpSp>
        <p:nvGrpSpPr>
          <p:cNvPr id="17" name="Group 16"/>
          <p:cNvGrpSpPr/>
          <p:nvPr/>
        </p:nvGrpSpPr>
        <p:grpSpPr>
          <a:xfrm>
            <a:off x="775173" y="1958310"/>
            <a:ext cx="3686834" cy="3704084"/>
            <a:chOff x="2400729" y="5793322"/>
            <a:chExt cx="3686834" cy="3704084"/>
          </a:xfrm>
        </p:grpSpPr>
        <p:grpSp>
          <p:nvGrpSpPr>
            <p:cNvPr id="16" name="Group 15"/>
            <p:cNvGrpSpPr/>
            <p:nvPr/>
          </p:nvGrpSpPr>
          <p:grpSpPr>
            <a:xfrm>
              <a:off x="2400729" y="5793322"/>
              <a:ext cx="3686834" cy="3686834"/>
              <a:chOff x="2400729" y="5793322"/>
              <a:chExt cx="3686834" cy="3686834"/>
            </a:xfrm>
          </p:grpSpPr>
          <p:sp>
            <p:nvSpPr>
              <p:cNvPr id="33" name="Oval 32"/>
              <p:cNvSpPr/>
              <p:nvPr/>
            </p:nvSpPr>
            <p:spPr>
              <a:xfrm>
                <a:off x="2400729" y="5793322"/>
                <a:ext cx="3686834" cy="3686834"/>
              </a:xfrm>
              <a:prstGeom prst="ellipse">
                <a:avLst/>
              </a:prstGeom>
              <a:blipFill>
                <a:blip r:embed="rId10" cstate="screen">
                  <a:extLst>
                    <a:ext uri="{28A0092B-C50C-407E-A947-70E740481C1C}">
                      <a14:useLocalDpi xmlns:a14="http://schemas.microsoft.com/office/drawing/2010/main"/>
                    </a:ext>
                  </a:extLst>
                </a:blip>
                <a:srcRect/>
                <a:stretch>
                  <a:fillRect/>
                </a:stretch>
              </a:blip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667652" y="6203390"/>
                <a:ext cx="1154514" cy="3121586"/>
              </a:xfrm>
              <a:prstGeom prst="rect">
                <a:avLst/>
              </a:prstGeom>
            </p:spPr>
          </p:pic>
        </p:grpSp>
        <p:sp>
          <p:nvSpPr>
            <p:cNvPr id="32" name="Rounded Rectangle 31"/>
            <p:cNvSpPr/>
            <p:nvPr/>
          </p:nvSpPr>
          <p:spPr>
            <a:xfrm>
              <a:off x="3525822" y="9073724"/>
              <a:ext cx="1436647" cy="423682"/>
            </a:xfrm>
            <a:prstGeom prst="roundRect">
              <a:avLst>
                <a:gd name="adj" fmla="val 26700"/>
              </a:avLst>
            </a:prstGeom>
            <a:solidFill>
              <a:srgbClr val="FCFCF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worried</a:t>
              </a:r>
            </a:p>
          </p:txBody>
        </p:sp>
      </p:grpSp>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344" y="3083966"/>
            <a:ext cx="5303312" cy="3659893"/>
          </a:xfrm>
          <a:prstGeom prst="rect">
            <a:avLst/>
          </a:prstGeom>
        </p:spPr>
      </p:pic>
      <p:sp>
        <p:nvSpPr>
          <p:cNvPr id="2" name="Title 1"/>
          <p:cNvSpPr>
            <a:spLocks noGrp="1"/>
          </p:cNvSpPr>
          <p:nvPr>
            <p:ph type="title"/>
          </p:nvPr>
        </p:nvSpPr>
        <p:spPr>
          <a:xfrm>
            <a:off x="457198" y="478895"/>
            <a:ext cx="8220075" cy="933881"/>
          </a:xfrm>
        </p:spPr>
        <p:txBody>
          <a:bodyPr/>
          <a:lstStyle/>
          <a:p>
            <a:r>
              <a:rPr lang="en-GB" dirty="0"/>
              <a:t>Who Can Help?</a:t>
            </a:r>
            <a:endParaRPr lang="en-GB" dirty="0">
              <a:latin typeface="Twinkl" pitchFamily="2" charset="0"/>
            </a:endParaRPr>
          </a:p>
        </p:txBody>
      </p:sp>
      <p:sp>
        <p:nvSpPr>
          <p:cNvPr id="22" name="Rounded Rectangular Callout 21"/>
          <p:cNvSpPr/>
          <p:nvPr/>
        </p:nvSpPr>
        <p:spPr>
          <a:xfrm>
            <a:off x="2969702" y="1291879"/>
            <a:ext cx="3319803" cy="1654521"/>
          </a:xfrm>
          <a:prstGeom prst="wedgeRoundRectCallout">
            <a:avLst>
              <a:gd name="adj1" fmla="val -4115"/>
              <a:gd name="adj2" fmla="val 65498"/>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There are people who help us stay safe at home, people who help us at school and people who help us stay safe when we are out.</a:t>
            </a:r>
          </a:p>
        </p:txBody>
      </p:sp>
      <p:sp>
        <p:nvSpPr>
          <p:cNvPr id="23" name="Rounded Rectangular Callout 22"/>
          <p:cNvSpPr/>
          <p:nvPr/>
        </p:nvSpPr>
        <p:spPr>
          <a:xfrm>
            <a:off x="6458857" y="1885342"/>
            <a:ext cx="1966006" cy="1304028"/>
          </a:xfrm>
          <a:prstGeom prst="wedgeRoundRectCallout">
            <a:avLst>
              <a:gd name="adj1" fmla="val -37730"/>
              <a:gd name="adj2" fmla="val 68119"/>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There are also people who help in emergencies.</a:t>
            </a:r>
          </a:p>
        </p:txBody>
      </p:sp>
      <p:sp>
        <p:nvSpPr>
          <p:cNvPr id="31" name="Rounded Rectangular Callout 30"/>
          <p:cNvSpPr/>
          <p:nvPr/>
        </p:nvSpPr>
        <p:spPr>
          <a:xfrm>
            <a:off x="755650" y="1642413"/>
            <a:ext cx="2087336" cy="1908946"/>
          </a:xfrm>
          <a:prstGeom prst="wedgeRoundRectCallout">
            <a:avLst>
              <a:gd name="adj1" fmla="val 72291"/>
              <a:gd name="adj2" fmla="val 41408"/>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Different people can help us at different times and in different situations. </a:t>
            </a:r>
          </a:p>
        </p:txBody>
      </p:sp>
      <p:pic>
        <p:nvPicPr>
          <p:cNvPr id="3" name="Group Work">
            <a:extLst>
              <a:ext uri="{FF2B5EF4-FFF2-40B4-BE49-F238E27FC236}">
                <a16:creationId xmlns:a16="http://schemas.microsoft.com/office/drawing/2014/main" id="{059DB93D-EB4C-4240-B370-49B94E36E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25371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entagon 28"/>
          <p:cNvSpPr/>
          <p:nvPr/>
        </p:nvSpPr>
        <p:spPr>
          <a:xfrm>
            <a:off x="457198" y="4430097"/>
            <a:ext cx="3344614" cy="970117"/>
          </a:xfrm>
          <a:prstGeom prst="homePlat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Maybe you go to a club – who helps you there?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70123" y="2178165"/>
            <a:ext cx="6694345" cy="4733675"/>
          </a:xfrm>
          <a:prstGeom prst="rect">
            <a:avLst/>
          </a:prstGeom>
        </p:spPr>
      </p:pic>
      <p:sp>
        <p:nvSpPr>
          <p:cNvPr id="2" name="Title 1"/>
          <p:cNvSpPr>
            <a:spLocks noGrp="1"/>
          </p:cNvSpPr>
          <p:nvPr>
            <p:ph type="title"/>
          </p:nvPr>
        </p:nvSpPr>
        <p:spPr>
          <a:xfrm>
            <a:off x="457198" y="478895"/>
            <a:ext cx="8220075" cy="933881"/>
          </a:xfrm>
        </p:spPr>
        <p:txBody>
          <a:bodyPr/>
          <a:lstStyle/>
          <a:p>
            <a:r>
              <a:rPr lang="en-GB" dirty="0"/>
              <a:t>Who Helps Me?</a:t>
            </a:r>
            <a:endParaRPr lang="en-GB" dirty="0">
              <a:latin typeface="Twinkl" pitchFamily="2" charset="0"/>
            </a:endParaRPr>
          </a:p>
        </p:txBody>
      </p:sp>
      <p:sp>
        <p:nvSpPr>
          <p:cNvPr id="3" name="Rectangle 2"/>
          <p:cNvSpPr/>
          <p:nvPr/>
        </p:nvSpPr>
        <p:spPr>
          <a:xfrm>
            <a:off x="755649" y="1472305"/>
            <a:ext cx="7669213" cy="646331"/>
          </a:xfrm>
          <a:prstGeom prst="rect">
            <a:avLst/>
          </a:prstGeom>
        </p:spPr>
        <p:txBody>
          <a:bodyPr wrap="square">
            <a:spAutoFit/>
          </a:bodyPr>
          <a:lstStyle/>
          <a:p>
            <a:r>
              <a:rPr lang="en-GB" dirty="0"/>
              <a:t>We all have special people who can help us. When we are young, we might need more help with all sorts of things, including staying safe.</a:t>
            </a:r>
          </a:p>
        </p:txBody>
      </p:sp>
      <p:sp>
        <p:nvSpPr>
          <p:cNvPr id="27" name="Pentagon 26"/>
          <p:cNvSpPr/>
          <p:nvPr/>
        </p:nvSpPr>
        <p:spPr>
          <a:xfrm>
            <a:off x="457199" y="2489433"/>
            <a:ext cx="3497586" cy="725200"/>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Who helps you at home? </a:t>
            </a:r>
          </a:p>
        </p:txBody>
      </p:sp>
      <p:sp>
        <p:nvSpPr>
          <p:cNvPr id="28" name="Pentagon 27"/>
          <p:cNvSpPr/>
          <p:nvPr/>
        </p:nvSpPr>
        <p:spPr>
          <a:xfrm>
            <a:off x="457199" y="3427502"/>
            <a:ext cx="3497586" cy="789726"/>
          </a:xfrm>
          <a:prstGeom prst="homePlate">
            <a:avLst/>
          </a:prstGeom>
          <a:solidFill>
            <a:srgbClr val="00A7E7"/>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Who helps you at school?</a:t>
            </a:r>
          </a:p>
        </p:txBody>
      </p:sp>
      <p:pic>
        <p:nvPicPr>
          <p:cNvPr id="4" name="Individual Work">
            <a:extLst>
              <a:ext uri="{FF2B5EF4-FFF2-40B4-BE49-F238E27FC236}">
                <a16:creationId xmlns:a16="http://schemas.microsoft.com/office/drawing/2014/main" id="{285C7204-9754-47DA-AB92-3723208D2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29609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8"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BB369500-6563-4633-A901-37D26BFB8F16}" vid="{5732CB1A-E63C-40B1-8651-804584F58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F1031B-7192-49B6-83AD-F694AB9E6551}"/>
</file>

<file path=customXml/itemProps2.xml><?xml version="1.0" encoding="utf-8"?>
<ds:datastoreItem xmlns:ds="http://schemas.openxmlformats.org/officeDocument/2006/customXml" ds:itemID="{4E81BDAC-7ABE-4999-A950-A02D0E5879A4}"/>
</file>

<file path=customXml/itemProps3.xml><?xml version="1.0" encoding="utf-8"?>
<ds:datastoreItem xmlns:ds="http://schemas.openxmlformats.org/officeDocument/2006/customXml" ds:itemID="{CF4E0F11-3A67-40CD-85C8-AFBA19F55693}"/>
</file>

<file path=docProps/app.xml><?xml version="1.0" encoding="utf-8"?>
<Properties xmlns="http://schemas.openxmlformats.org/officeDocument/2006/extended-properties" xmlns:vt="http://schemas.openxmlformats.org/officeDocument/2006/docPropsVTypes">
  <Template/>
  <TotalTime>2112</TotalTime>
  <Words>994</Words>
  <Application>Microsoft Office PowerPoint</Application>
  <PresentationFormat>On-screen Show (4:3)</PresentationFormat>
  <Paragraphs>79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Twinkl</vt:lpstr>
      <vt:lpstr>Roboto</vt:lpstr>
      <vt:lpstr>Office Theme</vt:lpstr>
      <vt:lpstr>PowerPoint Presentation</vt:lpstr>
      <vt:lpstr>PowerPoint Presentation</vt:lpstr>
      <vt:lpstr>The Big Questions</vt:lpstr>
      <vt:lpstr>PowerPoint Presentation</vt:lpstr>
      <vt:lpstr>Reconnecting</vt:lpstr>
      <vt:lpstr>Who Can Help?</vt:lpstr>
      <vt:lpstr>Who Can Help?</vt:lpstr>
      <vt:lpstr>Exploring</vt:lpstr>
      <vt:lpstr>Who Helps Me?</vt:lpstr>
      <vt:lpstr>Who Helps Me?</vt:lpstr>
      <vt:lpstr>Helping Those Who Help Us</vt:lpstr>
      <vt:lpstr>Helping Those Who Help Us</vt:lpstr>
      <vt:lpstr>Helping Those Who Help Us</vt:lpstr>
      <vt:lpstr>Helping Those Who Help Us</vt:lpstr>
      <vt:lpstr>Consolidating</vt:lpstr>
      <vt:lpstr>In an Emergency</vt:lpstr>
      <vt:lpstr>In an Emergency</vt:lpstr>
      <vt:lpstr>Reflecting</vt:lpstr>
      <vt:lpstr>Who Am I?</vt:lpstr>
      <vt:lpstr>The Big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M Smith</cp:lastModifiedBy>
  <cp:revision>238</cp:revision>
  <dcterms:created xsi:type="dcterms:W3CDTF">2019-04-19T14:42:27Z</dcterms:created>
  <dcterms:modified xsi:type="dcterms:W3CDTF">2021-11-19T13:39:21Z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