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84" r:id="rId5"/>
    <p:sldId id="285" r:id="rId6"/>
    <p:sldId id="286" r:id="rId7"/>
    <p:sldId id="282" r:id="rId8"/>
    <p:sldId id="29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2" autoAdjust="0"/>
    <p:restoredTop sz="79380" autoAdjust="0"/>
  </p:normalViewPr>
  <p:slideViewPr>
    <p:cSldViewPr snapToGrid="0">
      <p:cViewPr varScale="1">
        <p:scale>
          <a:sx n="54" d="100"/>
          <a:sy n="54" d="100"/>
        </p:scale>
        <p:origin x="11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F8D173-58CB-4908-B3B3-D3DCC38BAB0C}" type="datetimeFigureOut">
              <a:rPr lang="en-GB" smtClean="0"/>
              <a:t>15/09/2021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9F715-99AC-441C-BCCF-A2EBE8EA4BD2}" type="slidenum">
              <a:rPr lang="en-GB" smtClean="0"/>
              <a:t>‹#›</a:t>
            </a:fld>
            <a:endParaRPr lang="en-GB"/>
          </a:p>
        </p:txBody>
      </p:sp>
    </p:spTree>
    <p:extLst>
      <p:ext uri="{BB962C8B-B14F-4D97-AF65-F5344CB8AC3E}">
        <p14:creationId xmlns:p14="http://schemas.microsoft.com/office/powerpoint/2010/main" val="378477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999999"/>
                </a:solidFill>
                <a:effectLst/>
                <a:latin typeface="Open Sans"/>
              </a:rPr>
              <a:t>In the centre is a 17 year old student from Bolivia who founded Fridays for Future in her home country in 2020. </a:t>
            </a:r>
          </a:p>
          <a:p>
            <a:endParaRPr lang="en-GB" b="0" i="0" dirty="0">
              <a:solidFill>
                <a:srgbClr val="999999"/>
              </a:solidFill>
              <a:effectLst/>
              <a:latin typeface="Open Sans"/>
            </a:endParaRPr>
          </a:p>
          <a:p>
            <a:r>
              <a:rPr lang="en-GB" b="0" i="0" dirty="0">
                <a:solidFill>
                  <a:srgbClr val="999999"/>
                </a:solidFill>
                <a:effectLst/>
                <a:latin typeface="Open Sans"/>
              </a:rPr>
              <a:t>“</a:t>
            </a:r>
            <a:r>
              <a:rPr lang="en-GB" b="0" i="0" dirty="0">
                <a:solidFill>
                  <a:srgbClr val="121212"/>
                </a:solidFill>
                <a:effectLst/>
                <a:latin typeface="Open Sans" panose="020B0604020202020204" pitchFamily="34" charset="0"/>
              </a:rPr>
              <a:t>From a very young age I have had my parents who have been interested in the environmental issue. We have the idea of not wasting anything, of recycling and reusing the things that we can. But they have also led me to places where I have been able to create a relationship with the environment, of respect and care. When I realized it was in danger, I decided to take care of it.</a:t>
            </a:r>
          </a:p>
          <a:p>
            <a:br>
              <a:rPr lang="en-GB" dirty="0"/>
            </a:br>
            <a:r>
              <a:rPr lang="en-GB" dirty="0"/>
              <a:t>“</a:t>
            </a:r>
            <a:r>
              <a:rPr lang="en-GB" b="0" i="0" dirty="0">
                <a:solidFill>
                  <a:srgbClr val="121212"/>
                </a:solidFill>
                <a:effectLst/>
                <a:latin typeface="Open Sans" panose="020B0604020202020204" pitchFamily="34" charset="0"/>
              </a:rPr>
              <a:t>Last year I found out from my dad, who had read an article about the Fridays for Future movement, and he told me what Greta Thunberg was doing. There I learned that there was a worldwide protest to demand that the authorities take stronger actions against climate change.”</a:t>
            </a:r>
            <a:br>
              <a:rPr lang="en-GB" dirty="0"/>
            </a:br>
            <a:endParaRPr lang="en-GB" b="0" i="0" dirty="0">
              <a:solidFill>
                <a:srgbClr val="999999"/>
              </a:solidFill>
              <a:effectLst/>
              <a:latin typeface="Open Sans"/>
            </a:endParaRPr>
          </a:p>
          <a:p>
            <a:endParaRPr lang="en-GB" b="0" i="0" dirty="0">
              <a:solidFill>
                <a:srgbClr val="999999"/>
              </a:solidFill>
              <a:effectLst/>
              <a:latin typeface="Open Sans"/>
            </a:endParaRPr>
          </a:p>
          <a:p>
            <a:r>
              <a:rPr lang="en-GB" b="0" i="0" dirty="0">
                <a:solidFill>
                  <a:srgbClr val="999999"/>
                </a:solidFill>
                <a:effectLst/>
                <a:latin typeface="Open Sans"/>
              </a:rPr>
              <a:t>UNICEF/</a:t>
            </a:r>
            <a:r>
              <a:rPr lang="en-GB" b="0" i="0" dirty="0">
                <a:solidFill>
                  <a:srgbClr val="121212"/>
                </a:solidFill>
                <a:effectLst/>
                <a:latin typeface="Open Sans" panose="020B0606030504020204" pitchFamily="34" charset="0"/>
              </a:rPr>
              <a:t>Aliaga Ticona</a:t>
            </a:r>
            <a:endParaRPr lang="en-GB" dirty="0"/>
          </a:p>
        </p:txBody>
      </p:sp>
      <p:sp>
        <p:nvSpPr>
          <p:cNvPr id="4" name="Slide Number Placeholder 3"/>
          <p:cNvSpPr>
            <a:spLocks noGrp="1"/>
          </p:cNvSpPr>
          <p:nvPr>
            <p:ph type="sldNum" sz="quarter" idx="5"/>
          </p:nvPr>
        </p:nvSpPr>
        <p:spPr/>
        <p:txBody>
          <a:bodyPr/>
          <a:lstStyle/>
          <a:p>
            <a:fld id="{D329F715-99AC-441C-BCCF-A2EBE8EA4BD2}" type="slidenum">
              <a:rPr lang="en-GB" smtClean="0"/>
              <a:t>1</a:t>
            </a:fld>
            <a:endParaRPr lang="en-GB"/>
          </a:p>
        </p:txBody>
      </p:sp>
    </p:spTree>
    <p:extLst>
      <p:ext uri="{BB962C8B-B14F-4D97-AF65-F5344CB8AC3E}">
        <p14:creationId xmlns:p14="http://schemas.microsoft.com/office/powerpoint/2010/main" val="427092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D329F715-99AC-441C-BCCF-A2EBE8EA4BD2}" type="slidenum">
              <a:rPr lang="en-GB" smtClean="0"/>
              <a:t>2</a:t>
            </a:fld>
            <a:endParaRPr lang="en-GB"/>
          </a:p>
        </p:txBody>
      </p:sp>
    </p:spTree>
    <p:extLst>
      <p:ext uri="{BB962C8B-B14F-4D97-AF65-F5344CB8AC3E}">
        <p14:creationId xmlns:p14="http://schemas.microsoft.com/office/powerpoint/2010/main" val="5155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999999"/>
                </a:solidFill>
                <a:effectLst/>
                <a:latin typeface="Open Sans"/>
              </a:rPr>
              <a:t>UNICEF/</a:t>
            </a:r>
            <a:r>
              <a:rPr lang="en-GB" b="0" i="0" dirty="0">
                <a:solidFill>
                  <a:srgbClr val="121212"/>
                </a:solidFill>
                <a:effectLst/>
                <a:latin typeface="Open Sans" panose="020B0606030504020204" pitchFamily="34" charset="0"/>
              </a:rPr>
              <a:t>Aliaga Ticona</a:t>
            </a:r>
            <a:endParaRPr lang="en-GB" dirty="0"/>
          </a:p>
          <a:p>
            <a:endParaRPr lang="en-GB" dirty="0"/>
          </a:p>
        </p:txBody>
      </p:sp>
      <p:sp>
        <p:nvSpPr>
          <p:cNvPr id="4" name="Slide Number Placeholder 3"/>
          <p:cNvSpPr>
            <a:spLocks noGrp="1"/>
          </p:cNvSpPr>
          <p:nvPr>
            <p:ph type="sldNum" sz="quarter" idx="5"/>
          </p:nvPr>
        </p:nvSpPr>
        <p:spPr/>
        <p:txBody>
          <a:bodyPr/>
          <a:lstStyle/>
          <a:p>
            <a:fld id="{D329F715-99AC-441C-BCCF-A2EBE8EA4BD2}" type="slidenum">
              <a:rPr lang="en-GB" smtClean="0"/>
              <a:t>3</a:t>
            </a:fld>
            <a:endParaRPr lang="en-GB"/>
          </a:p>
        </p:txBody>
      </p:sp>
    </p:spTree>
    <p:extLst>
      <p:ext uri="{BB962C8B-B14F-4D97-AF65-F5344CB8AC3E}">
        <p14:creationId xmlns:p14="http://schemas.microsoft.com/office/powerpoint/2010/main" val="342140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9F715-99AC-441C-BCCF-A2EBE8EA4BD2}" type="slidenum">
              <a:rPr lang="en-GB" smtClean="0"/>
              <a:t>4</a:t>
            </a:fld>
            <a:endParaRPr lang="en-GB"/>
          </a:p>
        </p:txBody>
      </p:sp>
    </p:spTree>
    <p:extLst>
      <p:ext uri="{BB962C8B-B14F-4D97-AF65-F5344CB8AC3E}">
        <p14:creationId xmlns:p14="http://schemas.microsoft.com/office/powerpoint/2010/main" val="192985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9F715-99AC-441C-BCCF-A2EBE8EA4BD2}" type="slidenum">
              <a:rPr lang="en-GB" smtClean="0"/>
              <a:t>5</a:t>
            </a:fld>
            <a:endParaRPr lang="en-GB"/>
          </a:p>
        </p:txBody>
      </p:sp>
    </p:spTree>
    <p:extLst>
      <p:ext uri="{BB962C8B-B14F-4D97-AF65-F5344CB8AC3E}">
        <p14:creationId xmlns:p14="http://schemas.microsoft.com/office/powerpoint/2010/main" val="349374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9F715-99AC-441C-BCCF-A2EBE8EA4BD2}" type="slidenum">
              <a:rPr lang="en-GB" smtClean="0"/>
              <a:t>6</a:t>
            </a:fld>
            <a:endParaRPr lang="en-GB"/>
          </a:p>
        </p:txBody>
      </p:sp>
    </p:spTree>
    <p:extLst>
      <p:ext uri="{BB962C8B-B14F-4D97-AF65-F5344CB8AC3E}">
        <p14:creationId xmlns:p14="http://schemas.microsoft.com/office/powerpoint/2010/main" val="5919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u="none" strike="noStrike" dirty="0">
              <a:solidFill>
                <a:srgbClr val="0563C1"/>
              </a:solidFill>
              <a:effectLst/>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329F715-99AC-441C-BCCF-A2EBE8EA4BD2}" type="slidenum">
              <a:rPr lang="en-GB" smtClean="0"/>
              <a:t>7</a:t>
            </a:fld>
            <a:endParaRPr lang="en-GB"/>
          </a:p>
        </p:txBody>
      </p:sp>
    </p:spTree>
    <p:extLst>
      <p:ext uri="{BB962C8B-B14F-4D97-AF65-F5344CB8AC3E}">
        <p14:creationId xmlns:p14="http://schemas.microsoft.com/office/powerpoint/2010/main" val="3045624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72FEE0-4541-40C9-9A50-CFC663451F6A}"/>
              </a:ext>
            </a:extLst>
          </p:cNvPr>
          <p:cNvPicPr>
            <a:picLocks noChangeAspect="1"/>
          </p:cNvPicPr>
          <p:nvPr userDrawn="1"/>
        </p:nvPicPr>
        <p:blipFill>
          <a:blip r:embed="rId2">
            <a:extLst>
              <a:ext uri="{28A0092B-C50C-407E-A947-70E740481C1C}">
                <a14:useLocalDpi xmlns:a14="http://schemas.microsoft.com/office/drawing/2010/main" val="0"/>
              </a:ext>
            </a:extLst>
          </a:blip>
          <a:srcRect l="41" r="41"/>
          <a:stretch/>
        </p:blipFill>
        <p:spPr>
          <a:xfrm>
            <a:off x="1" y="0"/>
            <a:ext cx="12191999" cy="6858000"/>
          </a:xfrm>
          <a:prstGeom prst="rect">
            <a:avLst/>
          </a:prstGeom>
          <a:scene3d>
            <a:camera prst="orthographicFront">
              <a:rot lat="0" lon="0" rev="0"/>
            </a:camera>
            <a:lightRig rig="threePt" dir="t"/>
          </a:scene3d>
        </p:spPr>
      </p:pic>
      <p:pic>
        <p:nvPicPr>
          <p:cNvPr id="5" name="Picture 4" descr="Icon&#10;&#10;Description automatically generated with medium confidence">
            <a:extLst>
              <a:ext uri="{FF2B5EF4-FFF2-40B4-BE49-F238E27FC236}">
                <a16:creationId xmlns:a16="http://schemas.microsoft.com/office/drawing/2014/main" id="{64632000-07AB-4351-B7FC-2B66795658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61452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lice single title white dash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C6116B-F6ED-4A0F-B528-74A7BDF34B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710" b="16049"/>
          <a:stretch/>
        </p:blipFill>
        <p:spPr>
          <a:xfrm>
            <a:off x="-138900" y="0"/>
            <a:ext cx="7729444" cy="6868405"/>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947BEE57-EEAF-4345-8B08-8195FC9742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900" y="0"/>
            <a:ext cx="12464716" cy="6868405"/>
          </a:xfrm>
          <a:prstGeom prst="rect">
            <a:avLst/>
          </a:prstGeom>
        </p:spPr>
      </p:pic>
    </p:spTree>
    <p:extLst>
      <p:ext uri="{BB962C8B-B14F-4D97-AF65-F5344CB8AC3E}">
        <p14:creationId xmlns:p14="http://schemas.microsoft.com/office/powerpoint/2010/main" val="320161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6881"/>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746" b="8592"/>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773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group of people sitting on a bench posing for the camera&#10;&#10;Description automatically generated">
            <a:extLst>
              <a:ext uri="{FF2B5EF4-FFF2-40B4-BE49-F238E27FC236}">
                <a16:creationId xmlns:a16="http://schemas.microsoft.com/office/drawing/2014/main" id="{07C208A0-A92D-4420-B31C-6D26B7882A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sp>
        <p:nvSpPr>
          <p:cNvPr id="3" name="Title 1">
            <a:extLst>
              <a:ext uri="{FF2B5EF4-FFF2-40B4-BE49-F238E27FC236}">
                <a16:creationId xmlns:a16="http://schemas.microsoft.com/office/drawing/2014/main" id="{8888F5E4-CC18-4282-B6B0-29C91EAE1ED9}"/>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42206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descr="A group of people holding signs&#10;&#10;Description automatically generated with medium confidence">
            <a:extLst>
              <a:ext uri="{FF2B5EF4-FFF2-40B4-BE49-F238E27FC236}">
                <a16:creationId xmlns:a16="http://schemas.microsoft.com/office/drawing/2014/main" id="{918BE5C4-F1F8-48B2-BD97-5FB0E88D0F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0" b="6268"/>
          <a:stretch/>
        </p:blipFill>
        <p:spPr>
          <a:xfrm>
            <a:off x="9520" y="-124691"/>
            <a:ext cx="12182480" cy="6982691"/>
          </a:xfrm>
          <a:prstGeom prst="rect">
            <a:avLst/>
          </a:prstGeom>
        </p:spPr>
      </p:pic>
      <p:sp>
        <p:nvSpPr>
          <p:cNvPr id="9" name="Title 1">
            <a:extLst>
              <a:ext uri="{FF2B5EF4-FFF2-40B4-BE49-F238E27FC236}">
                <a16:creationId xmlns:a16="http://schemas.microsoft.com/office/drawing/2014/main" id="{B3D9449A-91CA-4289-8353-0E03647DAFDD}"/>
              </a:ext>
            </a:extLst>
          </p:cNvPr>
          <p:cNvSpPr txBox="1">
            <a:spLocks/>
          </p:cNvSpPr>
          <p:nvPr userDrawn="1"/>
        </p:nvSpPr>
        <p:spPr>
          <a:xfrm>
            <a:off x="9520" y="5289814"/>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33612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87867" y="778933"/>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87867" y="1532467"/>
            <a:ext cx="6163733" cy="3170099"/>
          </a:xfrm>
          <a:prstGeom prst="rect">
            <a:avLst/>
          </a:prstGeom>
          <a:noFill/>
        </p:spPr>
        <p:txBody>
          <a:bodyPr wrap="square" rtlCol="0">
            <a:spAutoFit/>
          </a:bodyPr>
          <a:lstStyle/>
          <a:p>
            <a:pPr algn="l"/>
            <a:r>
              <a:rPr lang="en-GB" sz="20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2000" dirty="0">
              <a:solidFill>
                <a:schemeClr val="bg1"/>
              </a:solidFill>
              <a:latin typeface="Arial" panose="020B0604020202020204" pitchFamily="34" charset="0"/>
              <a:cs typeface="Arial" panose="020B0604020202020204" pitchFamily="34" charset="0"/>
            </a:endParaRPr>
          </a:p>
          <a:p>
            <a:pPr algn="l"/>
            <a:r>
              <a:rPr lang="en-GB" sz="2000" dirty="0">
                <a:solidFill>
                  <a:schemeClr val="bg1"/>
                </a:solidFill>
                <a:latin typeface="Arial" panose="020B0604020202020204" pitchFamily="34" charset="0"/>
                <a:cs typeface="Arial" panose="020B0604020202020204" pitchFamily="34" charset="0"/>
              </a:rPr>
              <a:t>Please </a:t>
            </a:r>
            <a:r>
              <a:rPr lang="en-GB" sz="2000" b="1" dirty="0">
                <a:solidFill>
                  <a:srgbClr val="FFFF00"/>
                </a:solidFill>
                <a:latin typeface="Arial" panose="020B0604020202020204" pitchFamily="34" charset="0"/>
                <a:cs typeface="Arial" panose="020B0604020202020204" pitchFamily="34" charset="0"/>
              </a:rPr>
              <a:t>edit out non-relevant slides or tasks </a:t>
            </a:r>
            <a:r>
              <a:rPr lang="en-GB" sz="2000" dirty="0">
                <a:solidFill>
                  <a:schemeClr val="bg1"/>
                </a:solidFill>
                <a:latin typeface="Arial" panose="020B0604020202020204" pitchFamily="34" charset="0"/>
                <a:cs typeface="Arial" panose="020B0604020202020204" pitchFamily="34" charset="0"/>
              </a:rPr>
              <a:t>before sharing with students. </a:t>
            </a:r>
          </a:p>
          <a:p>
            <a:pPr algn="l"/>
            <a:r>
              <a:rPr lang="en-GB" sz="2000" dirty="0">
                <a:solidFill>
                  <a:schemeClr val="bg1"/>
                </a:solidFill>
                <a:latin typeface="Arial" panose="020B0604020202020204" pitchFamily="34" charset="0"/>
                <a:cs typeface="Arial" panose="020B0604020202020204" pitchFamily="34" charset="0"/>
              </a:rPr>
              <a:t>Please check the content works for your learners and feel free to add any content that would make the material more relevant to your setting. </a:t>
            </a:r>
          </a:p>
        </p:txBody>
      </p:sp>
    </p:spTree>
    <p:extLst>
      <p:ext uri="{BB962C8B-B14F-4D97-AF65-F5344CB8AC3E}">
        <p14:creationId xmlns:p14="http://schemas.microsoft.com/office/powerpoint/2010/main" val="399752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2067"/>
            <a:ext cx="12251267"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746" b="8592"/>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823AD-7E46-4BC4-B6F2-95D960913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EA6E73-1FB3-4672-A186-44EDDA5AB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92268-EE10-4A33-8023-A417290A4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1314E-8A4B-4758-9B45-C385D311A07B}" type="datetimeFigureOut">
              <a:rPr lang="en-GB" smtClean="0"/>
              <a:t>15/09/2021</a:t>
            </a:fld>
            <a:endParaRPr lang="en-GB"/>
          </a:p>
        </p:txBody>
      </p:sp>
      <p:sp>
        <p:nvSpPr>
          <p:cNvPr id="5" name="Footer Placeholder 4">
            <a:extLst>
              <a:ext uri="{FF2B5EF4-FFF2-40B4-BE49-F238E27FC236}">
                <a16:creationId xmlns:a16="http://schemas.microsoft.com/office/drawing/2014/main" id="{10980CCE-9D22-4D25-93E2-654F4CF35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FCC405-8893-4E1F-8261-69B33BE35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183364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1" r:id="rId4"/>
    <p:sldLayoutId id="2147483669" r:id="rId5"/>
    <p:sldLayoutId id="2147483653" r:id="rId6"/>
    <p:sldLayoutId id="2147483654" r:id="rId7"/>
    <p:sldLayoutId id="2147483655" r:id="rId8"/>
    <p:sldLayoutId id="2147483658" r:id="rId9"/>
    <p:sldLayoutId id="2147483670" r:id="rId10"/>
    <p:sldLayoutId id="2147483672" r:id="rId11"/>
    <p:sldLayoutId id="2147483666" r:id="rId12"/>
    <p:sldLayoutId id="2147483659" r:id="rId13"/>
    <p:sldLayoutId id="2147483667" r:id="rId14"/>
    <p:sldLayoutId id="2147483668" r:id="rId15"/>
    <p:sldLayoutId id="2147483662" r:id="rId16"/>
    <p:sldLayoutId id="2147483663" r:id="rId17"/>
    <p:sldLayoutId id="2147483665" r:id="rId18"/>
    <p:sldLayoutId id="2147483664" r:id="rId19"/>
    <p:sldLayoutId id="2147483656" r:id="rId20"/>
    <p:sldLayoutId id="2147483657" r:id="rId21"/>
    <p:sldLayoutId id="214748366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notesSlide" Target="../notesSlides/notesSlide2.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video" Target="https://www.youtube.com/embed/pu8ENDMOjr8?feature=oembed"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youtu.be/pu8ENDMOjr8" TargetMode="External"/><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16.xml"/><Relationship Id="rId7" Type="http://schemas.openxmlformats.org/officeDocument/2006/relationships/image" Target="../media/image22.jpeg"/><Relationship Id="rId2" Type="http://schemas.openxmlformats.org/officeDocument/2006/relationships/video" Target="https://www.youtube.com/embed/oGfu9IfQrVc?feature=oembed" TargetMode="External"/><Relationship Id="rId1" Type="http://schemas.openxmlformats.org/officeDocument/2006/relationships/video" Target="https://www.youtube.com/embed/B0zyNIgtuDA?feature=oembed" TargetMode="External"/><Relationship Id="rId6" Type="http://schemas.openxmlformats.org/officeDocument/2006/relationships/hyperlink" Target="https://www.youtube.com/watch?v=oGfu9IfQrVc" TargetMode="External"/><Relationship Id="rId5" Type="http://schemas.openxmlformats.org/officeDocument/2006/relationships/hyperlink" Target="https://www.youtube.com/watch?v=B0zyNIgtuDA"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video" Target="https://www.youtube.com/embed/Qs-9B3FRXCA?feature=oembed" TargetMode="External"/><Relationship Id="rId6" Type="http://schemas.openxmlformats.org/officeDocument/2006/relationships/image" Target="../media/image24.jpeg"/><Relationship Id="rId5" Type="http://schemas.openxmlformats.org/officeDocument/2006/relationships/hyperlink" Target="http://news.bbc.co.uk/cbbcnews/hi/find_out/guides/uk/school_councils/newsid_3044000/3044165.stm" TargetMode="External"/><Relationship Id="rId4" Type="http://schemas.openxmlformats.org/officeDocument/2006/relationships/hyperlink" Target="https://youtu.be/Qs-9B3FRXCA"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oxtvhISKsR8?feature=oembed" TargetMode="Externa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unicef.org.uk/rights-respecting-school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DB23FB-914A-4785-A62F-856C68B62C15}"/>
              </a:ext>
            </a:extLst>
          </p:cNvPr>
          <p:cNvSpPr txBox="1"/>
          <p:nvPr/>
        </p:nvSpPr>
        <p:spPr>
          <a:xfrm rot="16200000">
            <a:off x="9108389" y="3367274"/>
            <a:ext cx="6094070" cy="646331"/>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UNICEF/Aliaga Ticona</a:t>
            </a:r>
          </a:p>
          <a:p>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00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9C59E5-9E4B-47DC-AD42-E22FA6B0EAC8}"/>
              </a:ext>
            </a:extLst>
          </p:cNvPr>
          <p:cNvSpPr txBox="1"/>
          <p:nvPr/>
        </p:nvSpPr>
        <p:spPr>
          <a:xfrm>
            <a:off x="34743" y="406373"/>
            <a:ext cx="9400854" cy="646331"/>
          </a:xfrm>
          <a:prstGeom prst="rect">
            <a:avLst/>
          </a:prstGeom>
          <a:noFill/>
        </p:spPr>
        <p:txBody>
          <a:bodyPr wrap="square" rtlCol="0">
            <a:spAutoFit/>
          </a:bodyPr>
          <a:lstStyle/>
          <a:p>
            <a:r>
              <a:rPr lang="en-GB" sz="3600" dirty="0">
                <a:solidFill>
                  <a:schemeClr val="bg1"/>
                </a:solidFill>
                <a:latin typeface="Univers Next Pro Condensed" panose="020B0906030202020203" pitchFamily="34" charset="0"/>
              </a:rPr>
              <a:t>INTRODUCING PUPIL VOICE</a:t>
            </a:r>
          </a:p>
        </p:txBody>
      </p:sp>
      <p:sp>
        <p:nvSpPr>
          <p:cNvPr id="4" name="TextBox 3">
            <a:extLst>
              <a:ext uri="{FF2B5EF4-FFF2-40B4-BE49-F238E27FC236}">
                <a16:creationId xmlns:a16="http://schemas.microsoft.com/office/drawing/2014/main" id="{912E3953-F276-4DEC-93F8-DD02F352CBC3}"/>
              </a:ext>
            </a:extLst>
          </p:cNvPr>
          <p:cNvSpPr txBox="1"/>
          <p:nvPr/>
        </p:nvSpPr>
        <p:spPr>
          <a:xfrm>
            <a:off x="526293" y="1356756"/>
            <a:ext cx="5761821" cy="707886"/>
          </a:xfrm>
          <a:prstGeom prst="rect">
            <a:avLst/>
          </a:prstGeom>
          <a:noFill/>
        </p:spPr>
        <p:txBody>
          <a:bodyPr wrap="square" lIns="91440" tIns="45720" rIns="91440" bIns="45720" rtlCol="0" anchor="t">
            <a:spAutoFit/>
          </a:bodyPr>
          <a:lstStyle/>
          <a:p>
            <a:r>
              <a:rPr lang="en-GB" sz="2000" dirty="0">
                <a:latin typeface="Arial"/>
                <a:ea typeface="+mn-lt"/>
                <a:cs typeface="+mn-lt"/>
              </a:rPr>
              <a:t>Pupils from a Gold Rights Respecting School in Glasgow introduce Articles 12 &amp; 13</a:t>
            </a:r>
            <a:endParaRPr lang="en-US" dirty="0">
              <a:latin typeface="Arial"/>
            </a:endParaRPr>
          </a:p>
        </p:txBody>
      </p:sp>
      <p:sp>
        <p:nvSpPr>
          <p:cNvPr id="9" name="TextBox 8">
            <a:extLst>
              <a:ext uri="{FF2B5EF4-FFF2-40B4-BE49-F238E27FC236}">
                <a16:creationId xmlns:a16="http://schemas.microsoft.com/office/drawing/2014/main" id="{8BEE89B7-C84A-4093-BFB0-C1D9D6D178B8}"/>
              </a:ext>
            </a:extLst>
          </p:cNvPr>
          <p:cNvSpPr txBox="1"/>
          <p:nvPr/>
        </p:nvSpPr>
        <p:spPr>
          <a:xfrm>
            <a:off x="2104175" y="5782390"/>
            <a:ext cx="5761821" cy="307777"/>
          </a:xfrm>
          <a:prstGeom prst="rect">
            <a:avLst/>
          </a:prstGeom>
          <a:noFill/>
        </p:spPr>
        <p:txBody>
          <a:bodyPr wrap="square" lIns="91440" tIns="45720" rIns="91440" bIns="45720" rtlCol="0" anchor="t">
            <a:spAutoFit/>
          </a:bodyPr>
          <a:lstStyle/>
          <a:p>
            <a:pPr algn="l"/>
            <a:r>
              <a:rPr lang="en-GB" sz="1400" dirty="0">
                <a:latin typeface="Arial"/>
                <a:cs typeface="Arial"/>
              </a:rPr>
              <a:t>Click </a:t>
            </a:r>
            <a:r>
              <a:rPr lang="en-GB" sz="1400" dirty="0">
                <a:latin typeface="Arial"/>
                <a:cs typeface="Arial"/>
                <a:hlinkClick r:id="rId4"/>
              </a:rPr>
              <a:t>here</a:t>
            </a:r>
            <a:r>
              <a:rPr lang="en-GB" sz="1400" dirty="0">
                <a:latin typeface="Arial"/>
                <a:cs typeface="Arial"/>
              </a:rPr>
              <a:t> to watch on YouTube</a:t>
            </a:r>
          </a:p>
        </p:txBody>
      </p:sp>
      <p:sp>
        <p:nvSpPr>
          <p:cNvPr id="13" name="TextBox 12">
            <a:extLst>
              <a:ext uri="{FF2B5EF4-FFF2-40B4-BE49-F238E27FC236}">
                <a16:creationId xmlns:a16="http://schemas.microsoft.com/office/drawing/2014/main" id="{8AC9EF96-D35D-4BA1-997A-F63BC93C2D43}"/>
              </a:ext>
            </a:extLst>
          </p:cNvPr>
          <p:cNvSpPr txBox="1"/>
          <p:nvPr/>
        </p:nvSpPr>
        <p:spPr>
          <a:xfrm>
            <a:off x="7159260" y="1618615"/>
            <a:ext cx="4902200" cy="4112088"/>
          </a:xfrm>
          <a:prstGeom prst="rect">
            <a:avLst/>
          </a:prstGeom>
          <a:noFill/>
        </p:spPr>
        <p:txBody>
          <a:bodyPr wrap="square" lIns="91440" tIns="45720" rIns="91440" bIns="45720" rtlCol="0" anchor="t">
            <a:spAutoFit/>
          </a:bodyPr>
          <a:lstStyle/>
          <a:p>
            <a:pPr fontAlgn="base">
              <a:lnSpc>
                <a:spcPct val="107000"/>
              </a:lnSpc>
              <a:spcAft>
                <a:spcPts val="800"/>
              </a:spcAft>
            </a:pPr>
            <a:r>
              <a:rPr lang="en-GB" sz="1400" dirty="0">
                <a:solidFill>
                  <a:schemeClr val="bg1"/>
                </a:solidFill>
                <a:latin typeface="Arial"/>
                <a:ea typeface="Times New Roman" panose="02020603050405020304" pitchFamily="18" charset="0"/>
                <a:cs typeface="Arial"/>
              </a:rPr>
              <a:t>This week w</a:t>
            </a:r>
            <a:r>
              <a:rPr lang="en-GB" sz="1400" dirty="0">
                <a:solidFill>
                  <a:schemeClr val="bg1"/>
                </a:solidFill>
                <a:effectLst/>
                <a:latin typeface="Arial"/>
                <a:ea typeface="Times New Roman" panose="02020603050405020304" pitchFamily="18" charset="0"/>
                <a:cs typeface="Arial"/>
              </a:rPr>
              <a:t>e’re talking about pupil voice and democracy, linked to Articles 12 and 13. Pupils from a Gold Rights Respecting school in Glasgow tell us about how children’s participation has made a difference in their school.</a:t>
            </a:r>
          </a:p>
          <a:p>
            <a:pPr fontAlgn="base">
              <a:lnSpc>
                <a:spcPct val="107000"/>
              </a:lnSpc>
              <a:spcAft>
                <a:spcPts val="800"/>
              </a:spcAft>
            </a:pPr>
            <a:endParaRPr lang="en-GB" sz="100" dirty="0">
              <a:solidFill>
                <a:schemeClr val="bg1"/>
              </a:solidFill>
              <a:effectLst/>
              <a:latin typeface="Arial"/>
              <a:ea typeface="Times New Roman" panose="02020603050405020304" pitchFamily="18" charset="0"/>
              <a:cs typeface="Arial"/>
            </a:endParaRPr>
          </a:p>
          <a:p>
            <a:pPr fontAlgn="base">
              <a:lnSpc>
                <a:spcPct val="107000"/>
              </a:lnSpc>
              <a:spcAft>
                <a:spcPts val="800"/>
              </a:spcAft>
            </a:pPr>
            <a:r>
              <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Article 12 – Respect for the views of the child</a:t>
            </a: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fontAlgn="base">
              <a:lnSpc>
                <a:spcPct val="107000"/>
              </a:lnSpc>
              <a:spcAft>
                <a:spcPts val="800"/>
              </a:spcAft>
            </a:pPr>
            <a:r>
              <a:rPr lang="en-GB" sz="1400" dirty="0">
                <a:solidFill>
                  <a:schemeClr val="bg1"/>
                </a:solidFill>
                <a:latin typeface="Arial" panose="020B0604020202020204" pitchFamily="34" charset="0"/>
                <a:cs typeface="Arial" panose="020B0604020202020204" pitchFamily="34" charset="0"/>
              </a:rPr>
              <a:t>Every child has the right to express their views, feelings and wishes in all matters affecting them, and to have their views considered and taken seriously. This right applies at all times, for example during immigration proceedings, housing decisions or the child’s day-to-day home life. </a:t>
            </a:r>
          </a:p>
          <a:p>
            <a:pPr lvl="0" fontAlgn="base">
              <a:lnSpc>
                <a:spcPct val="107000"/>
              </a:lnSpc>
            </a:pP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0" fontAlgn="base">
              <a:lnSpc>
                <a:spcPct val="107000"/>
              </a:lnSpc>
              <a:spcAft>
                <a:spcPts val="800"/>
              </a:spcAft>
            </a:pPr>
            <a:r>
              <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Article 13 – Freedom of expression</a:t>
            </a:r>
          </a:p>
          <a:p>
            <a:pPr lvl="0" fontAlgn="base">
              <a:lnSpc>
                <a:spcPct val="107000"/>
              </a:lnSpc>
              <a:spcAft>
                <a:spcPts val="800"/>
              </a:spcAft>
            </a:pPr>
            <a:r>
              <a:rPr lang="en-GB" sz="1400" dirty="0">
                <a:solidFill>
                  <a:schemeClr val="bg1"/>
                </a:solidFill>
                <a:latin typeface="Arial" panose="020B0604020202020204" pitchFamily="34" charset="0"/>
                <a:cs typeface="Arial" panose="020B0604020202020204" pitchFamily="34" charset="0"/>
              </a:rPr>
              <a:t>Every child must be free to express their thoughts and opinions and to access all kinds of information, as long as it is within the law.</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C6E82AB5-645B-4207-B7EB-15EFE19B27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36602" y="61283"/>
            <a:ext cx="1150156" cy="1533541"/>
          </a:xfrm>
          <a:prstGeom prst="rect">
            <a:avLst/>
          </a:prstGeom>
        </p:spPr>
      </p:pic>
      <p:pic>
        <p:nvPicPr>
          <p:cNvPr id="15" name="Graphic 14">
            <a:extLst>
              <a:ext uri="{FF2B5EF4-FFF2-40B4-BE49-F238E27FC236}">
                <a16:creationId xmlns:a16="http://schemas.microsoft.com/office/drawing/2014/main" id="{30CB43A7-0ECC-4962-B8C5-DD7DE1F5E3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15551" y="61283"/>
            <a:ext cx="1150156" cy="1533541"/>
          </a:xfrm>
          <a:prstGeom prst="rect">
            <a:avLst/>
          </a:prstGeom>
        </p:spPr>
      </p:pic>
      <p:pic>
        <p:nvPicPr>
          <p:cNvPr id="2" name="Online Media 1" title="RRSA Article of the Week: Pupils from a Gold Rights Respecting School introduce Articles 12 &amp; 13">
            <a:hlinkClick r:id="" action="ppaction://media"/>
            <a:extLst>
              <a:ext uri="{FF2B5EF4-FFF2-40B4-BE49-F238E27FC236}">
                <a16:creationId xmlns:a16="http://schemas.microsoft.com/office/drawing/2014/main" id="{B51CFA41-FAA6-4541-930C-CDB1D4E49F8B}"/>
              </a:ext>
            </a:extLst>
          </p:cNvPr>
          <p:cNvPicPr>
            <a:picLocks noRot="1" noChangeAspect="1"/>
          </p:cNvPicPr>
          <p:nvPr>
            <a:videoFile r:link="rId1"/>
          </p:nvPr>
        </p:nvPicPr>
        <p:blipFill>
          <a:blip r:embed="rId9"/>
          <a:stretch>
            <a:fillRect/>
          </a:stretch>
        </p:blipFill>
        <p:spPr>
          <a:xfrm>
            <a:off x="1132305" y="2368694"/>
            <a:ext cx="4642853" cy="2623212"/>
          </a:xfrm>
          <a:prstGeom prst="rect">
            <a:avLst/>
          </a:prstGeom>
        </p:spPr>
      </p:pic>
    </p:spTree>
    <p:extLst>
      <p:ext uri="{BB962C8B-B14F-4D97-AF65-F5344CB8AC3E}">
        <p14:creationId xmlns:p14="http://schemas.microsoft.com/office/powerpoint/2010/main" val="25007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F3B62-EA3D-4292-AC91-B296750236C6}"/>
              </a:ext>
            </a:extLst>
          </p:cNvPr>
          <p:cNvSpPr txBox="1"/>
          <p:nvPr/>
        </p:nvSpPr>
        <p:spPr>
          <a:xfrm>
            <a:off x="0" y="410793"/>
            <a:ext cx="9400854" cy="646331"/>
          </a:xfrm>
          <a:prstGeom prst="rect">
            <a:avLst/>
          </a:prstGeom>
          <a:noFill/>
        </p:spPr>
        <p:txBody>
          <a:bodyPr wrap="square" rtlCol="0">
            <a:spAutoFit/>
          </a:bodyPr>
          <a:lstStyle/>
          <a:p>
            <a:r>
              <a:rPr lang="en-GB" sz="3600" dirty="0">
                <a:solidFill>
                  <a:schemeClr val="bg1"/>
                </a:solidFill>
                <a:latin typeface="Univers Next Pro Condensed" panose="020B0906030202020203" pitchFamily="34" charset="0"/>
              </a:rPr>
              <a:t>EXPLORING PUPIL VOICE</a:t>
            </a:r>
          </a:p>
        </p:txBody>
      </p:sp>
      <p:sp>
        <p:nvSpPr>
          <p:cNvPr id="5" name="TextBox 4">
            <a:extLst>
              <a:ext uri="{FF2B5EF4-FFF2-40B4-BE49-F238E27FC236}">
                <a16:creationId xmlns:a16="http://schemas.microsoft.com/office/drawing/2014/main" id="{13227B2E-B5C9-407F-BBFD-D529411BB157}"/>
              </a:ext>
            </a:extLst>
          </p:cNvPr>
          <p:cNvSpPr txBox="1"/>
          <p:nvPr/>
        </p:nvSpPr>
        <p:spPr>
          <a:xfrm>
            <a:off x="7163996" y="1247114"/>
            <a:ext cx="4638101" cy="3539430"/>
          </a:xfrm>
          <a:prstGeom prst="rect">
            <a:avLst/>
          </a:prstGeom>
          <a:noFill/>
        </p:spPr>
        <p:txBody>
          <a:bodyPr wrap="square" rtlCol="0">
            <a:spAutoFit/>
          </a:bodyPr>
          <a:lstStyle/>
          <a:p>
            <a:pPr algn="r"/>
            <a:r>
              <a:rPr lang="en-GB" sz="2800" b="1" dirty="0">
                <a:solidFill>
                  <a:schemeClr val="bg1"/>
                </a:solidFill>
                <a:latin typeface="Arial" panose="020B0604020202020204" pitchFamily="34" charset="0"/>
                <a:cs typeface="Arial" panose="020B0604020202020204" pitchFamily="34" charset="0"/>
              </a:rPr>
              <a:t>Why do you think it’s important that you are able to </a:t>
            </a:r>
            <a:r>
              <a:rPr lang="en-GB" sz="2800" b="1" dirty="0">
                <a:solidFill>
                  <a:srgbClr val="FFFF00"/>
                </a:solidFill>
                <a:latin typeface="Arial" panose="020B0604020202020204" pitchFamily="34" charset="0"/>
                <a:cs typeface="Arial" panose="020B0604020202020204" pitchFamily="34" charset="0"/>
              </a:rPr>
              <a:t>participate</a:t>
            </a:r>
            <a:r>
              <a:rPr lang="en-GB" sz="2800" b="1" dirty="0">
                <a:solidFill>
                  <a:schemeClr val="bg1"/>
                </a:solidFill>
                <a:latin typeface="Arial" panose="020B0604020202020204" pitchFamily="34" charset="0"/>
                <a:cs typeface="Arial" panose="020B0604020202020204" pitchFamily="34" charset="0"/>
              </a:rPr>
              <a:t> at school?  </a:t>
            </a:r>
          </a:p>
          <a:p>
            <a:pPr algn="r"/>
            <a:endParaRPr lang="en-GB" sz="2800" b="1" dirty="0">
              <a:solidFill>
                <a:schemeClr val="bg1"/>
              </a:solidFill>
              <a:latin typeface="Arial" panose="020B0604020202020204" pitchFamily="34" charset="0"/>
              <a:cs typeface="Arial" panose="020B0604020202020204" pitchFamily="34" charset="0"/>
            </a:endParaRPr>
          </a:p>
          <a:p>
            <a:pPr algn="r"/>
            <a:r>
              <a:rPr lang="en-GB" sz="2800" b="1" dirty="0">
                <a:solidFill>
                  <a:schemeClr val="bg1"/>
                </a:solidFill>
                <a:latin typeface="Arial" panose="020B0604020202020204" pitchFamily="34" charset="0"/>
                <a:cs typeface="Arial" panose="020B0604020202020204" pitchFamily="34" charset="0"/>
              </a:rPr>
              <a:t>Why should you be able to share </a:t>
            </a:r>
            <a:r>
              <a:rPr lang="en-GB" sz="2800" b="1" dirty="0">
                <a:solidFill>
                  <a:srgbClr val="FFFF00"/>
                </a:solidFill>
                <a:latin typeface="Arial" panose="020B0604020202020204" pitchFamily="34" charset="0"/>
                <a:cs typeface="Arial" panose="020B0604020202020204" pitchFamily="34" charset="0"/>
              </a:rPr>
              <a:t>your views and opinions</a:t>
            </a:r>
            <a:r>
              <a:rPr lang="en-GB" sz="2800" b="1" dirty="0">
                <a:solidFill>
                  <a:schemeClr val="bg1"/>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880A740D-D983-4EC6-86D0-B4551A760AB7}"/>
              </a:ext>
            </a:extLst>
          </p:cNvPr>
          <p:cNvSpPr txBox="1"/>
          <p:nvPr/>
        </p:nvSpPr>
        <p:spPr>
          <a:xfrm>
            <a:off x="94225" y="6507984"/>
            <a:ext cx="6149788" cy="253916"/>
          </a:xfrm>
          <a:prstGeom prst="rect">
            <a:avLst/>
          </a:prstGeom>
          <a:noFill/>
        </p:spPr>
        <p:txBody>
          <a:bodyPr wrap="square">
            <a:spAutoFit/>
          </a:bodyPr>
          <a:lstStyle/>
          <a:p>
            <a:r>
              <a:rPr lang="en-GB" sz="1050" b="0" i="0" dirty="0">
                <a:solidFill>
                  <a:schemeClr val="bg1"/>
                </a:solidFill>
                <a:effectLst/>
                <a:latin typeface="Arial" panose="020B0604020202020204" pitchFamily="34" charset="0"/>
                <a:cs typeface="Arial" panose="020B0604020202020204" pitchFamily="34" charset="0"/>
              </a:rPr>
              <a:t>UNICEF/Aliaga Ticona</a:t>
            </a:r>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444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CE0EB-9064-441E-8E00-1290285670BD}"/>
              </a:ext>
            </a:extLst>
          </p:cNvPr>
          <p:cNvSpPr>
            <a:spLocks noGrp="1"/>
          </p:cNvSpPr>
          <p:nvPr>
            <p:ph type="body" sz="quarter" idx="11"/>
          </p:nvPr>
        </p:nvSpPr>
        <p:spPr>
          <a:xfrm>
            <a:off x="360000" y="1620982"/>
            <a:ext cx="11694177" cy="5123298"/>
          </a:xfrm>
        </p:spPr>
        <p:txBody>
          <a:bodyPr vert="horz" lIns="91440" tIns="180000" rIns="91440" bIns="45720" rtlCol="0" anchor="t">
            <a:normAutofit fontScale="25000" lnSpcReduction="20000"/>
          </a:bodyPr>
          <a:lstStyle/>
          <a:p>
            <a:pPr marL="342900" lvl="0" indent="-342900">
              <a:lnSpc>
                <a:spcPct val="107000"/>
              </a:lnSpc>
              <a:buFont typeface="Symbol" panose="05050102010706020507" pitchFamily="18" charset="2"/>
              <a:buChar char=""/>
            </a:pPr>
            <a:r>
              <a:rPr lang="en-GB" sz="5600" dirty="0">
                <a:effectLst/>
                <a:latin typeface="Arial" panose="020B0604020202020204" pitchFamily="34" charset="0"/>
                <a:ea typeface="Calibri" panose="020F0502020204030204" pitchFamily="34" charset="0"/>
                <a:cs typeface="Arial" panose="020B0604020202020204" pitchFamily="34" charset="0"/>
              </a:rPr>
              <a:t>Being involved in decisions makes you feel like a part of it, you have ownership.</a:t>
            </a:r>
          </a:p>
          <a:p>
            <a:pPr marL="342900" lvl="0" indent="-342900">
              <a:lnSpc>
                <a:spcPct val="107000"/>
              </a:lnSpc>
              <a:buFont typeface="Symbol" panose="05050102010706020507" pitchFamily="18" charset="2"/>
              <a:buChar char=""/>
            </a:pPr>
            <a:r>
              <a:rPr lang="en-GB" sz="5600" dirty="0">
                <a:effectLst/>
                <a:latin typeface="Arial" panose="020B0604020202020204" pitchFamily="34" charset="0"/>
                <a:ea typeface="Calibri" panose="020F0502020204030204" pitchFamily="34" charset="0"/>
                <a:cs typeface="Arial" panose="020B0604020202020204" pitchFamily="34" charset="0"/>
              </a:rPr>
              <a:t>Relationships between children and adults improve when there’s communication.</a:t>
            </a:r>
          </a:p>
          <a:p>
            <a:pPr marL="342900" lvl="0" indent="-342900">
              <a:lnSpc>
                <a:spcPct val="107000"/>
              </a:lnSpc>
              <a:buFont typeface="Symbol" panose="05050102010706020507" pitchFamily="18" charset="2"/>
              <a:buChar char=""/>
            </a:pPr>
            <a:r>
              <a:rPr lang="en-GB" sz="5600" dirty="0">
                <a:effectLst/>
                <a:latin typeface="Arial" panose="020B0604020202020204" pitchFamily="34" charset="0"/>
                <a:ea typeface="Calibri" panose="020F0502020204030204" pitchFamily="34" charset="0"/>
                <a:cs typeface="Arial" panose="020B0604020202020204" pitchFamily="34" charset="0"/>
              </a:rPr>
              <a:t>School is there to help children to learn, so it is important to put children at the centre.</a:t>
            </a:r>
          </a:p>
          <a:p>
            <a:pPr marL="342900" lvl="0" indent="-342900">
              <a:lnSpc>
                <a:spcPct val="107000"/>
              </a:lnSpc>
              <a:buFont typeface="Symbol" panose="05050102010706020507" pitchFamily="18" charset="2"/>
              <a:buChar char=""/>
            </a:pPr>
            <a:r>
              <a:rPr lang="en-GB" sz="5600" dirty="0">
                <a:effectLst/>
                <a:latin typeface="Arial" panose="020B0604020202020204" pitchFamily="34" charset="0"/>
                <a:ea typeface="Calibri" panose="020F0502020204030204" pitchFamily="34" charset="0"/>
                <a:cs typeface="Arial" panose="020B0604020202020204" pitchFamily="34" charset="0"/>
              </a:rPr>
              <a:t>Pupils have some great ideas that adults might never think of.</a:t>
            </a:r>
          </a:p>
          <a:p>
            <a:pPr marL="342900" lvl="0" indent="-342900">
              <a:lnSpc>
                <a:spcPct val="107000"/>
              </a:lnSpc>
              <a:buFont typeface="Symbol" panose="05050102010706020507" pitchFamily="18" charset="2"/>
              <a:buChar char=""/>
            </a:pPr>
            <a:r>
              <a:rPr lang="en-GB" sz="5600" dirty="0">
                <a:effectLst/>
                <a:latin typeface="Arial" panose="020B0604020202020204" pitchFamily="34" charset="0"/>
                <a:ea typeface="Calibri" panose="020F0502020204030204" pitchFamily="34" charset="0"/>
                <a:cs typeface="Arial" panose="020B0604020202020204" pitchFamily="34" charset="0"/>
              </a:rPr>
              <a:t>It helps to prepare you for adulthood.</a:t>
            </a:r>
          </a:p>
          <a:p>
            <a:pPr marL="342900" lvl="0" indent="-342900">
              <a:lnSpc>
                <a:spcPct val="107000"/>
              </a:lnSpc>
              <a:buFont typeface="Symbol" panose="05050102010706020507" pitchFamily="18" charset="2"/>
              <a:buChar char=""/>
            </a:pPr>
            <a:r>
              <a:rPr lang="en-GB" sz="5600" dirty="0">
                <a:effectLst/>
                <a:latin typeface="Arial" panose="020B0604020202020204" pitchFamily="34" charset="0"/>
                <a:ea typeface="Calibri" panose="020F0502020204030204" pitchFamily="34" charset="0"/>
                <a:cs typeface="Arial" panose="020B0604020202020204" pitchFamily="34" charset="0"/>
              </a:rPr>
              <a:t>Children and young people feel valued.</a:t>
            </a:r>
          </a:p>
          <a:p>
            <a:pPr marL="342900" lvl="0" indent="-342900">
              <a:lnSpc>
                <a:spcPct val="107000"/>
              </a:lnSpc>
              <a:buFont typeface="Symbol" panose="05050102010706020507" pitchFamily="18" charset="2"/>
              <a:buChar char=""/>
            </a:pPr>
            <a:r>
              <a:rPr lang="en-GB" sz="5600" dirty="0">
                <a:effectLst/>
                <a:latin typeface="Arial" panose="020B0604020202020204" pitchFamily="34" charset="0"/>
                <a:ea typeface="Calibri" panose="020F0502020204030204" pitchFamily="34" charset="0"/>
                <a:cs typeface="Arial" panose="020B0604020202020204" pitchFamily="34" charset="0"/>
              </a:rPr>
              <a:t>Involving young people means there are more people to make a difference.</a:t>
            </a:r>
          </a:p>
          <a:p>
            <a:pPr marL="342900" lvl="0" indent="-342900">
              <a:lnSpc>
                <a:spcPct val="107000"/>
              </a:lnSpc>
              <a:buFont typeface="Symbol" panose="05050102010706020507" pitchFamily="18" charset="2"/>
              <a:buChar char=""/>
            </a:pPr>
            <a:r>
              <a:rPr lang="en-GB" sz="5600" dirty="0">
                <a:effectLst/>
                <a:latin typeface="Arial" panose="020B0604020202020204" pitchFamily="34" charset="0"/>
                <a:ea typeface="Calibri" panose="020F0502020204030204" pitchFamily="34" charset="0"/>
                <a:cs typeface="Arial" panose="020B0604020202020204" pitchFamily="34" charset="0"/>
              </a:rPr>
              <a:t>We all </a:t>
            </a:r>
            <a:r>
              <a:rPr lang="en-GB" sz="5600" dirty="0">
                <a:latin typeface="Arial" panose="020B0604020202020204" pitchFamily="34" charset="0"/>
                <a:ea typeface="Calibri" panose="020F0502020204030204" pitchFamily="34" charset="0"/>
                <a:cs typeface="Arial" panose="020B0604020202020204" pitchFamily="34" charset="0"/>
              </a:rPr>
              <a:t>have </a:t>
            </a:r>
            <a:r>
              <a:rPr lang="en-GB" sz="5600" dirty="0">
                <a:effectLst/>
                <a:latin typeface="Arial" panose="020B0604020202020204" pitchFamily="34" charset="0"/>
                <a:ea typeface="Calibri" panose="020F0502020204030204" pitchFamily="34" charset="0"/>
                <a:cs typeface="Arial" panose="020B0604020202020204" pitchFamily="34" charset="0"/>
              </a:rPr>
              <a:t>different views and experiences, so including everyone means we get lots of perspectives.</a:t>
            </a:r>
          </a:p>
          <a:p>
            <a:pPr marL="342900" lvl="0" indent="-342900">
              <a:lnSpc>
                <a:spcPct val="107000"/>
              </a:lnSpc>
              <a:buFont typeface="Symbol" panose="05050102010706020507" pitchFamily="18" charset="2"/>
              <a:buChar char=""/>
            </a:pPr>
            <a:r>
              <a:rPr lang="en-GB" sz="5600" dirty="0">
                <a:effectLst/>
                <a:latin typeface="Arial" panose="020B0604020202020204" pitchFamily="34" charset="0"/>
                <a:ea typeface="Calibri" panose="020F0502020204030204" pitchFamily="34" charset="0"/>
                <a:cs typeface="Arial" panose="020B0604020202020204" pitchFamily="34" charset="0"/>
              </a:rPr>
              <a:t>It can help you to learn about politics and democracy.</a:t>
            </a:r>
          </a:p>
          <a:p>
            <a:pPr marL="342900" lvl="0" indent="-342900">
              <a:lnSpc>
                <a:spcPct val="107000"/>
              </a:lnSpc>
              <a:buFont typeface="Symbol" panose="05050102010706020507" pitchFamily="18" charset="2"/>
              <a:buChar char=""/>
            </a:pPr>
            <a:r>
              <a:rPr lang="en-GB" sz="5600" dirty="0">
                <a:effectLst/>
                <a:latin typeface="Arial" panose="020B0604020202020204" pitchFamily="34" charset="0"/>
                <a:ea typeface="Calibri" panose="020F0502020204030204" pitchFamily="34" charset="0"/>
                <a:cs typeface="Arial" panose="020B0604020202020204" pitchFamily="34" charset="0"/>
              </a:rPr>
              <a:t>It is your right to be involved in decisions which affect you!</a:t>
            </a:r>
          </a:p>
          <a:p>
            <a:pPr marL="0" lvl="0" indent="0">
              <a:lnSpc>
                <a:spcPct val="107000"/>
              </a:lnSpc>
              <a:buNone/>
            </a:pPr>
            <a:r>
              <a:rPr lang="en-GB" sz="5600" dirty="0">
                <a:effectLst/>
                <a:latin typeface="Arial" panose="020B0604020202020204" pitchFamily="34" charset="0"/>
                <a:ea typeface="Calibri" panose="020F0502020204030204" pitchFamily="34" charset="0"/>
                <a:cs typeface="Arial" panose="020B0604020202020204" pitchFamily="34" charset="0"/>
              </a:rPr>
              <a:t>What else did you think of?</a:t>
            </a:r>
            <a:endParaRPr lang="en-GB" sz="5600" dirty="0">
              <a:latin typeface="Arial" panose="020B0604020202020204" pitchFamily="34" charset="0"/>
              <a:cs typeface="Arial" panose="020B0604020202020204" pitchFamily="34" charset="0"/>
            </a:endParaRPr>
          </a:p>
          <a:p>
            <a:endParaRPr lang="en-GB" dirty="0">
              <a:cs typeface="Calibri" panose="020F0502020204030204"/>
            </a:endParaRPr>
          </a:p>
        </p:txBody>
      </p:sp>
      <p:sp>
        <p:nvSpPr>
          <p:cNvPr id="3" name="Title 2">
            <a:extLst>
              <a:ext uri="{FF2B5EF4-FFF2-40B4-BE49-F238E27FC236}">
                <a16:creationId xmlns:a16="http://schemas.microsoft.com/office/drawing/2014/main" id="{6A854495-F1E1-460C-B725-72CB6252C37B}"/>
              </a:ext>
            </a:extLst>
          </p:cNvPr>
          <p:cNvSpPr>
            <a:spLocks noGrp="1"/>
          </p:cNvSpPr>
          <p:nvPr>
            <p:ph type="ctrTitle"/>
          </p:nvPr>
        </p:nvSpPr>
        <p:spPr/>
        <p:txBody>
          <a:bodyPr/>
          <a:lstStyle/>
          <a:p>
            <a:r>
              <a:rPr lang="en-GB"/>
              <a:t>How many of these did you get?</a:t>
            </a:r>
          </a:p>
        </p:txBody>
      </p:sp>
    </p:spTree>
    <p:extLst>
      <p:ext uri="{BB962C8B-B14F-4D97-AF65-F5344CB8AC3E}">
        <p14:creationId xmlns:p14="http://schemas.microsoft.com/office/powerpoint/2010/main" val="1606822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B7B9C6-9863-41EF-9798-72096D5A70D1}"/>
              </a:ext>
            </a:extLst>
          </p:cNvPr>
          <p:cNvSpPr txBox="1"/>
          <p:nvPr/>
        </p:nvSpPr>
        <p:spPr>
          <a:xfrm>
            <a:off x="9226782" y="1855164"/>
            <a:ext cx="2726519" cy="1938992"/>
          </a:xfrm>
          <a:prstGeom prst="rect">
            <a:avLst/>
          </a:prstGeom>
          <a:noFill/>
        </p:spPr>
        <p:txBody>
          <a:bodyPr wrap="square" rtlCol="0">
            <a:spAutoFit/>
          </a:bodyPr>
          <a:lstStyle/>
          <a:p>
            <a:pPr lvl="0" algn="ct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Listen to this story </a:t>
            </a:r>
            <a:r>
              <a:rPr lang="en-GB" sz="2000" dirty="0">
                <a:effectLst/>
                <a:latin typeface="Arial" panose="020B0604020202020204" pitchFamily="34" charset="0"/>
                <a:ea typeface="Times New Roman" panose="02020603050405020304" pitchFamily="18" charset="0"/>
                <a:cs typeface="Arial" panose="020B0604020202020204" pitchFamily="34" charset="0"/>
                <a:hlinkClick r:id="rId5"/>
              </a:rPr>
              <a:t>Everyone Gets A Say, </a:t>
            </a:r>
            <a:r>
              <a:rPr lang="en-GB" sz="2000" dirty="0">
                <a:effectLst/>
                <a:latin typeface="Arial" panose="020B0604020202020204" pitchFamily="34" charset="0"/>
                <a:ea typeface="Times New Roman" panose="02020603050405020304" pitchFamily="18" charset="0"/>
                <a:cs typeface="Arial" panose="020B0604020202020204" pitchFamily="34" charset="0"/>
              </a:rPr>
              <a:t>then discuss with your class why it’s important to listen to a  lot of people’s ideas.</a:t>
            </a:r>
          </a:p>
        </p:txBody>
      </p:sp>
      <p:sp>
        <p:nvSpPr>
          <p:cNvPr id="6" name="TextBox 5">
            <a:extLst>
              <a:ext uri="{FF2B5EF4-FFF2-40B4-BE49-F238E27FC236}">
                <a16:creationId xmlns:a16="http://schemas.microsoft.com/office/drawing/2014/main" id="{6638B9E3-8E79-4757-8058-6AB5BADE1D15}"/>
              </a:ext>
            </a:extLst>
          </p:cNvPr>
          <p:cNvSpPr txBox="1"/>
          <p:nvPr/>
        </p:nvSpPr>
        <p:spPr>
          <a:xfrm>
            <a:off x="238699" y="1780130"/>
            <a:ext cx="4226621" cy="1938992"/>
          </a:xfrm>
          <a:prstGeom prst="rect">
            <a:avLst/>
          </a:prstGeom>
          <a:noFill/>
        </p:spPr>
        <p:txBody>
          <a:bodyPr wrap="square" rtlCol="0">
            <a:spAutoFit/>
          </a:bodyPr>
          <a:lstStyle/>
          <a:p>
            <a:pPr algn="ctr"/>
            <a:r>
              <a:rPr lang="en-GB" sz="2000" b="1" dirty="0">
                <a:solidFill>
                  <a:schemeClr val="bg1"/>
                </a:solidFill>
                <a:latin typeface="Arial"/>
                <a:cs typeface="Arial"/>
              </a:rPr>
              <a:t>What do the words ‘opinion’ and ‘viewpoint’ mean?  </a:t>
            </a:r>
          </a:p>
          <a:p>
            <a:pPr algn="ctr"/>
            <a:endParaRPr lang="en-GB" sz="2000" b="1" dirty="0">
              <a:solidFill>
                <a:schemeClr val="bg1"/>
              </a:solidFill>
              <a:latin typeface="Arial"/>
              <a:cs typeface="Arial"/>
            </a:endParaRPr>
          </a:p>
          <a:p>
            <a:pPr algn="ctr"/>
            <a:r>
              <a:rPr lang="en-GB" sz="2000" b="1" dirty="0">
                <a:solidFill>
                  <a:schemeClr val="bg1"/>
                </a:solidFill>
                <a:latin typeface="Arial"/>
                <a:cs typeface="Arial"/>
              </a:rPr>
              <a:t>Discuss as a class how your teachers listen to your opinions in different ways every day.</a:t>
            </a:r>
          </a:p>
        </p:txBody>
      </p:sp>
      <p:sp>
        <p:nvSpPr>
          <p:cNvPr id="7" name="TextBox 6">
            <a:extLst>
              <a:ext uri="{FF2B5EF4-FFF2-40B4-BE49-F238E27FC236}">
                <a16:creationId xmlns:a16="http://schemas.microsoft.com/office/drawing/2014/main" id="{8EE7571C-46EF-478E-A8BA-084977281247}"/>
              </a:ext>
            </a:extLst>
          </p:cNvPr>
          <p:cNvSpPr txBox="1"/>
          <p:nvPr/>
        </p:nvSpPr>
        <p:spPr>
          <a:xfrm>
            <a:off x="7741186" y="4379965"/>
            <a:ext cx="4212115" cy="2246769"/>
          </a:xfrm>
          <a:prstGeom prst="rect">
            <a:avLst/>
          </a:prstGeom>
          <a:noFill/>
        </p:spPr>
        <p:txBody>
          <a:bodyPr wrap="square" rtlCol="0">
            <a:spAutoFit/>
          </a:bodyPr>
          <a:lstStyle/>
          <a:p>
            <a:pPr algn="ctr"/>
            <a:r>
              <a:rPr lang="en-GB" sz="2000" dirty="0">
                <a:latin typeface="Arial"/>
                <a:cs typeface="Arial"/>
              </a:rPr>
              <a:t>What can teachers do to make it easier for you to share </a:t>
            </a:r>
            <a:r>
              <a:rPr lang="en-GB" sz="2000" dirty="0">
                <a:highlight>
                  <a:srgbClr val="00ACE9"/>
                </a:highlight>
                <a:latin typeface="Arial"/>
                <a:cs typeface="Arial"/>
              </a:rPr>
              <a:t>your views</a:t>
            </a:r>
            <a:r>
              <a:rPr lang="en-GB" sz="2000" dirty="0">
                <a:latin typeface="Arial"/>
                <a:cs typeface="Arial"/>
              </a:rPr>
              <a:t>?</a:t>
            </a:r>
          </a:p>
          <a:p>
            <a:pPr algn="ctr"/>
            <a:r>
              <a:rPr lang="en-GB" sz="2000" dirty="0">
                <a:latin typeface="Arial"/>
                <a:cs typeface="Arial"/>
              </a:rPr>
              <a:t> </a:t>
            </a:r>
          </a:p>
          <a:p>
            <a:pPr algn="ctr"/>
            <a:r>
              <a:rPr lang="en-GB" sz="2000" dirty="0">
                <a:latin typeface="Arial"/>
                <a:cs typeface="Arial"/>
              </a:rPr>
              <a:t>Draw a picture of a teacher and around them write all your ideas about how they can </a:t>
            </a:r>
            <a:r>
              <a:rPr lang="en-GB" sz="2000" dirty="0">
                <a:highlight>
                  <a:srgbClr val="00ACE9"/>
                </a:highlight>
                <a:latin typeface="Arial"/>
                <a:cs typeface="Arial"/>
              </a:rPr>
              <a:t>respect your right to be heard</a:t>
            </a:r>
            <a:r>
              <a:rPr lang="en-GB" sz="2000" dirty="0">
                <a:latin typeface="Arial"/>
                <a:cs typeface="Arial"/>
              </a:rPr>
              <a:t>.</a:t>
            </a:r>
          </a:p>
        </p:txBody>
      </p:sp>
      <p:sp>
        <p:nvSpPr>
          <p:cNvPr id="9" name="TextBox 8">
            <a:extLst>
              <a:ext uri="{FF2B5EF4-FFF2-40B4-BE49-F238E27FC236}">
                <a16:creationId xmlns:a16="http://schemas.microsoft.com/office/drawing/2014/main" id="{FF6E97F3-84A7-48D0-89BE-2908DD14B8C3}"/>
              </a:ext>
            </a:extLst>
          </p:cNvPr>
          <p:cNvSpPr txBox="1"/>
          <p:nvPr/>
        </p:nvSpPr>
        <p:spPr>
          <a:xfrm>
            <a:off x="4182255" y="4455935"/>
            <a:ext cx="3056280" cy="2062103"/>
          </a:xfrm>
          <a:prstGeom prst="rect">
            <a:avLst/>
          </a:prstGeom>
          <a:noFill/>
        </p:spPr>
        <p:txBody>
          <a:bodyPr wrap="square" rtlCol="0">
            <a:spAutoFit/>
          </a:bodyPr>
          <a:lstStyle/>
          <a:p>
            <a:pPr marR="0" lvl="0" algn="ctr" defTabSz="914400" rtl="0" eaLnBrk="1" fontAlgn="base"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Watch this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hlinkClick r:id="rId6"/>
              </a:rPr>
              <a:t>video clip of a pupil council meeting</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where they’re talking about homework. </a:t>
            </a:r>
          </a:p>
          <a:p>
            <a:pPr marR="0" lvl="0" algn="ctr" defTabSz="914400" rtl="0" eaLnBrk="1" fontAlgn="base"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R="0" lvl="0" algn="ctr" defTabSz="914400" rtl="0" eaLnBrk="1" fontAlgn="base"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Is it the same or different from meetings in your school? What advice would you give to your class representatives?</a:t>
            </a:r>
          </a:p>
        </p:txBody>
      </p:sp>
      <p:pic>
        <p:nvPicPr>
          <p:cNvPr id="3" name="Online Media 2" title="Everyone Gets a Say | Storytime Read Aloud">
            <a:hlinkClick r:id="" action="ppaction://media"/>
            <a:extLst>
              <a:ext uri="{FF2B5EF4-FFF2-40B4-BE49-F238E27FC236}">
                <a16:creationId xmlns:a16="http://schemas.microsoft.com/office/drawing/2014/main" id="{A699364E-5CE3-441A-9567-5C4C197543D6}"/>
              </a:ext>
            </a:extLst>
          </p:cNvPr>
          <p:cNvPicPr>
            <a:picLocks noRot="1" noChangeAspect="1"/>
          </p:cNvPicPr>
          <p:nvPr>
            <a:videoFile r:link="rId1"/>
          </p:nvPr>
        </p:nvPicPr>
        <p:blipFill>
          <a:blip r:embed="rId7"/>
          <a:stretch>
            <a:fillRect/>
          </a:stretch>
        </p:blipFill>
        <p:spPr>
          <a:xfrm>
            <a:off x="4983395" y="1676720"/>
            <a:ext cx="4063505" cy="2295880"/>
          </a:xfrm>
          <a:prstGeom prst="rect">
            <a:avLst/>
          </a:prstGeom>
        </p:spPr>
      </p:pic>
      <p:pic>
        <p:nvPicPr>
          <p:cNvPr id="4" name="Online Media 3" title="Pupil council meeting">
            <a:hlinkClick r:id="" action="ppaction://media"/>
            <a:extLst>
              <a:ext uri="{FF2B5EF4-FFF2-40B4-BE49-F238E27FC236}">
                <a16:creationId xmlns:a16="http://schemas.microsoft.com/office/drawing/2014/main" id="{891B1D20-7471-4F7C-8D41-1E59A2D1D66C}"/>
              </a:ext>
            </a:extLst>
          </p:cNvPr>
          <p:cNvPicPr>
            <a:picLocks noRot="1" noChangeAspect="1"/>
          </p:cNvPicPr>
          <p:nvPr>
            <a:videoFile r:link="rId2"/>
          </p:nvPr>
        </p:nvPicPr>
        <p:blipFill>
          <a:blip r:embed="rId8"/>
          <a:stretch>
            <a:fillRect/>
          </a:stretch>
        </p:blipFill>
        <p:spPr>
          <a:xfrm>
            <a:off x="238699" y="4455935"/>
            <a:ext cx="3707659" cy="2094827"/>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5F00CA-566C-4B6A-9027-E9696A1B5DF5}"/>
              </a:ext>
            </a:extLst>
          </p:cNvPr>
          <p:cNvSpPr txBox="1"/>
          <p:nvPr/>
        </p:nvSpPr>
        <p:spPr>
          <a:xfrm>
            <a:off x="8902700" y="1614479"/>
            <a:ext cx="3098800" cy="2554545"/>
          </a:xfrm>
          <a:prstGeom prst="rect">
            <a:avLst/>
          </a:prstGeom>
          <a:noFill/>
        </p:spPr>
        <p:txBody>
          <a:bodyPr wrap="square" rtlCol="0">
            <a:spAutoFit/>
          </a:bodyPr>
          <a:lstStyle/>
          <a:p>
            <a:pPr marL="0" lvl="0" indent="0" algn="ctr" fontAlgn="base">
              <a:buFont typeface="Symbol" panose="05050102010706020507" pitchFamily="18" charset="2"/>
              <a:buNone/>
            </a:pPr>
            <a:r>
              <a:rPr lang="en-GB" sz="1600" dirty="0">
                <a:effectLst/>
                <a:latin typeface="Arial" panose="020B0604020202020204" pitchFamily="34" charset="0"/>
                <a:ea typeface="Times New Roman" panose="02020603050405020304" pitchFamily="18" charset="0"/>
                <a:cs typeface="Arial" panose="020B0604020202020204" pitchFamily="34" charset="0"/>
              </a:rPr>
              <a:t>You’ve probably heard the word Parliament, but do you know what it is? Well, it works a bit like a school council, but for the whole of the UK! </a:t>
            </a:r>
            <a:endParaRPr lang="en-GB" sz="1600" dirty="0">
              <a:effectLst/>
              <a:latin typeface="Arial" panose="020B0604020202020204" pitchFamily="34" charset="0"/>
              <a:ea typeface="Times New Roman" panose="02020603050405020304" pitchFamily="18" charset="0"/>
              <a:cs typeface="Arial" panose="020B0604020202020204" pitchFamily="34" charset="0"/>
              <a:hlinkClick r:id="rId4"/>
            </a:endParaRPr>
          </a:p>
          <a:p>
            <a:pPr marL="0" lvl="0" indent="0" algn="ctr" fontAlgn="base">
              <a:buFont typeface="Symbol" panose="05050102010706020507" pitchFamily="18" charset="2"/>
              <a:buNone/>
            </a:pPr>
            <a:r>
              <a:rPr lang="en-GB" sz="1600" dirty="0">
                <a:effectLst/>
                <a:latin typeface="Arial" panose="020B0604020202020204" pitchFamily="34" charset="0"/>
                <a:ea typeface="Times New Roman" panose="02020603050405020304" pitchFamily="18" charset="0"/>
                <a:cs typeface="Arial" panose="020B0604020202020204" pitchFamily="34" charset="0"/>
                <a:hlinkClick r:id="rId4"/>
              </a:rPr>
              <a:t>This video </a:t>
            </a:r>
            <a:r>
              <a:rPr lang="en-GB" sz="1600" dirty="0">
                <a:effectLst/>
                <a:latin typeface="Arial" panose="020B0604020202020204" pitchFamily="34" charset="0"/>
                <a:ea typeface="Times New Roman" panose="02020603050405020304" pitchFamily="18" charset="0"/>
                <a:cs typeface="Arial" panose="020B0604020202020204" pitchFamily="34" charset="0"/>
              </a:rPr>
              <a:t>explains what it does and why it’s important.</a:t>
            </a:r>
            <a:r>
              <a:rPr lang="en-GB" sz="1600" dirty="0">
                <a:latin typeface="Arial" panose="020B0604020202020204" pitchFamily="34" charset="0"/>
                <a:ea typeface="Times New Roman" panose="02020603050405020304" pitchFamily="18" charset="0"/>
                <a:cs typeface="Arial" panose="020B0604020202020204" pitchFamily="34" charset="0"/>
              </a:rPr>
              <a:t> </a:t>
            </a:r>
          </a:p>
          <a:p>
            <a:pPr marL="0" lvl="0" indent="0" algn="ctr" fontAlgn="base">
              <a:buFont typeface="Symbol" panose="05050102010706020507" pitchFamily="18" charset="2"/>
              <a:buNone/>
            </a:pP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0" lvl="0" indent="0" algn="ctr" fontAlgn="base">
              <a:buFont typeface="Symbol" panose="05050102010706020507" pitchFamily="18" charset="2"/>
              <a:buNone/>
            </a:pPr>
            <a:r>
              <a:rPr lang="en-GB" sz="1600" dirty="0">
                <a:latin typeface="Arial" panose="020B0604020202020204" pitchFamily="34" charset="0"/>
                <a:ea typeface="Times New Roman" panose="02020603050405020304" pitchFamily="18" charset="0"/>
                <a:cs typeface="Arial" panose="020B0604020202020204" pitchFamily="34" charset="0"/>
              </a:rPr>
              <a:t>Make a poster to highlight the important facts you learnt.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5879EF30-A081-44CA-8569-E2D12E34BCE9}"/>
              </a:ext>
            </a:extLst>
          </p:cNvPr>
          <p:cNvSpPr txBox="1"/>
          <p:nvPr/>
        </p:nvSpPr>
        <p:spPr>
          <a:xfrm>
            <a:off x="7714310" y="4437961"/>
            <a:ext cx="4097940" cy="2031325"/>
          </a:xfrm>
          <a:prstGeom prst="rect">
            <a:avLst/>
          </a:prstGeom>
          <a:noFill/>
        </p:spPr>
        <p:txBody>
          <a:bodyPr wrap="square" rtlCol="0">
            <a:spAutoFit/>
          </a:bodyPr>
          <a:lstStyle/>
          <a:p>
            <a:pPr marR="0" lvl="0" algn="ctr" defTabSz="914400" rtl="0" eaLnBrk="1" fontAlgn="base" latinLnBrk="0" hangingPunct="1">
              <a:lnSpc>
                <a:spcPct val="100000"/>
              </a:lnSpc>
              <a:spcBef>
                <a:spcPts val="0"/>
              </a:spcBef>
              <a:spcAft>
                <a:spcPts val="0"/>
              </a:spcAft>
              <a:buClrTx/>
              <a:buSzTx/>
              <a:tabLst/>
              <a:defRPr/>
            </a:pP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Work together to create a news report of the things your </a:t>
            </a:r>
            <a:r>
              <a:rPr kumimoji="0" lang="en-GB" b="1" i="0" u="none" strike="noStrike" kern="1200" cap="none" spc="0" normalizeH="0" baseline="0" noProof="0" dirty="0">
                <a:ln>
                  <a:noFill/>
                </a:ln>
                <a:solidFill>
                  <a:prstClr val="black"/>
                </a:solidFill>
                <a:effectLst/>
                <a:highlight>
                  <a:srgbClr val="00ACE9"/>
                </a:highlight>
                <a:uLnTx/>
                <a:uFillTx/>
                <a:latin typeface="Arial" panose="020B0604020202020204" pitchFamily="34" charset="0"/>
                <a:ea typeface="Times New Roman" panose="02020603050405020304" pitchFamily="18" charset="0"/>
                <a:cs typeface="Arial" panose="020B0604020202020204" pitchFamily="34" charset="0"/>
              </a:rPr>
              <a:t>pupil council</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has done recently.  </a:t>
            </a:r>
          </a:p>
          <a:p>
            <a:pPr marR="0" lvl="0" algn="ctr" defTabSz="914400" rtl="0" eaLnBrk="1" fontAlgn="base" latinLnBrk="0" hangingPunct="1">
              <a:lnSpc>
                <a:spcPct val="100000"/>
              </a:lnSpc>
              <a:spcBef>
                <a:spcPts val="0"/>
              </a:spcBef>
              <a:spcAft>
                <a:spcPts val="0"/>
              </a:spcAft>
              <a:buClrTx/>
              <a:buSzTx/>
              <a:tabLst/>
              <a:defRPr/>
            </a:pPr>
            <a:endParaRPr lang="en-GB"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R="0" lvl="0" algn="ctr" defTabSz="914400" rtl="0" eaLnBrk="1" fontAlgn="base" latinLnBrk="0" hangingPunct="1">
              <a:lnSpc>
                <a:spcPct val="100000"/>
              </a:lnSpc>
              <a:spcBef>
                <a:spcPts val="0"/>
              </a:spcBef>
              <a:spcAft>
                <a:spcPts val="0"/>
              </a:spcAft>
              <a:buClrTx/>
              <a:buSzTx/>
              <a:tabLst/>
              <a:defRPr/>
            </a:pP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Perhaps you could create a podcast or video and share it with the </a:t>
            </a:r>
            <a:r>
              <a:rPr kumimoji="0" lang="en-GB" b="1" i="0" u="none" strike="noStrike" kern="1200" cap="none" spc="0" normalizeH="0" baseline="0" noProof="0" dirty="0">
                <a:ln>
                  <a:noFill/>
                </a:ln>
                <a:solidFill>
                  <a:prstClr val="black"/>
                </a:solidFill>
                <a:effectLst/>
                <a:highlight>
                  <a:srgbClr val="00ACE9"/>
                </a:highlight>
                <a:uLnTx/>
                <a:uFillTx/>
                <a:latin typeface="Arial" panose="020B0604020202020204" pitchFamily="34" charset="0"/>
                <a:ea typeface="Times New Roman" panose="02020603050405020304" pitchFamily="18" charset="0"/>
                <a:cs typeface="Arial" panose="020B0604020202020204" pitchFamily="34" charset="0"/>
              </a:rPr>
              <a:t>school community</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p:sp>
        <p:nvSpPr>
          <p:cNvPr id="5" name="TextBox 4">
            <a:extLst>
              <a:ext uri="{FF2B5EF4-FFF2-40B4-BE49-F238E27FC236}">
                <a16:creationId xmlns:a16="http://schemas.microsoft.com/office/drawing/2014/main" id="{564DFD78-254C-4BF5-B22A-F573A6AE529F}"/>
              </a:ext>
            </a:extLst>
          </p:cNvPr>
          <p:cNvSpPr txBox="1"/>
          <p:nvPr/>
        </p:nvSpPr>
        <p:spPr>
          <a:xfrm>
            <a:off x="4087258" y="4437961"/>
            <a:ext cx="3064523" cy="2192357"/>
          </a:xfrm>
          <a:prstGeom prst="rect">
            <a:avLst/>
          </a:prstGeom>
          <a:noFill/>
        </p:spPr>
        <p:txBody>
          <a:bodyPr wrap="square" rtlCol="0">
            <a:spAutoFit/>
          </a:bodyPr>
          <a:lstStyle/>
          <a:p>
            <a:pPr algn="l"/>
            <a:endParaRPr lang="en-GB" sz="3600" dirty="0">
              <a:solidFill>
                <a:schemeClr val="bg1"/>
              </a:solidFill>
              <a:latin typeface="Univers Next Pro Condensed" panose="020B0906030202020203" pitchFamily="34" charset="0"/>
            </a:endParaRPr>
          </a:p>
        </p:txBody>
      </p:sp>
      <p:sp>
        <p:nvSpPr>
          <p:cNvPr id="8" name="TextBox 7">
            <a:extLst>
              <a:ext uri="{FF2B5EF4-FFF2-40B4-BE49-F238E27FC236}">
                <a16:creationId xmlns:a16="http://schemas.microsoft.com/office/drawing/2014/main" id="{1BE4825D-2DD5-4A85-9FF0-57CCC89EA8D7}"/>
              </a:ext>
            </a:extLst>
          </p:cNvPr>
          <p:cNvSpPr txBox="1"/>
          <p:nvPr/>
        </p:nvSpPr>
        <p:spPr>
          <a:xfrm>
            <a:off x="379750" y="4304318"/>
            <a:ext cx="6772031" cy="2308324"/>
          </a:xfrm>
          <a:prstGeom prst="rect">
            <a:avLst/>
          </a:prstGeom>
          <a:noFill/>
        </p:spPr>
        <p:txBody>
          <a:bodyPr wrap="square">
            <a:spAutoFit/>
          </a:bodyPr>
          <a:lstStyle/>
          <a:p>
            <a:pPr lvl="0" algn="ctr" fontAlgn="base"/>
            <a:r>
              <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This </a:t>
            </a:r>
            <a:r>
              <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5"/>
              </a:rPr>
              <a:t>old Newsround article</a:t>
            </a:r>
            <a:r>
              <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talks about what makes a good pupil council. </a:t>
            </a:r>
          </a:p>
          <a:p>
            <a:pPr lvl="0" algn="ctr" fontAlgn="base"/>
            <a:r>
              <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lvl="0" algn="ctr" fontAlgn="base"/>
            <a:r>
              <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Use their checklist of the important things and see whether your pupil council passes the test! </a:t>
            </a:r>
          </a:p>
          <a:p>
            <a:pPr lvl="0" algn="ctr" fontAlgn="base"/>
            <a:endParaRPr lang="en-GB"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lvl="0" algn="ctr" fontAlgn="base"/>
            <a:r>
              <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You might want to then speak to your headteacher about how you can make your pupil council even better.</a:t>
            </a:r>
          </a:p>
        </p:txBody>
      </p:sp>
      <p:sp>
        <p:nvSpPr>
          <p:cNvPr id="10" name="TextBox 9">
            <a:extLst>
              <a:ext uri="{FF2B5EF4-FFF2-40B4-BE49-F238E27FC236}">
                <a16:creationId xmlns:a16="http://schemas.microsoft.com/office/drawing/2014/main" id="{4217069E-99BA-4637-868F-F0C0A0C31B30}"/>
              </a:ext>
            </a:extLst>
          </p:cNvPr>
          <p:cNvSpPr txBox="1"/>
          <p:nvPr/>
        </p:nvSpPr>
        <p:spPr>
          <a:xfrm>
            <a:off x="379750" y="1833558"/>
            <a:ext cx="4042348" cy="1938992"/>
          </a:xfrm>
          <a:prstGeom prst="rect">
            <a:avLst/>
          </a:prstGeom>
          <a:noFill/>
        </p:spPr>
        <p:txBody>
          <a:bodyPr wrap="square" rtlCol="0">
            <a:spAutoFit/>
          </a:bodyPr>
          <a:lstStyle/>
          <a:p>
            <a:pPr lvl="0" algn="ctr" fontAlgn="base"/>
            <a:r>
              <a:rPr lang="en-GB" sz="2000" b="1" dirty="0">
                <a:effectLst/>
                <a:latin typeface="Arial" panose="020B0604020202020204" pitchFamily="34" charset="0"/>
                <a:ea typeface="Times New Roman" panose="02020603050405020304" pitchFamily="18" charset="0"/>
                <a:cs typeface="Arial" panose="020B0604020202020204" pitchFamily="34" charset="0"/>
              </a:rPr>
              <a:t>Imagine the Prime Minister (or First Minister) arrived at your school, what would you tell or show them to persuade them that your school respects your right to be heard?</a:t>
            </a:r>
          </a:p>
        </p:txBody>
      </p:sp>
      <p:pic>
        <p:nvPicPr>
          <p:cNvPr id="3" name="Online Media 2" title="An introduction to Parliament (primary)">
            <a:hlinkClick r:id="" action="ppaction://media"/>
            <a:extLst>
              <a:ext uri="{FF2B5EF4-FFF2-40B4-BE49-F238E27FC236}">
                <a16:creationId xmlns:a16="http://schemas.microsoft.com/office/drawing/2014/main" id="{2AD69BA9-BD9F-4390-B701-D64745672CCC}"/>
              </a:ext>
            </a:extLst>
          </p:cNvPr>
          <p:cNvPicPr>
            <a:picLocks noRot="1" noChangeAspect="1"/>
          </p:cNvPicPr>
          <p:nvPr>
            <a:videoFile r:link="rId1"/>
          </p:nvPr>
        </p:nvPicPr>
        <p:blipFill>
          <a:blip r:embed="rId6"/>
          <a:stretch>
            <a:fillRect/>
          </a:stretch>
        </p:blipFill>
        <p:spPr>
          <a:xfrm>
            <a:off x="5020872" y="1787392"/>
            <a:ext cx="3739284" cy="2112696"/>
          </a:xfrm>
          <a:prstGeom prst="rect">
            <a:avLst/>
          </a:prstGeom>
        </p:spPr>
      </p:pic>
    </p:spTree>
    <p:extLst>
      <p:ext uri="{BB962C8B-B14F-4D97-AF65-F5344CB8AC3E}">
        <p14:creationId xmlns:p14="http://schemas.microsoft.com/office/powerpoint/2010/main" val="186591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D66AC-46D6-4F8A-810F-F3415CD421FE}"/>
              </a:ext>
            </a:extLst>
          </p:cNvPr>
          <p:cNvSpPr txBox="1"/>
          <p:nvPr/>
        </p:nvSpPr>
        <p:spPr>
          <a:xfrm>
            <a:off x="165253" y="310787"/>
            <a:ext cx="6521986" cy="707886"/>
          </a:xfrm>
          <a:prstGeom prst="rect">
            <a:avLst/>
          </a:prstGeom>
          <a:noFill/>
        </p:spPr>
        <p:txBody>
          <a:bodyPr wrap="square" rtlCol="0">
            <a:spAutoFit/>
          </a:bodyPr>
          <a:lstStyle/>
          <a:p>
            <a:pPr algn="l"/>
            <a:r>
              <a:rPr lang="en-GB" sz="4000" dirty="0">
                <a:solidFill>
                  <a:schemeClr val="bg1"/>
                </a:solidFill>
                <a:latin typeface="Univers Next Pro Condensed" panose="020B0906030202020203" pitchFamily="34" charset="0"/>
              </a:rPr>
              <a:t>REFLECTION</a:t>
            </a:r>
          </a:p>
        </p:txBody>
      </p:sp>
      <p:sp>
        <p:nvSpPr>
          <p:cNvPr id="3" name="TextBox 2">
            <a:extLst>
              <a:ext uri="{FF2B5EF4-FFF2-40B4-BE49-F238E27FC236}">
                <a16:creationId xmlns:a16="http://schemas.microsoft.com/office/drawing/2014/main" id="{8C7B30EE-8314-408D-AFA1-AF315CB53D79}"/>
              </a:ext>
            </a:extLst>
          </p:cNvPr>
          <p:cNvSpPr txBox="1"/>
          <p:nvPr/>
        </p:nvSpPr>
        <p:spPr>
          <a:xfrm>
            <a:off x="7531099" y="310787"/>
            <a:ext cx="4337155" cy="5293757"/>
          </a:xfrm>
          <a:prstGeom prst="rect">
            <a:avLst/>
          </a:prstGeom>
          <a:noFill/>
        </p:spPr>
        <p:txBody>
          <a:bodyPr wrap="square" rtlCol="0">
            <a:spAutoFit/>
          </a:bodyPr>
          <a:lstStyle/>
          <a:p>
            <a:pPr marL="0" indent="0" algn="r">
              <a:buNone/>
            </a:pPr>
            <a:r>
              <a:rPr lang="en-GB" sz="2000" b="1" dirty="0">
                <a:solidFill>
                  <a:schemeClr val="bg1"/>
                </a:solidFill>
                <a:latin typeface="Arial" panose="020B0604020202020204" pitchFamily="34" charset="0"/>
                <a:cs typeface="Arial" panose="020B0604020202020204" pitchFamily="34" charset="0"/>
              </a:rPr>
              <a:t>Watch this short story (it may seem to be aimed at younger children but there is a message for everyone!)</a:t>
            </a:r>
          </a:p>
          <a:p>
            <a:pPr marL="0" indent="0" algn="r">
              <a:buNone/>
            </a:pPr>
            <a:endParaRPr lang="en-GB" sz="2000" b="1" dirty="0">
              <a:solidFill>
                <a:schemeClr val="bg1"/>
              </a:solidFill>
              <a:latin typeface="Arial" panose="020B0604020202020204" pitchFamily="34" charset="0"/>
              <a:cs typeface="Arial" panose="020B0604020202020204" pitchFamily="34" charset="0"/>
            </a:endParaRPr>
          </a:p>
          <a:p>
            <a:pPr marL="0" indent="0" algn="r">
              <a:buNone/>
            </a:pPr>
            <a:r>
              <a:rPr lang="en-GB" sz="2000" b="1" dirty="0">
                <a:solidFill>
                  <a:schemeClr val="bg1"/>
                </a:solidFill>
                <a:latin typeface="Arial" panose="020B0604020202020204" pitchFamily="34" charset="0"/>
                <a:cs typeface="Arial" panose="020B0604020202020204" pitchFamily="34" charset="0"/>
              </a:rPr>
              <a:t>Then think about these questions.</a:t>
            </a:r>
          </a:p>
          <a:p>
            <a:pPr marL="0" indent="0" algn="r">
              <a:buNone/>
            </a:pPr>
            <a:endParaRPr lang="en-GB" sz="2000" b="1" dirty="0">
              <a:solidFill>
                <a:schemeClr val="bg1"/>
              </a:solidFill>
              <a:latin typeface="Arial" panose="020B0604020202020204" pitchFamily="34" charset="0"/>
              <a:cs typeface="Arial" panose="020B0604020202020204" pitchFamily="34" charset="0"/>
            </a:endParaRPr>
          </a:p>
          <a:p>
            <a:pPr marL="342900" lvl="0" indent="-342900" algn="r" fontAlgn="base">
              <a:buSzPts val="1000"/>
              <a:buFont typeface="Symbol" panose="05050102010706020507" pitchFamily="18" charset="2"/>
              <a:buChar char=""/>
              <a:tabLst>
                <a:tab pos="457200" algn="l"/>
              </a:tabLst>
            </a:pPr>
            <a:r>
              <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ideas do you have to make things better?  In your life? At home? At school?</a:t>
            </a:r>
          </a:p>
          <a:p>
            <a:pPr marL="342900" lvl="0" indent="-342900" algn="r" fontAlgn="base">
              <a:buSzPts val="1000"/>
              <a:buFont typeface="Symbol" panose="05050102010706020507" pitchFamily="18" charset="2"/>
              <a:buChar char=""/>
              <a:tabLst>
                <a:tab pos="457200" algn="l"/>
              </a:tabLst>
            </a:pPr>
            <a:endPar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r" fontAlgn="base">
              <a:buSzPts val="1000"/>
              <a:buFont typeface="Symbol" panose="05050102010706020507" pitchFamily="18" charset="2"/>
              <a:buChar char=""/>
              <a:tabLst>
                <a:tab pos="457200" algn="l"/>
              </a:tabLst>
            </a:pPr>
            <a:r>
              <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you think it’s important to listen to get ideas from lots of different people? </a:t>
            </a:r>
          </a:p>
          <a:p>
            <a:pPr marL="342900" lvl="0" indent="-342900" algn="r" fontAlgn="base">
              <a:buSzPts val="1000"/>
              <a:buFont typeface="Symbol" panose="05050102010706020507" pitchFamily="18" charset="2"/>
              <a:buChar char=""/>
              <a:tabLst>
                <a:tab pos="457200" algn="l"/>
              </a:tabLst>
            </a:pPr>
            <a:endPar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r" fontAlgn="base">
              <a:buSzPts val="1000"/>
              <a:buFont typeface="Symbol" panose="05050102010706020507" pitchFamily="18" charset="2"/>
              <a:buChar char=""/>
              <a:tabLst>
                <a:tab pos="457200" algn="l"/>
              </a:tabLst>
            </a:pPr>
            <a:r>
              <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How can your school encourage people to share their ideas and show that they’re listening?</a:t>
            </a:r>
          </a:p>
        </p:txBody>
      </p:sp>
      <p:pic>
        <p:nvPicPr>
          <p:cNvPr id="5" name="Online Media 4" title="📚What Do You Do With An Idea? // A READ ALOUD">
            <a:hlinkClick r:id="" action="ppaction://media"/>
            <a:extLst>
              <a:ext uri="{FF2B5EF4-FFF2-40B4-BE49-F238E27FC236}">
                <a16:creationId xmlns:a16="http://schemas.microsoft.com/office/drawing/2014/main" id="{9E2D9624-ACAB-4C72-9EEA-7688BB490181}"/>
              </a:ext>
            </a:extLst>
          </p:cNvPr>
          <p:cNvPicPr>
            <a:picLocks noRot="1" noChangeAspect="1"/>
          </p:cNvPicPr>
          <p:nvPr>
            <a:videoFile r:link="rId1"/>
          </p:nvPr>
        </p:nvPicPr>
        <p:blipFill>
          <a:blip r:embed="rId4"/>
          <a:stretch>
            <a:fillRect/>
          </a:stretch>
        </p:blipFill>
        <p:spPr>
          <a:xfrm>
            <a:off x="808636" y="1996815"/>
            <a:ext cx="4692754" cy="3519566"/>
          </a:xfrm>
          <a:prstGeom prst="rect">
            <a:avLst/>
          </a:prstGeom>
        </p:spPr>
      </p:pic>
    </p:spTree>
    <p:extLst>
      <p:ext uri="{BB962C8B-B14F-4D97-AF65-F5344CB8AC3E}">
        <p14:creationId xmlns:p14="http://schemas.microsoft.com/office/powerpoint/2010/main" val="130157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4019A7-CDA6-401B-9D1D-A4A7DCC14E18}"/>
              </a:ext>
            </a:extLst>
          </p:cNvPr>
          <p:cNvSpPr txBox="1"/>
          <p:nvPr/>
        </p:nvSpPr>
        <p:spPr>
          <a:xfrm>
            <a:off x="215153" y="367553"/>
            <a:ext cx="6203576" cy="645459"/>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MORE INFO…</a:t>
            </a:r>
          </a:p>
        </p:txBody>
      </p:sp>
      <p:sp>
        <p:nvSpPr>
          <p:cNvPr id="3" name="TextBox 2">
            <a:extLst>
              <a:ext uri="{FF2B5EF4-FFF2-40B4-BE49-F238E27FC236}">
                <a16:creationId xmlns:a16="http://schemas.microsoft.com/office/drawing/2014/main" id="{7AB4E711-0EF7-4F28-A2D7-DB27D505B288}"/>
              </a:ext>
            </a:extLst>
          </p:cNvPr>
          <p:cNvSpPr txBox="1"/>
          <p:nvPr/>
        </p:nvSpPr>
        <p:spPr>
          <a:xfrm>
            <a:off x="7413811" y="2105561"/>
            <a:ext cx="4607859" cy="1323439"/>
          </a:xfrm>
          <a:prstGeom prst="rect">
            <a:avLst/>
          </a:prstGeom>
          <a:noFill/>
        </p:spPr>
        <p:txBody>
          <a:bodyPr wrap="square" rtlCol="0">
            <a:spAutoFit/>
          </a:bodyPr>
          <a:lstStyle/>
          <a:p>
            <a:pPr algn="r"/>
            <a:r>
              <a:rPr lang="en-GB" sz="2000" dirty="0">
                <a:solidFill>
                  <a:schemeClr val="bg1"/>
                </a:solidFill>
                <a:latin typeface="Arial" panose="020B0604020202020204" pitchFamily="34" charset="0"/>
                <a:cs typeface="Arial" panose="020B0604020202020204" pitchFamily="34" charset="0"/>
              </a:rPr>
              <a:t>For more information or to download previous Article of the Week packs please visit the RRSA website by clicking the link below</a:t>
            </a:r>
          </a:p>
        </p:txBody>
      </p:sp>
      <p:sp>
        <p:nvSpPr>
          <p:cNvPr id="4" name="TextBox 3">
            <a:extLst>
              <a:ext uri="{FF2B5EF4-FFF2-40B4-BE49-F238E27FC236}">
                <a16:creationId xmlns:a16="http://schemas.microsoft.com/office/drawing/2014/main" id="{725BFA64-22F0-4E3F-B825-9A837392DD3E}"/>
              </a:ext>
            </a:extLst>
          </p:cNvPr>
          <p:cNvSpPr txBox="1"/>
          <p:nvPr/>
        </p:nvSpPr>
        <p:spPr>
          <a:xfrm>
            <a:off x="5818094" y="1460102"/>
            <a:ext cx="6203576" cy="645459"/>
          </a:xfrm>
          <a:prstGeom prst="rect">
            <a:avLst/>
          </a:prstGeom>
          <a:noFill/>
        </p:spPr>
        <p:txBody>
          <a:bodyPr wrap="square" rtlCol="0">
            <a:spAutoFit/>
          </a:bodyPr>
          <a:lstStyle/>
          <a:p>
            <a:pPr algn="r"/>
            <a:r>
              <a:rPr lang="en-GB" sz="3600" dirty="0">
                <a:solidFill>
                  <a:schemeClr val="bg1"/>
                </a:solidFill>
                <a:latin typeface="Univers Next Pro Condensed" panose="020B0906030202020203" pitchFamily="34" charset="0"/>
              </a:rPr>
              <a:t>RRSA WEBSITE</a:t>
            </a:r>
          </a:p>
        </p:txBody>
      </p:sp>
      <p:sp>
        <p:nvSpPr>
          <p:cNvPr id="5" name="Rectangle 4">
            <a:hlinkClick r:id="rId2"/>
            <a:extLst>
              <a:ext uri="{FF2B5EF4-FFF2-40B4-BE49-F238E27FC236}">
                <a16:creationId xmlns:a16="http://schemas.microsoft.com/office/drawing/2014/main" id="{E369713D-0727-4389-B219-77724AD179AD}"/>
              </a:ext>
            </a:extLst>
          </p:cNvPr>
          <p:cNvSpPr/>
          <p:nvPr/>
        </p:nvSpPr>
        <p:spPr>
          <a:xfrm>
            <a:off x="10076329" y="3801035"/>
            <a:ext cx="1846729" cy="4034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CLICK HERE</a:t>
            </a:r>
          </a:p>
        </p:txBody>
      </p:sp>
      <p:pic>
        <p:nvPicPr>
          <p:cNvPr id="7" name="Picture 6" descr="Graphical user interface, website&#10;&#10;Description automatically generated">
            <a:extLst>
              <a:ext uri="{FF2B5EF4-FFF2-40B4-BE49-F238E27FC236}">
                <a16:creationId xmlns:a16="http://schemas.microsoft.com/office/drawing/2014/main" id="{EC618DB0-2A07-437D-AD49-FC9CDB25B9EE}"/>
              </a:ext>
            </a:extLst>
          </p:cNvPr>
          <p:cNvPicPr>
            <a:picLocks noChangeAspect="1"/>
          </p:cNvPicPr>
          <p:nvPr/>
        </p:nvPicPr>
        <p:blipFill rotWithShape="1">
          <a:blip r:embed="rId3">
            <a:extLst>
              <a:ext uri="{28A0092B-C50C-407E-A947-70E740481C1C}">
                <a14:useLocalDpi xmlns:a14="http://schemas.microsoft.com/office/drawing/2010/main" val="0"/>
              </a:ext>
            </a:extLst>
          </a:blip>
          <a:srcRect l="20163" t="22610" r="17133" b="24126"/>
          <a:stretch/>
        </p:blipFill>
        <p:spPr>
          <a:xfrm>
            <a:off x="770964" y="1826509"/>
            <a:ext cx="4823012" cy="4096871"/>
          </a:xfrm>
          <a:prstGeom prst="rect">
            <a:avLst/>
          </a:prstGeom>
        </p:spPr>
      </p:pic>
    </p:spTree>
    <p:extLst>
      <p:ext uri="{BB962C8B-B14F-4D97-AF65-F5344CB8AC3E}">
        <p14:creationId xmlns:p14="http://schemas.microsoft.com/office/powerpoint/2010/main" val="1930004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smtClean="0">
            <a:solidFill>
              <a:schemeClr val="bg1"/>
            </a:solidFill>
            <a:latin typeface="Univers Next Pro Condensed" panose="020B0906030202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7A82A6-8753-4C83-9ADA-0B1F4C1B45AB}"/>
</file>

<file path=customXml/itemProps2.xml><?xml version="1.0" encoding="utf-8"?>
<ds:datastoreItem xmlns:ds="http://schemas.openxmlformats.org/officeDocument/2006/customXml" ds:itemID="{8A2AE2DB-F496-4B3D-9C7F-26C11EC8EC48}"/>
</file>

<file path=customXml/itemProps3.xml><?xml version="1.0" encoding="utf-8"?>
<ds:datastoreItem xmlns:ds="http://schemas.openxmlformats.org/officeDocument/2006/customXml" ds:itemID="{0513F62A-FF31-48FC-9020-C4F16188DB8D}"/>
</file>

<file path=docProps/app.xml><?xml version="1.0" encoding="utf-8"?>
<Properties xmlns="http://schemas.openxmlformats.org/officeDocument/2006/extended-properties" xmlns:vt="http://schemas.openxmlformats.org/officeDocument/2006/docPropsVTypes">
  <TotalTime>1480</TotalTime>
  <Words>932</Words>
  <Application>Microsoft Office PowerPoint</Application>
  <PresentationFormat>Widescreen</PresentationFormat>
  <Paragraphs>79</Paragraphs>
  <Slides>8</Slides>
  <Notes>7</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Open Sans</vt:lpstr>
      <vt:lpstr>Symbol</vt:lpstr>
      <vt:lpstr>Univers Next Pro</vt:lpstr>
      <vt:lpstr>Univers Next Pro Condensed</vt:lpstr>
      <vt:lpstr>Wingdings</vt:lpstr>
      <vt:lpstr>Office Theme</vt:lpstr>
      <vt:lpstr>PowerPoint Presentation</vt:lpstr>
      <vt:lpstr>PowerPoint Presentation</vt:lpstr>
      <vt:lpstr>PowerPoint Presentation</vt:lpstr>
      <vt:lpstr>How many of these did you get?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Whiffin</dc:creator>
  <cp:lastModifiedBy>M Smith</cp:lastModifiedBy>
  <cp:revision>82</cp:revision>
  <dcterms:created xsi:type="dcterms:W3CDTF">2021-02-11T16:57:41Z</dcterms:created>
  <dcterms:modified xsi:type="dcterms:W3CDTF">2021-09-15T12:22:02Z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