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4"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64B"/>
    <a:srgbClr val="08743A"/>
    <a:srgbClr val="6ABC86"/>
    <a:srgbClr val="BC0105"/>
    <a:srgbClr val="C9E1B1"/>
    <a:srgbClr val="87BD31"/>
    <a:srgbClr val="18A0DB"/>
    <a:srgbClr val="DE1E5A"/>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50" autoAdjust="0"/>
    <p:restoredTop sz="94660"/>
  </p:normalViewPr>
  <p:slideViewPr>
    <p:cSldViewPr snapToGrid="0" showGuides="1">
      <p:cViewPr varScale="1">
        <p:scale>
          <a:sx n="86" d="100"/>
          <a:sy n="86" d="100"/>
        </p:scale>
        <p:origin x="773" y="5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6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6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18" Type="http://schemas.openxmlformats.org/officeDocument/2006/relationships/slide" Target="slide13.xml"/><Relationship Id="rId3" Type="http://schemas.openxmlformats.org/officeDocument/2006/relationships/image" Target="../media/image8.pn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slide" Target="slide7.xml"/><Relationship Id="rId17" Type="http://schemas.openxmlformats.org/officeDocument/2006/relationships/image" Target="../media/image15.png"/><Relationship Id="rId2" Type="http://schemas.openxmlformats.org/officeDocument/2006/relationships/slide" Target="slide11.xml"/><Relationship Id="rId16" Type="http://schemas.openxmlformats.org/officeDocument/2006/relationships/slide" Target="slide9.xml"/><Relationship Id="rId20"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slide" Target="slide12.xml"/><Relationship Id="rId19" Type="http://schemas.openxmlformats.org/officeDocument/2006/relationships/image" Target="../media/image16.png"/><Relationship Id="rId4" Type="http://schemas.openxmlformats.org/officeDocument/2006/relationships/slide" Target="slide8.xml"/><Relationship Id="rId9" Type="http://schemas.openxmlformats.org/officeDocument/2006/relationships/image" Target="../media/image11.png"/><Relationship Id="rId14" Type="http://schemas.openxmlformats.org/officeDocument/2006/relationships/slide" Target="slide5.xml"/><Relationship Id="rId22" Type="http://schemas.openxmlformats.org/officeDocument/2006/relationships/slide" Target="slide1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Women</a:t>
            </a:r>
          </a:p>
        </p:txBody>
      </p:sp>
      <p:sp>
        <p:nvSpPr>
          <p:cNvPr id="11" name="TextBox 10"/>
          <p:cNvSpPr txBox="1"/>
          <p:nvPr/>
        </p:nvSpPr>
        <p:spPr>
          <a:xfrm>
            <a:off x="855779" y="1503066"/>
            <a:ext cx="6205421" cy="4801314"/>
          </a:xfrm>
          <a:prstGeom prst="rect">
            <a:avLst/>
          </a:prstGeom>
          <a:noFill/>
        </p:spPr>
        <p:txBody>
          <a:bodyPr wrap="square" rtlCol="0">
            <a:spAutoFit/>
          </a:bodyPr>
          <a:lstStyle/>
          <a:p>
            <a:pPr>
              <a:spcBef>
                <a:spcPct val="0"/>
              </a:spcBef>
            </a:pPr>
            <a:r>
              <a:rPr lang="en-GB" altLang="en-US" dirty="0"/>
              <a:t>Women and girls were not seen as being equal to men and boys. In fact, they were treated only a little better than slaves. </a:t>
            </a:r>
          </a:p>
          <a:p>
            <a:pPr>
              <a:spcBef>
                <a:spcPct val="0"/>
              </a:spcBef>
            </a:pPr>
            <a:endParaRPr lang="en-GB" altLang="en-US" dirty="0"/>
          </a:p>
          <a:p>
            <a:pPr>
              <a:spcBef>
                <a:spcPct val="0"/>
              </a:spcBef>
            </a:pPr>
            <a:r>
              <a:rPr lang="en-GB" altLang="en-US" dirty="0"/>
              <a:t>In Roman society, the amount of freedom you had as a woman was decided by your wealth and who your father or husband was. They had to obey them at all times. </a:t>
            </a:r>
          </a:p>
          <a:p>
            <a:pPr>
              <a:spcBef>
                <a:spcPct val="0"/>
              </a:spcBef>
            </a:pPr>
            <a:endParaRPr lang="en-GB" altLang="en-US" dirty="0"/>
          </a:p>
          <a:p>
            <a:pPr>
              <a:spcBef>
                <a:spcPct val="0"/>
              </a:spcBef>
            </a:pPr>
            <a:r>
              <a:rPr lang="en-GB" altLang="en-US" dirty="0"/>
              <a:t>Free women were classed as Roman citizens but didn’t have the rights of a full citizen. For example, they weren’t allowed to vote or become involved in politics. </a:t>
            </a:r>
          </a:p>
          <a:p>
            <a:pPr>
              <a:spcBef>
                <a:spcPct val="0"/>
              </a:spcBef>
            </a:pPr>
            <a:endParaRPr lang="en-GB" altLang="en-US" dirty="0"/>
          </a:p>
          <a:p>
            <a:pPr>
              <a:spcBef>
                <a:spcPct val="0"/>
              </a:spcBef>
            </a:pPr>
            <a:r>
              <a:rPr lang="en-GB" altLang="en-US" dirty="0"/>
              <a:t>Women were given a very basic education and were expected to take a traditional role in the household doing jobs, such as preparing and cooking the meals, making clothes and raising any children. </a:t>
            </a:r>
          </a:p>
          <a:p>
            <a:pPr>
              <a:spcBef>
                <a:spcPct val="0"/>
              </a:spcBef>
            </a:pPr>
            <a:endParaRPr lang="en-GB" dirty="0"/>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8952" y="1149350"/>
            <a:ext cx="2173541" cy="5518151"/>
          </a:xfrm>
          <a:prstGeom prst="rect">
            <a:avLst/>
          </a:prstGeom>
        </p:spPr>
      </p:pic>
    </p:spTree>
    <p:extLst>
      <p:ext uri="{BB962C8B-B14F-4D97-AF65-F5344CB8AC3E}">
        <p14:creationId xmlns:p14="http://schemas.microsoft.com/office/powerpoint/2010/main" val="144943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Freed Slaves</a:t>
            </a:r>
          </a:p>
        </p:txBody>
      </p:sp>
      <p:sp>
        <p:nvSpPr>
          <p:cNvPr id="11" name="TextBox 10"/>
          <p:cNvSpPr txBox="1"/>
          <p:nvPr/>
        </p:nvSpPr>
        <p:spPr>
          <a:xfrm>
            <a:off x="855779" y="1440044"/>
            <a:ext cx="5976821" cy="4801314"/>
          </a:xfrm>
          <a:prstGeom prst="rect">
            <a:avLst/>
          </a:prstGeom>
          <a:noFill/>
        </p:spPr>
        <p:txBody>
          <a:bodyPr wrap="square" rtlCol="0">
            <a:spAutoFit/>
          </a:bodyPr>
          <a:lstStyle/>
          <a:p>
            <a:r>
              <a:rPr lang="en-GB" altLang="en-US" dirty="0"/>
              <a:t>Slaves could buy their freedom or be freed by their master after many years of service, making them ‘freedmen'. </a:t>
            </a:r>
          </a:p>
          <a:p>
            <a:endParaRPr lang="en-GB" altLang="en-US" dirty="0"/>
          </a:p>
          <a:p>
            <a:r>
              <a:rPr lang="en-GB" altLang="en-US" b="1" dirty="0"/>
              <a:t>Manumission</a:t>
            </a:r>
            <a:r>
              <a:rPr lang="en-GB" altLang="en-US" dirty="0"/>
              <a:t> was the act of a slave master freeing his or her slaves. If done by a magistrate, it would allow the slave to become a citizen of Rome (but they would still not be allowed to enter politics). </a:t>
            </a:r>
          </a:p>
          <a:p>
            <a:endParaRPr lang="en-GB" altLang="en-US" dirty="0"/>
          </a:p>
          <a:p>
            <a:r>
              <a:rPr lang="en-GB" altLang="en-US" dirty="0"/>
              <a:t>If the master freed the slave themselves, the slave would have fewer rights and any property or money they earned would go back to their master when they died. </a:t>
            </a:r>
          </a:p>
          <a:p>
            <a:endParaRPr lang="en-GB" altLang="en-US" dirty="0"/>
          </a:p>
          <a:p>
            <a:r>
              <a:rPr lang="en-GB" altLang="en-US" dirty="0"/>
              <a:t>Freed slaves still had a duty to their former master and would continue to do paid work for them. In some cases, former slaves were treated like family and would marry into the family they served. </a:t>
            </a:r>
            <a:endParaRPr lang="en-GB" dirty="0"/>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78690" y="990600"/>
            <a:ext cx="3197625" cy="5791200"/>
          </a:xfrm>
          <a:prstGeom prst="rect">
            <a:avLst/>
          </a:prstGeom>
        </p:spPr>
      </p:pic>
    </p:spTree>
    <p:extLst>
      <p:ext uri="{BB962C8B-B14F-4D97-AF65-F5344CB8AC3E}">
        <p14:creationId xmlns:p14="http://schemas.microsoft.com/office/powerpoint/2010/main" val="316665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Soldiers (Auxiliary)</a:t>
            </a:r>
          </a:p>
        </p:txBody>
      </p:sp>
      <p:sp>
        <p:nvSpPr>
          <p:cNvPr id="11" name="TextBox 10"/>
          <p:cNvSpPr txBox="1"/>
          <p:nvPr/>
        </p:nvSpPr>
        <p:spPr>
          <a:xfrm>
            <a:off x="855780" y="1541166"/>
            <a:ext cx="5507402" cy="4524315"/>
          </a:xfrm>
          <a:prstGeom prst="rect">
            <a:avLst/>
          </a:prstGeom>
          <a:noFill/>
        </p:spPr>
        <p:txBody>
          <a:bodyPr wrap="square" rtlCol="0">
            <a:spAutoFit/>
          </a:bodyPr>
          <a:lstStyle/>
          <a:p>
            <a:pPr>
              <a:spcBef>
                <a:spcPct val="0"/>
              </a:spcBef>
            </a:pPr>
            <a:r>
              <a:rPr lang="en-GB" dirty="0"/>
              <a:t>Non-Roman citizens who joined the Roman army were known as the </a:t>
            </a:r>
            <a:r>
              <a:rPr lang="en-GB" b="1" dirty="0"/>
              <a:t>auxilia</a:t>
            </a:r>
            <a:r>
              <a:rPr lang="en-GB" dirty="0"/>
              <a:t>. </a:t>
            </a:r>
          </a:p>
          <a:p>
            <a:pPr>
              <a:spcBef>
                <a:spcPct val="0"/>
              </a:spcBef>
            </a:pPr>
            <a:endParaRPr lang="en-GB" dirty="0"/>
          </a:p>
          <a:p>
            <a:pPr>
              <a:spcBef>
                <a:spcPct val="0"/>
              </a:spcBef>
            </a:pPr>
            <a:r>
              <a:rPr lang="en-GB" dirty="0"/>
              <a:t>‘</a:t>
            </a:r>
            <a:r>
              <a:rPr lang="en-GB" b="1" dirty="0"/>
              <a:t>Auxilia</a:t>
            </a:r>
            <a:r>
              <a:rPr lang="en-GB" dirty="0"/>
              <a:t>’ is Latin for ‘help’ and it was the auxiliary soldiers’ job to protect the legionaries. This could mean fighting in front of, or to the side of the legionaries. They often had special skills such as archery or horse riding. </a:t>
            </a:r>
          </a:p>
          <a:p>
            <a:pPr>
              <a:spcBef>
                <a:spcPct val="0"/>
              </a:spcBef>
            </a:pPr>
            <a:endParaRPr lang="en-GB" dirty="0"/>
          </a:p>
          <a:p>
            <a:pPr>
              <a:spcBef>
                <a:spcPct val="0"/>
              </a:spcBef>
            </a:pPr>
            <a:r>
              <a:rPr lang="en-GB" dirty="0"/>
              <a:t>They carried shields, although these were made from leather and wood and were oval shaped. </a:t>
            </a:r>
          </a:p>
          <a:p>
            <a:pPr>
              <a:spcBef>
                <a:spcPct val="0"/>
              </a:spcBef>
            </a:pPr>
            <a:endParaRPr lang="en-GB" dirty="0"/>
          </a:p>
          <a:p>
            <a:pPr>
              <a:spcBef>
                <a:spcPct val="0"/>
              </a:spcBef>
            </a:pPr>
            <a:r>
              <a:rPr lang="en-GB" dirty="0"/>
              <a:t>They were paid less than the legionaries and didn’t wear armour but wore a light, chainmail shirt. However, they were granted Roman citizenship at the end of their service (at least 25 years). </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363182" y="0"/>
            <a:ext cx="3495194" cy="7567046"/>
          </a:xfrm>
          <a:prstGeom prst="rect">
            <a:avLst/>
          </a:prstGeom>
        </p:spPr>
      </p:pic>
    </p:spTree>
    <p:extLst>
      <p:ext uri="{BB962C8B-B14F-4D97-AF65-F5344CB8AC3E}">
        <p14:creationId xmlns:p14="http://schemas.microsoft.com/office/powerpoint/2010/main" val="34106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Gladiators</a:t>
            </a:r>
          </a:p>
        </p:txBody>
      </p:sp>
      <p:sp>
        <p:nvSpPr>
          <p:cNvPr id="11" name="TextBox 10"/>
          <p:cNvSpPr txBox="1"/>
          <p:nvPr/>
        </p:nvSpPr>
        <p:spPr>
          <a:xfrm>
            <a:off x="855779" y="1541166"/>
            <a:ext cx="4567121" cy="4524315"/>
          </a:xfrm>
          <a:prstGeom prst="rect">
            <a:avLst/>
          </a:prstGeom>
          <a:noFill/>
        </p:spPr>
        <p:txBody>
          <a:bodyPr wrap="square" rtlCol="0">
            <a:spAutoFit/>
          </a:bodyPr>
          <a:lstStyle/>
          <a:p>
            <a:pPr>
              <a:spcBef>
                <a:spcPct val="0"/>
              </a:spcBef>
            </a:pPr>
            <a:r>
              <a:rPr lang="en-GB" altLang="en-US" dirty="0"/>
              <a:t>Most gladiators were slaves who were taught to fight. However, some were prisoners of war and others were volunteers who were paid. </a:t>
            </a:r>
          </a:p>
          <a:p>
            <a:pPr>
              <a:spcBef>
                <a:spcPct val="0"/>
              </a:spcBef>
            </a:pPr>
            <a:endParaRPr lang="en-GB" altLang="en-US" dirty="0"/>
          </a:p>
          <a:p>
            <a:pPr>
              <a:spcBef>
                <a:spcPct val="0"/>
              </a:spcBef>
            </a:pPr>
            <a:r>
              <a:rPr lang="en-GB" altLang="en-US" dirty="0"/>
              <a:t>However, they could win their freedom by fighting successfully in arenas.</a:t>
            </a:r>
          </a:p>
          <a:p>
            <a:pPr>
              <a:spcBef>
                <a:spcPct val="0"/>
              </a:spcBef>
            </a:pPr>
            <a:endParaRPr lang="en-GB" altLang="en-US" dirty="0"/>
          </a:p>
          <a:p>
            <a:pPr>
              <a:spcBef>
                <a:spcPct val="0"/>
              </a:spcBef>
            </a:pPr>
            <a:r>
              <a:rPr lang="en-GB" altLang="en-US" dirty="0"/>
              <a:t>Gladiator battles varied greatly but usually ended when someone either admitted defeat or was killed.</a:t>
            </a:r>
            <a:br>
              <a:rPr lang="en-GB" altLang="en-US" dirty="0"/>
            </a:br>
            <a:r>
              <a:rPr lang="en-GB" altLang="en-US" dirty="0"/>
              <a:t> </a:t>
            </a:r>
          </a:p>
          <a:p>
            <a:pPr>
              <a:spcBef>
                <a:spcPct val="0"/>
              </a:spcBef>
            </a:pPr>
            <a:r>
              <a:rPr lang="en-GB" altLang="en-US" dirty="0"/>
              <a:t>They were a popular form of entertainment in Roman times and many large arenas, such as amphitheatres, were built to host gladiator games. </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9425" y="765175"/>
            <a:ext cx="4365540" cy="6245225"/>
          </a:xfrm>
          <a:prstGeom prst="rect">
            <a:avLst/>
          </a:prstGeom>
        </p:spPr>
      </p:pic>
    </p:spTree>
    <p:extLst>
      <p:ext uri="{BB962C8B-B14F-4D97-AF65-F5344CB8AC3E}">
        <p14:creationId xmlns:p14="http://schemas.microsoft.com/office/powerpoint/2010/main" val="42535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fade">
                                      <p:cBhvr>
                                        <p:cTn id="1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Slaves</a:t>
            </a:r>
          </a:p>
        </p:txBody>
      </p:sp>
      <p:sp>
        <p:nvSpPr>
          <p:cNvPr id="11" name="TextBox 10"/>
          <p:cNvSpPr txBox="1"/>
          <p:nvPr/>
        </p:nvSpPr>
        <p:spPr>
          <a:xfrm>
            <a:off x="855779" y="1353105"/>
            <a:ext cx="5595821" cy="4801314"/>
          </a:xfrm>
          <a:prstGeom prst="rect">
            <a:avLst/>
          </a:prstGeom>
          <a:noFill/>
        </p:spPr>
        <p:txBody>
          <a:bodyPr wrap="square" rtlCol="0">
            <a:spAutoFit/>
          </a:bodyPr>
          <a:lstStyle/>
          <a:p>
            <a:pPr>
              <a:spcBef>
                <a:spcPct val="0"/>
              </a:spcBef>
            </a:pPr>
            <a:r>
              <a:rPr lang="en-GB" altLang="en-US" dirty="0"/>
              <a:t>Life wasn’t easy for slaves. They were seen as the property of their master and had no rights. Some masters treated their slaves very harshly.</a:t>
            </a:r>
          </a:p>
          <a:p>
            <a:pPr>
              <a:spcBef>
                <a:spcPct val="0"/>
              </a:spcBef>
            </a:pPr>
            <a:endParaRPr lang="en-GB" altLang="en-US" dirty="0"/>
          </a:p>
          <a:p>
            <a:pPr>
              <a:spcBef>
                <a:spcPct val="0"/>
              </a:spcBef>
            </a:pPr>
            <a:r>
              <a:rPr lang="en-GB" altLang="en-US" dirty="0"/>
              <a:t>Some worked in the homes of the wealthy and had jobs such as cleaning, washing, dressing their master and preparing the meals. </a:t>
            </a:r>
          </a:p>
          <a:p>
            <a:pPr>
              <a:spcBef>
                <a:spcPct val="0"/>
              </a:spcBef>
            </a:pPr>
            <a:endParaRPr lang="en-GB" dirty="0"/>
          </a:p>
          <a:p>
            <a:pPr>
              <a:spcBef>
                <a:spcPct val="0"/>
              </a:spcBef>
            </a:pPr>
            <a:r>
              <a:rPr lang="en-GB" altLang="en-US" dirty="0"/>
              <a:t>Some slaves worked on farms and those who were educated tutored the children of their masters. </a:t>
            </a:r>
          </a:p>
          <a:p>
            <a:pPr>
              <a:spcBef>
                <a:spcPct val="0"/>
              </a:spcBef>
            </a:pPr>
            <a:endParaRPr lang="en-GB" altLang="en-US" dirty="0"/>
          </a:p>
          <a:p>
            <a:pPr>
              <a:spcBef>
                <a:spcPct val="0"/>
              </a:spcBef>
            </a:pPr>
            <a:r>
              <a:rPr lang="en-GB" altLang="en-US" dirty="0"/>
              <a:t>Mining was the toughest job a slave could be given as it was very dangerous. </a:t>
            </a:r>
          </a:p>
          <a:p>
            <a:pPr>
              <a:spcBef>
                <a:spcPct val="0"/>
              </a:spcBef>
            </a:pPr>
            <a:endParaRPr lang="en-GB" altLang="en-US" dirty="0"/>
          </a:p>
          <a:p>
            <a:pPr>
              <a:spcBef>
                <a:spcPct val="0"/>
              </a:spcBef>
            </a:pPr>
            <a:r>
              <a:rPr lang="en-GB" altLang="en-US" dirty="0"/>
              <a:t>A slave that had served within a household for a long time may have been treated as an important part of the family. </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675" y="765175"/>
            <a:ext cx="2305330" cy="5977174"/>
          </a:xfrm>
          <a:prstGeom prst="rect">
            <a:avLst/>
          </a:prstGeom>
        </p:spPr>
      </p:pic>
    </p:spTree>
    <p:extLst>
      <p:ext uri="{BB962C8B-B14F-4D97-AF65-F5344CB8AC3E}">
        <p14:creationId xmlns:p14="http://schemas.microsoft.com/office/powerpoint/2010/main" val="173071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8" end="8"/>
                                            </p:txEl>
                                          </p:spTgt>
                                        </p:tgtEl>
                                        <p:attrNameLst>
                                          <p:attrName>style.visibility</p:attrName>
                                        </p:attrNameLst>
                                      </p:cBhvr>
                                      <p:to>
                                        <p:strVal val="visible"/>
                                      </p:to>
                                    </p:set>
                                    <p:animEffect transition="in" filter="fade">
                                      <p:cBhvr>
                                        <p:cTn id="22"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Activity</a:t>
            </a:r>
          </a:p>
        </p:txBody>
      </p:sp>
      <p:sp>
        <p:nvSpPr>
          <p:cNvPr id="11" name="TextBox 10"/>
          <p:cNvSpPr txBox="1"/>
          <p:nvPr/>
        </p:nvSpPr>
        <p:spPr>
          <a:xfrm>
            <a:off x="1172424" y="1473201"/>
            <a:ext cx="6789621" cy="1754326"/>
          </a:xfrm>
          <a:prstGeom prst="rect">
            <a:avLst/>
          </a:prstGeom>
          <a:noFill/>
        </p:spPr>
        <p:txBody>
          <a:bodyPr wrap="square" rtlCol="0">
            <a:spAutoFit/>
          </a:bodyPr>
          <a:lstStyle/>
          <a:p>
            <a:pPr algn="ctr">
              <a:spcBef>
                <a:spcPct val="0"/>
              </a:spcBef>
            </a:pPr>
            <a:r>
              <a:rPr lang="en-GB" altLang="en-US" dirty="0"/>
              <a:t>Use the </a:t>
            </a:r>
            <a:r>
              <a:rPr lang="en-GB" altLang="en-US" b="1" dirty="0"/>
              <a:t>Roman Society Matching Cards </a:t>
            </a:r>
            <a:r>
              <a:rPr lang="en-GB" altLang="en-US" dirty="0"/>
              <a:t>to see if you can match up the description to the roles in Roman Society.</a:t>
            </a:r>
          </a:p>
          <a:p>
            <a:pPr algn="ctr">
              <a:spcBef>
                <a:spcPct val="0"/>
              </a:spcBef>
            </a:pPr>
            <a:endParaRPr lang="en-GB" altLang="en-US" dirty="0"/>
          </a:p>
          <a:p>
            <a:pPr algn="ctr">
              <a:spcBef>
                <a:spcPct val="0"/>
              </a:spcBef>
            </a:pPr>
            <a:r>
              <a:rPr lang="en-GB" altLang="en-US" b="1" dirty="0">
                <a:solidFill>
                  <a:srgbClr val="08743A"/>
                </a:solidFill>
              </a:rPr>
              <a:t>Can you sort them into Patricians, Plebeians and Slaves? </a:t>
            </a:r>
          </a:p>
          <a:p>
            <a:pPr algn="ctr">
              <a:spcBef>
                <a:spcPct val="0"/>
              </a:spcBef>
            </a:pPr>
            <a:endParaRPr lang="en-GB" altLang="en-US" dirty="0"/>
          </a:p>
          <a:p>
            <a:pPr algn="ctr">
              <a:spcBef>
                <a:spcPct val="0"/>
              </a:spcBef>
            </a:pPr>
            <a:r>
              <a:rPr lang="en-GB" altLang="en-US" b="1" dirty="0">
                <a:solidFill>
                  <a:srgbClr val="F0864B"/>
                </a:solidFill>
              </a:rPr>
              <a:t>Can you order them from most powerful to least powerful?</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755650" y="3429000"/>
            <a:ext cx="7632700" cy="2819197"/>
            <a:chOff x="755650" y="3429000"/>
            <a:chExt cx="7632700" cy="2819197"/>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50" y="3429000"/>
              <a:ext cx="3987800" cy="2819197"/>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2073" y="3429000"/>
              <a:ext cx="2416277" cy="170820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7647" y="4511320"/>
              <a:ext cx="2416276" cy="1708200"/>
            </a:xfrm>
            <a:prstGeom prst="rect">
              <a:avLst/>
            </a:prstGeom>
          </p:spPr>
        </p:pic>
      </p:grpSp>
    </p:spTree>
    <p:extLst>
      <p:ext uri="{BB962C8B-B14F-4D97-AF65-F5344CB8AC3E}">
        <p14:creationId xmlns:p14="http://schemas.microsoft.com/office/powerpoint/2010/main" val="190109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par>
                          <p:cTn id="13" fill="hold">
                            <p:stCondLst>
                              <p:cond delay="500"/>
                            </p:stCondLst>
                            <p:childTnLst>
                              <p:par>
                                <p:cTn id="14" presetID="10" presetClass="entr" presetSubtype="0" fill="hold"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78966" y="945599"/>
            <a:ext cx="3965034" cy="4566201"/>
          </a:xfrm>
          <a:prstGeom prst="rect">
            <a:avLst/>
          </a:prstGeom>
        </p:spPr>
      </p:pic>
      <p:sp>
        <p:nvSpPr>
          <p:cNvPr id="13" name="Rectangle 12"/>
          <p:cNvSpPr/>
          <p:nvPr/>
        </p:nvSpPr>
        <p:spPr>
          <a:xfrm>
            <a:off x="2231634" y="3429000"/>
            <a:ext cx="3978666" cy="1279525"/>
          </a:xfrm>
          <a:prstGeom prst="rect">
            <a:avLst/>
          </a:prstGeom>
          <a:solidFill>
            <a:srgbClr val="F0864B"/>
          </a:solidFill>
          <a:ln>
            <a:noFill/>
          </a:ln>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a:spcBef>
                <a:spcPct val="0"/>
              </a:spcBef>
            </a:pPr>
            <a:r>
              <a:rPr lang="en-GB" altLang="en-US" dirty="0"/>
              <a:t>In Roman society, people </a:t>
            </a:r>
            <a:br>
              <a:rPr lang="en-GB" altLang="en-US" dirty="0"/>
            </a:br>
            <a:r>
              <a:rPr lang="en-GB" altLang="en-US" dirty="0"/>
              <a:t>were not seen as equals. </a:t>
            </a:r>
          </a:p>
        </p:txBody>
      </p:sp>
      <p:sp>
        <p:nvSpPr>
          <p:cNvPr id="21" name="Title 20"/>
          <p:cNvSpPr>
            <a:spLocks noGrp="1"/>
          </p:cNvSpPr>
          <p:nvPr>
            <p:ph type="title"/>
          </p:nvPr>
        </p:nvSpPr>
        <p:spPr/>
        <p:txBody>
          <a:bodyPr/>
          <a:lstStyle/>
          <a:p>
            <a:r>
              <a:rPr lang="en-GB" sz="3600" dirty="0">
                <a:solidFill>
                  <a:srgbClr val="08743A"/>
                </a:solidFill>
                <a:latin typeface="+mn-lt"/>
              </a:rPr>
              <a:t>Roman Society</a:t>
            </a:r>
          </a:p>
        </p:txBody>
      </p:sp>
      <p:sp>
        <p:nvSpPr>
          <p:cNvPr id="12" name="Rectangle 11"/>
          <p:cNvSpPr/>
          <p:nvPr/>
        </p:nvSpPr>
        <p:spPr>
          <a:xfrm>
            <a:off x="2231634" y="3429000"/>
            <a:ext cx="3978666" cy="1279525"/>
          </a:xfrm>
          <a:prstGeom prst="rect">
            <a:avLst/>
          </a:prstGeom>
          <a:solidFill>
            <a:srgbClr val="6ABC86"/>
          </a:solidFill>
          <a:ln>
            <a:noFill/>
          </a:ln>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a:spcBef>
                <a:spcPct val="0"/>
              </a:spcBef>
            </a:pPr>
            <a:r>
              <a:rPr lang="en-GB" altLang="en-US" dirty="0"/>
              <a:t>You were either a citizen, </a:t>
            </a:r>
            <a:br>
              <a:rPr lang="en-GB" altLang="en-US" dirty="0"/>
            </a:br>
            <a:r>
              <a:rPr lang="en-GB" altLang="en-US" dirty="0"/>
              <a:t>a non-citizen, or a slave.</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172" y="1368767"/>
            <a:ext cx="2973230" cy="538479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4514" y="1159901"/>
            <a:ext cx="2157415" cy="5593665"/>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Roman Society</a:t>
            </a:r>
          </a:p>
        </p:txBody>
      </p:sp>
      <p:sp>
        <p:nvSpPr>
          <p:cNvPr id="12" name="Rectangle 11"/>
          <p:cNvSpPr/>
          <p:nvPr/>
        </p:nvSpPr>
        <p:spPr>
          <a:xfrm>
            <a:off x="789892" y="4232275"/>
            <a:ext cx="4720685" cy="1279525"/>
          </a:xfrm>
          <a:prstGeom prst="rect">
            <a:avLst/>
          </a:prstGeom>
          <a:solidFill>
            <a:schemeClr val="bg1"/>
          </a:solidFill>
          <a:ln w="28575">
            <a:solidFill>
              <a:srgbClr val="C9E1B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solidFill>
              </a:rPr>
              <a:t>There was a third social class in Roman Society, below the plebeians, who were not considered Roman Citizens. The </a:t>
            </a:r>
            <a:r>
              <a:rPr lang="en-GB" b="1" dirty="0">
                <a:solidFill>
                  <a:schemeClr val="tx1"/>
                </a:solidFill>
              </a:rPr>
              <a:t>Slaves</a:t>
            </a:r>
            <a:r>
              <a:rPr lang="en-GB" dirty="0">
                <a:solidFill>
                  <a:schemeClr val="tx1"/>
                </a:solidFill>
              </a:rPr>
              <a:t>. </a:t>
            </a:r>
          </a:p>
        </p:txBody>
      </p:sp>
      <p:sp>
        <p:nvSpPr>
          <p:cNvPr id="2" name="Rectangle 1"/>
          <p:cNvSpPr/>
          <p:nvPr/>
        </p:nvSpPr>
        <p:spPr>
          <a:xfrm>
            <a:off x="755650" y="1302435"/>
            <a:ext cx="6432550" cy="369332"/>
          </a:xfrm>
          <a:prstGeom prst="rect">
            <a:avLst/>
          </a:prstGeom>
        </p:spPr>
        <p:txBody>
          <a:bodyPr wrap="square">
            <a:spAutoFit/>
          </a:bodyPr>
          <a:lstStyle/>
          <a:p>
            <a:r>
              <a:rPr lang="en-GB" dirty="0"/>
              <a:t>Roman </a:t>
            </a:r>
            <a:r>
              <a:rPr lang="en-GB" b="1" dirty="0"/>
              <a:t>citizens</a:t>
            </a:r>
            <a:r>
              <a:rPr lang="en-GB" dirty="0"/>
              <a:t> were divided into two main classes:</a:t>
            </a:r>
          </a:p>
        </p:txBody>
      </p:sp>
      <p:sp>
        <p:nvSpPr>
          <p:cNvPr id="3" name="Rectangle 2"/>
          <p:cNvSpPr/>
          <p:nvPr/>
        </p:nvSpPr>
        <p:spPr>
          <a:xfrm>
            <a:off x="764492" y="3301860"/>
            <a:ext cx="4903021" cy="646331"/>
          </a:xfrm>
          <a:prstGeom prst="rect">
            <a:avLst/>
          </a:prstGeom>
        </p:spPr>
        <p:txBody>
          <a:bodyPr wrap="square">
            <a:spAutoFit/>
          </a:bodyPr>
          <a:lstStyle/>
          <a:p>
            <a:r>
              <a:rPr lang="en-GB" dirty="0"/>
              <a:t>Patricians and Plebeians did not mix with each other. </a:t>
            </a:r>
          </a:p>
        </p:txBody>
      </p:sp>
      <p:grpSp>
        <p:nvGrpSpPr>
          <p:cNvPr id="4" name="Group 3"/>
          <p:cNvGrpSpPr/>
          <p:nvPr/>
        </p:nvGrpSpPr>
        <p:grpSpPr>
          <a:xfrm>
            <a:off x="6218135" y="1211579"/>
            <a:ext cx="2404125" cy="3019680"/>
            <a:chOff x="6218135" y="1211579"/>
            <a:chExt cx="2404125" cy="3019680"/>
          </a:xfrm>
        </p:grpSpPr>
        <p:sp>
          <p:nvSpPr>
            <p:cNvPr id="15" name="Isosceles Triangle 14"/>
            <p:cNvSpPr/>
            <p:nvPr/>
          </p:nvSpPr>
          <p:spPr>
            <a:xfrm>
              <a:off x="6632006" y="1221105"/>
              <a:ext cx="789874" cy="1415075"/>
            </a:xfrm>
            <a:prstGeom prst="triangle">
              <a:avLst/>
            </a:prstGeom>
            <a:solidFill>
              <a:srgbClr val="F086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rapezoid 15"/>
            <p:cNvSpPr/>
            <p:nvPr/>
          </p:nvSpPr>
          <p:spPr>
            <a:xfrm>
              <a:off x="6218135" y="2638806"/>
              <a:ext cx="1617678" cy="1592453"/>
            </a:xfrm>
            <a:prstGeom prst="trapezoid">
              <a:avLst>
                <a:gd name="adj" fmla="val 25521"/>
              </a:avLst>
            </a:prstGeom>
            <a:solidFill>
              <a:srgbClr val="6ABC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Bracket 17"/>
            <p:cNvSpPr/>
            <p:nvPr/>
          </p:nvSpPr>
          <p:spPr>
            <a:xfrm>
              <a:off x="7988300" y="1211579"/>
              <a:ext cx="108738" cy="3006979"/>
            </a:xfrm>
            <a:prstGeom prst="rightBracket">
              <a:avLst/>
            </a:prstGeom>
            <a:ln>
              <a:solidFill>
                <a:srgbClr val="08743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7552287" y="2441440"/>
              <a:ext cx="1069973" cy="369332"/>
            </a:xfrm>
            <a:prstGeom prst="rect">
              <a:avLst/>
            </a:prstGeom>
            <a:solidFill>
              <a:schemeClr val="bg1"/>
            </a:solidFill>
          </p:spPr>
          <p:txBody>
            <a:bodyPr wrap="square" rtlCol="0">
              <a:spAutoFit/>
            </a:bodyPr>
            <a:lstStyle/>
            <a:p>
              <a:r>
                <a:rPr lang="en-GB" dirty="0"/>
                <a:t>citizens</a:t>
              </a:r>
            </a:p>
          </p:txBody>
        </p:sp>
      </p:grpSp>
      <p:sp>
        <p:nvSpPr>
          <p:cNvPr id="20" name="Rectangle 19"/>
          <p:cNvSpPr/>
          <p:nvPr/>
        </p:nvSpPr>
        <p:spPr>
          <a:xfrm>
            <a:off x="781050" y="2638011"/>
            <a:ext cx="4729527" cy="603449"/>
          </a:xfrm>
          <a:prstGeom prst="rect">
            <a:avLst/>
          </a:prstGeom>
          <a:solidFill>
            <a:schemeClr val="bg1"/>
          </a:solidFill>
          <a:ln w="19050">
            <a:solidFill>
              <a:srgbClr val="6ABC86"/>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spcBef>
                <a:spcPct val="0"/>
              </a:spcBef>
            </a:pPr>
            <a:r>
              <a:rPr lang="en-GB" b="1" dirty="0">
                <a:solidFill>
                  <a:schemeClr val="tx1"/>
                </a:solidFill>
              </a:rPr>
              <a:t>Plebeians</a:t>
            </a:r>
            <a:endParaRPr lang="en-GB" altLang="en-US" dirty="0">
              <a:solidFill>
                <a:schemeClr val="tx1"/>
              </a:solidFill>
            </a:endParaRPr>
          </a:p>
        </p:txBody>
      </p:sp>
      <p:sp>
        <p:nvSpPr>
          <p:cNvPr id="22" name="Rectangle 21"/>
          <p:cNvSpPr/>
          <p:nvPr/>
        </p:nvSpPr>
        <p:spPr>
          <a:xfrm>
            <a:off x="781050" y="1735744"/>
            <a:ext cx="4729528" cy="615614"/>
          </a:xfrm>
          <a:prstGeom prst="rect">
            <a:avLst/>
          </a:prstGeom>
          <a:solidFill>
            <a:schemeClr val="bg1"/>
          </a:solidFill>
          <a:ln w="19050">
            <a:solidFill>
              <a:srgbClr val="F0864B"/>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spcBef>
                <a:spcPct val="0"/>
              </a:spcBef>
            </a:pPr>
            <a:r>
              <a:rPr lang="en-GB" b="1" dirty="0">
                <a:solidFill>
                  <a:schemeClr val="tx1"/>
                </a:solidFill>
              </a:rPr>
              <a:t>Patricians</a:t>
            </a:r>
            <a:endParaRPr lang="en-GB" altLang="en-US" dirty="0">
              <a:solidFill>
                <a:schemeClr val="tx1"/>
              </a:solidFill>
            </a:endParaRPr>
          </a:p>
        </p:txBody>
      </p:sp>
      <p:sp>
        <p:nvSpPr>
          <p:cNvPr id="13" name="Rectangle 12"/>
          <p:cNvSpPr/>
          <p:nvPr/>
        </p:nvSpPr>
        <p:spPr>
          <a:xfrm>
            <a:off x="789892" y="3672316"/>
            <a:ext cx="4975908" cy="1667177"/>
          </a:xfrm>
          <a:prstGeom prst="rect">
            <a:avLst/>
          </a:prstGeom>
          <a:solidFill>
            <a:schemeClr val="bg1"/>
          </a:solidFill>
          <a:ln w="19050">
            <a:solidFill>
              <a:srgbClr val="6ABC86"/>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spcBef>
                <a:spcPct val="0"/>
              </a:spcBef>
            </a:pPr>
            <a:r>
              <a:rPr lang="en-GB" b="1" dirty="0">
                <a:solidFill>
                  <a:schemeClr val="tx1"/>
                </a:solidFill>
              </a:rPr>
              <a:t>Plebeians</a:t>
            </a:r>
            <a:r>
              <a:rPr lang="en-GB" dirty="0">
                <a:solidFill>
                  <a:schemeClr val="tx1"/>
                </a:solidFill>
              </a:rPr>
              <a:t> - </a:t>
            </a:r>
            <a:r>
              <a:rPr lang="en-GB" altLang="en-US" dirty="0">
                <a:solidFill>
                  <a:schemeClr val="tx1"/>
                </a:solidFill>
              </a:rPr>
              <a:t>Plebeians were the working class. They generally lived in very crowded, basic apartments. Most plebeians were soldiers, farmers, bakers, builders or craftsmen. They were also usually Roman citizens.</a:t>
            </a:r>
          </a:p>
        </p:txBody>
      </p:sp>
      <p:grpSp>
        <p:nvGrpSpPr>
          <p:cNvPr id="5" name="Group 4"/>
          <p:cNvGrpSpPr/>
          <p:nvPr/>
        </p:nvGrpSpPr>
        <p:grpSpPr>
          <a:xfrm>
            <a:off x="5663064" y="4231667"/>
            <a:ext cx="2725286" cy="2067533"/>
            <a:chOff x="5663064" y="4231667"/>
            <a:chExt cx="2725286" cy="2067533"/>
          </a:xfrm>
        </p:grpSpPr>
        <p:sp>
          <p:nvSpPr>
            <p:cNvPr id="17" name="Trapezoid 16"/>
            <p:cNvSpPr/>
            <p:nvPr/>
          </p:nvSpPr>
          <p:spPr>
            <a:xfrm>
              <a:off x="5663064" y="4231667"/>
              <a:ext cx="2725286" cy="2067533"/>
            </a:xfrm>
            <a:prstGeom prst="trapezoid">
              <a:avLst>
                <a:gd name="adj" fmla="val 27029"/>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p:cNvSpPr txBox="1"/>
            <p:nvPr/>
          </p:nvSpPr>
          <p:spPr>
            <a:xfrm>
              <a:off x="6635500" y="5137899"/>
              <a:ext cx="786380" cy="369332"/>
            </a:xfrm>
            <a:prstGeom prst="rect">
              <a:avLst/>
            </a:prstGeom>
            <a:solidFill>
              <a:schemeClr val="bg1"/>
            </a:solidFill>
          </p:spPr>
          <p:txBody>
            <a:bodyPr wrap="square" rtlCol="0">
              <a:spAutoFit/>
            </a:bodyPr>
            <a:lstStyle/>
            <a:p>
              <a:pPr algn="ctr"/>
              <a:r>
                <a:rPr lang="en-GB" dirty="0"/>
                <a:t>slaves</a:t>
              </a:r>
            </a:p>
          </p:txBody>
        </p:sp>
      </p:grpSp>
      <p:sp>
        <p:nvSpPr>
          <p:cNvPr id="10" name="Rectangle 9"/>
          <p:cNvSpPr/>
          <p:nvPr/>
        </p:nvSpPr>
        <p:spPr>
          <a:xfrm>
            <a:off x="789892" y="1732166"/>
            <a:ext cx="5428181" cy="1879751"/>
          </a:xfrm>
          <a:prstGeom prst="rect">
            <a:avLst/>
          </a:prstGeom>
          <a:solidFill>
            <a:schemeClr val="bg1"/>
          </a:solidFill>
          <a:ln w="19050">
            <a:solidFill>
              <a:srgbClr val="F0864B"/>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spcBef>
                <a:spcPct val="0"/>
              </a:spcBef>
            </a:pPr>
            <a:r>
              <a:rPr lang="en-GB" b="1" dirty="0">
                <a:solidFill>
                  <a:schemeClr val="tx1"/>
                </a:solidFill>
              </a:rPr>
              <a:t>Patricians</a:t>
            </a:r>
            <a:r>
              <a:rPr lang="en-GB" dirty="0">
                <a:solidFill>
                  <a:schemeClr val="tx1"/>
                </a:solidFill>
              </a:rPr>
              <a:t> - </a:t>
            </a:r>
            <a:r>
              <a:rPr lang="en-GB" altLang="en-US" dirty="0">
                <a:solidFill>
                  <a:schemeClr val="tx1"/>
                </a:solidFill>
              </a:rPr>
              <a:t>The patricians were at the top of Roman society. They were the ruling classes and were always Roman citizens. Patricians were very wealthy and made up a very small percentage of the Roman society. These people could trace their ancestry back to the founding of Rome.</a:t>
            </a:r>
          </a:p>
        </p:txBody>
      </p:sp>
    </p:spTree>
    <p:extLst>
      <p:ext uri="{BB962C8B-B14F-4D97-AF65-F5344CB8AC3E}">
        <p14:creationId xmlns:p14="http://schemas.microsoft.com/office/powerpoint/2010/main" val="324614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3"/>
                                        </p:tgtEl>
                                        <p:attrNameLst>
                                          <p:attrName>style.visibility</p:attrName>
                                        </p:attrNameLst>
                                      </p:cBhvr>
                                      <p:to>
                                        <p:strVal val="hidden"/>
                                      </p:to>
                                    </p:set>
                                  </p:childTnLst>
                                </p:cTn>
                              </p:par>
                            </p:childTnLst>
                          </p:cTn>
                        </p:par>
                        <p:par>
                          <p:cTn id="28" fill="hold">
                            <p:stCondLst>
                              <p:cond delay="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grpId="2" nodeType="after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2" nodeType="after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par>
                          <p:cTn id="48" fill="hold">
                            <p:stCondLst>
                              <p:cond delay="0"/>
                            </p:stCondLst>
                            <p:childTnLst>
                              <p:par>
                                <p:cTn id="49" presetID="10" presetClass="entr" presetSubtype="0" fill="hold" grpId="0" nodeType="afterEffect">
                                  <p:stCondLst>
                                    <p:cond delay="2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700"/>
                            </p:stCondLst>
                            <p:childTnLst>
                              <p:par>
                                <p:cTn id="53" presetID="10" presetClass="entr" presetSubtype="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P spid="3" grpId="1"/>
      <p:bldP spid="20" grpId="0" animBg="1"/>
      <p:bldP spid="20" grpId="2" animBg="1"/>
      <p:bldP spid="22" grpId="0" animBg="1"/>
      <p:bldP spid="22" grpId="2" animBg="1"/>
      <p:bldP spid="13" grpId="0" animBg="1"/>
      <p:bldP spid="13"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307817" y="478895"/>
            <a:ext cx="6237837" cy="994306"/>
          </a:xfrm>
        </p:spPr>
        <p:txBody>
          <a:bodyPr/>
          <a:lstStyle/>
          <a:p>
            <a:r>
              <a:rPr lang="en-GB" sz="3600" dirty="0">
                <a:solidFill>
                  <a:srgbClr val="08743A"/>
                </a:solidFill>
                <a:latin typeface="+mn-lt"/>
              </a:rPr>
              <a:t>Roman Society Structure</a:t>
            </a:r>
          </a:p>
        </p:txBody>
      </p:sp>
      <p:sp>
        <p:nvSpPr>
          <p:cNvPr id="2" name="Rectangle 1"/>
          <p:cNvSpPr/>
          <p:nvPr/>
        </p:nvSpPr>
        <p:spPr>
          <a:xfrm>
            <a:off x="755650" y="1302435"/>
            <a:ext cx="6467081" cy="369332"/>
          </a:xfrm>
          <a:prstGeom prst="rect">
            <a:avLst/>
          </a:prstGeom>
        </p:spPr>
        <p:txBody>
          <a:bodyPr wrap="square">
            <a:spAutoFit/>
          </a:bodyPr>
          <a:lstStyle/>
          <a:p>
            <a:r>
              <a:rPr lang="en-GB" dirty="0"/>
              <a:t>Click on each image to find out more.</a:t>
            </a:r>
          </a:p>
        </p:txBody>
      </p:sp>
      <p:cxnSp>
        <p:nvCxnSpPr>
          <p:cNvPr id="6" name="Straight Connector 5"/>
          <p:cNvCxnSpPr/>
          <p:nvPr/>
        </p:nvCxnSpPr>
        <p:spPr>
          <a:xfrm>
            <a:off x="755650" y="2108200"/>
            <a:ext cx="7632700" cy="0"/>
          </a:xfrm>
          <a:prstGeom prst="line">
            <a:avLst/>
          </a:prstGeom>
          <a:ln>
            <a:solidFill>
              <a:srgbClr val="08743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251200" y="1790700"/>
            <a:ext cx="0" cy="4518025"/>
          </a:xfrm>
          <a:prstGeom prst="line">
            <a:avLst/>
          </a:prstGeom>
          <a:ln>
            <a:solidFill>
              <a:srgbClr val="08743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18200" y="1790700"/>
            <a:ext cx="0" cy="4518025"/>
          </a:xfrm>
          <a:prstGeom prst="line">
            <a:avLst/>
          </a:prstGeom>
          <a:ln>
            <a:solidFill>
              <a:srgbClr val="08743A"/>
            </a:solidFill>
          </a:ln>
        </p:spPr>
        <p:style>
          <a:lnRef idx="1">
            <a:schemeClr val="accent1"/>
          </a:lnRef>
          <a:fillRef idx="0">
            <a:schemeClr val="accent1"/>
          </a:fillRef>
          <a:effectRef idx="0">
            <a:schemeClr val="accent1"/>
          </a:effectRef>
          <a:fontRef idx="minor">
            <a:schemeClr val="tx1"/>
          </a:fontRef>
        </p:style>
      </p:cxnSp>
      <p:sp>
        <p:nvSpPr>
          <p:cNvPr id="31" name="Title 20"/>
          <p:cNvSpPr txBox="1">
            <a:spLocks/>
          </p:cNvSpPr>
          <p:nvPr/>
        </p:nvSpPr>
        <p:spPr>
          <a:xfrm>
            <a:off x="755650" y="1666529"/>
            <a:ext cx="2470150" cy="46513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400" dirty="0">
                <a:solidFill>
                  <a:srgbClr val="08743A"/>
                </a:solidFill>
                <a:latin typeface="+mn-lt"/>
              </a:rPr>
              <a:t>Patricians</a:t>
            </a:r>
          </a:p>
        </p:txBody>
      </p:sp>
      <p:sp>
        <p:nvSpPr>
          <p:cNvPr id="34" name="Title 20"/>
          <p:cNvSpPr txBox="1">
            <a:spLocks/>
          </p:cNvSpPr>
          <p:nvPr/>
        </p:nvSpPr>
        <p:spPr>
          <a:xfrm>
            <a:off x="3218136" y="1667773"/>
            <a:ext cx="2718640" cy="46513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400" dirty="0">
                <a:solidFill>
                  <a:srgbClr val="08743A"/>
                </a:solidFill>
                <a:latin typeface="+mn-lt"/>
              </a:rPr>
              <a:t>Plebeians</a:t>
            </a:r>
          </a:p>
        </p:txBody>
      </p:sp>
      <p:sp>
        <p:nvSpPr>
          <p:cNvPr id="35" name="Title 20"/>
          <p:cNvSpPr txBox="1">
            <a:spLocks/>
          </p:cNvSpPr>
          <p:nvPr/>
        </p:nvSpPr>
        <p:spPr>
          <a:xfrm>
            <a:off x="5952048" y="1666529"/>
            <a:ext cx="2454878" cy="46513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400" dirty="0">
                <a:solidFill>
                  <a:srgbClr val="08743A"/>
                </a:solidFill>
                <a:latin typeface="+mn-lt"/>
              </a:rPr>
              <a:t>Slaves</a:t>
            </a:r>
          </a:p>
        </p:txBody>
      </p:sp>
      <p:pic>
        <p:nvPicPr>
          <p:cNvPr id="37" name="Picture 36">
            <a:hlinkClick r:id="rId2"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2984" y="2265014"/>
            <a:ext cx="985425" cy="1784697"/>
          </a:xfrm>
          <a:prstGeom prst="rect">
            <a:avLst/>
          </a:prstGeom>
        </p:spPr>
      </p:pic>
      <p:pic>
        <p:nvPicPr>
          <p:cNvPr id="41" name="Picture 40">
            <a:hlinkClick r:id="rId4" action="ppaction://hlinksldjump"/>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42519" y="2108200"/>
            <a:ext cx="1044438" cy="2100613"/>
          </a:xfrm>
          <a:prstGeom prst="rect">
            <a:avLst/>
          </a:prstGeom>
        </p:spPr>
      </p:pic>
      <p:pic>
        <p:nvPicPr>
          <p:cNvPr id="42" name="Picture 41">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37471" y="4452266"/>
            <a:ext cx="702495" cy="1783482"/>
          </a:xfrm>
          <a:prstGeom prst="rect">
            <a:avLst/>
          </a:prstGeom>
        </p:spPr>
      </p:pic>
      <p:pic>
        <p:nvPicPr>
          <p:cNvPr id="3" name="Picture 2">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55260" y="3051382"/>
            <a:ext cx="729502" cy="1996659"/>
          </a:xfrm>
          <a:prstGeom prst="rect">
            <a:avLst/>
          </a:prstGeom>
        </p:spPr>
      </p:pic>
      <p:pic>
        <p:nvPicPr>
          <p:cNvPr id="4" name="Picture 3">
            <a:hlinkClick r:id="rId10" action="ppaction://hlinksldjump"/>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68273" y="2265014"/>
            <a:ext cx="1170107" cy="2533265"/>
          </a:xfrm>
          <a:prstGeom prst="rect">
            <a:avLst/>
          </a:prstGeom>
        </p:spPr>
      </p:pic>
      <p:pic>
        <p:nvPicPr>
          <p:cNvPr id="5" name="Picture 4">
            <a:hlinkClick r:id="rId12" action="ppaction://hlinksldjump"/>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32390" y="4379289"/>
            <a:ext cx="814816" cy="1929436"/>
          </a:xfrm>
          <a:prstGeom prst="rect">
            <a:avLst/>
          </a:prstGeom>
        </p:spPr>
      </p:pic>
      <p:pic>
        <p:nvPicPr>
          <p:cNvPr id="7" name="Picture 6">
            <a:hlinkClick r:id="rId14" action="ppaction://hlinksldjump"/>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80062" y="2217032"/>
            <a:ext cx="1224896" cy="2013310"/>
          </a:xfrm>
          <a:prstGeom prst="rect">
            <a:avLst/>
          </a:prstGeom>
        </p:spPr>
      </p:pic>
      <p:pic>
        <p:nvPicPr>
          <p:cNvPr id="9" name="Picture 8">
            <a:hlinkClick r:id="rId16" action="ppaction://hlinksldjump"/>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870610" y="3158506"/>
            <a:ext cx="759111" cy="1863069"/>
          </a:xfrm>
          <a:prstGeom prst="rect">
            <a:avLst/>
          </a:prstGeom>
        </p:spPr>
      </p:pic>
      <p:pic>
        <p:nvPicPr>
          <p:cNvPr id="10" name="Picture 9">
            <a:hlinkClick r:id="rId18" action="ppaction://hlinksldjump"/>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01921" y="4230342"/>
            <a:ext cx="1425814" cy="2039731"/>
          </a:xfrm>
          <a:prstGeom prst="rect">
            <a:avLst/>
          </a:prstGeom>
        </p:spPr>
      </p:pic>
      <p:pic>
        <p:nvPicPr>
          <p:cNvPr id="11" name="Picture 10">
            <a:hlinkClick r:id="rId20" action="ppaction://hlinksldjump"/>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670479" y="4460483"/>
            <a:ext cx="712846" cy="1848242"/>
          </a:xfrm>
          <a:prstGeom prst="rect">
            <a:avLst/>
          </a:prstGeom>
        </p:spPr>
      </p:pic>
      <p:sp>
        <p:nvSpPr>
          <p:cNvPr id="13" name="Rounded Rectangle 12">
            <a:hlinkClick r:id="rId22" action="ppaction://hlinksldjump"/>
          </p:cNvPr>
          <p:cNvSpPr/>
          <p:nvPr/>
        </p:nvSpPr>
        <p:spPr>
          <a:xfrm>
            <a:off x="7222732" y="621461"/>
            <a:ext cx="1176515" cy="708026"/>
          </a:xfrm>
          <a:prstGeom prst="roundRect">
            <a:avLst/>
          </a:prstGeom>
          <a:solidFill>
            <a:srgbClr val="6AB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Activity</a:t>
            </a:r>
          </a:p>
        </p:txBody>
      </p:sp>
    </p:spTree>
    <p:extLst>
      <p:ext uri="{BB962C8B-B14F-4D97-AF65-F5344CB8AC3E}">
        <p14:creationId xmlns:p14="http://schemas.microsoft.com/office/powerpoint/2010/main" val="414345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Emperor</a:t>
            </a:r>
          </a:p>
        </p:txBody>
      </p:sp>
      <p:sp>
        <p:nvSpPr>
          <p:cNvPr id="11" name="TextBox 10"/>
          <p:cNvSpPr txBox="1"/>
          <p:nvPr/>
        </p:nvSpPr>
        <p:spPr>
          <a:xfrm>
            <a:off x="855779" y="1541166"/>
            <a:ext cx="4859221" cy="4001095"/>
          </a:xfrm>
          <a:prstGeom prst="rect">
            <a:avLst/>
          </a:prstGeom>
          <a:noFill/>
        </p:spPr>
        <p:txBody>
          <a:bodyPr wrap="square" rtlCol="0">
            <a:spAutoFit/>
          </a:bodyPr>
          <a:lstStyle/>
          <a:p>
            <a:r>
              <a:rPr lang="en-GB" dirty="0"/>
              <a:t>The emperor was the ruler of the Roman Empire and was in charge of the senators and the army. They were supreme leader and were occasionally thought of as a god. </a:t>
            </a:r>
          </a:p>
          <a:p>
            <a:endParaRPr lang="en-GB" sz="2000" dirty="0"/>
          </a:p>
          <a:p>
            <a:r>
              <a:rPr lang="en-GB" dirty="0"/>
              <a:t>The emperor was the leader of the senate as well as the church.</a:t>
            </a:r>
          </a:p>
          <a:p>
            <a:endParaRPr lang="en-GB" dirty="0"/>
          </a:p>
          <a:p>
            <a:r>
              <a:rPr lang="en-GB" dirty="0"/>
              <a:t>He could decide to inflict punishments upon people and could stop any acts proposed by magistrates. </a:t>
            </a:r>
          </a:p>
          <a:p>
            <a:endParaRPr lang="en-GB" dirty="0"/>
          </a:p>
          <a:p>
            <a:r>
              <a:rPr lang="en-GB" dirty="0"/>
              <a:t>Emperors were very rich and lived a life of luxury.</a:t>
            </a:r>
          </a:p>
        </p:txBody>
      </p:sp>
      <p:sp>
        <p:nvSpPr>
          <p:cNvPr id="15" name="Right Arrow 14">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3771" y="765175"/>
            <a:ext cx="3898105" cy="6407150"/>
          </a:xfrm>
          <a:prstGeom prst="rect">
            <a:avLst/>
          </a:prstGeom>
        </p:spPr>
      </p:pic>
    </p:spTree>
    <p:extLst>
      <p:ext uri="{BB962C8B-B14F-4D97-AF65-F5344CB8AC3E}">
        <p14:creationId xmlns:p14="http://schemas.microsoft.com/office/powerpoint/2010/main" val="324284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Senators</a:t>
            </a:r>
          </a:p>
        </p:txBody>
      </p:sp>
      <p:sp>
        <p:nvSpPr>
          <p:cNvPr id="11" name="TextBox 10"/>
          <p:cNvSpPr txBox="1"/>
          <p:nvPr/>
        </p:nvSpPr>
        <p:spPr>
          <a:xfrm>
            <a:off x="855779" y="1412877"/>
            <a:ext cx="5964121" cy="4708981"/>
          </a:xfrm>
          <a:prstGeom prst="rect">
            <a:avLst/>
          </a:prstGeom>
          <a:noFill/>
        </p:spPr>
        <p:txBody>
          <a:bodyPr wrap="square" rtlCol="0">
            <a:spAutoFit/>
          </a:bodyPr>
          <a:lstStyle/>
          <a:p>
            <a:pPr>
              <a:spcBef>
                <a:spcPct val="0"/>
              </a:spcBef>
            </a:pPr>
            <a:r>
              <a:rPr lang="en-GB" altLang="en-US" sz="2000" dirty="0"/>
              <a:t>The senate was made up of a group of men (senators) who advised the emperor. Senators </a:t>
            </a:r>
          </a:p>
          <a:p>
            <a:pPr>
              <a:spcBef>
                <a:spcPct val="0"/>
              </a:spcBef>
            </a:pPr>
            <a:r>
              <a:rPr lang="en-GB" altLang="en-US" sz="2000" dirty="0"/>
              <a:t>were always wealthy, upper class citizens from powerful families. </a:t>
            </a:r>
          </a:p>
          <a:p>
            <a:pPr>
              <a:spcBef>
                <a:spcPct val="0"/>
              </a:spcBef>
            </a:pPr>
            <a:endParaRPr lang="en-GB" altLang="en-US" sz="2000" dirty="0"/>
          </a:p>
          <a:p>
            <a:pPr>
              <a:spcBef>
                <a:spcPct val="0"/>
              </a:spcBef>
            </a:pPr>
            <a:r>
              <a:rPr lang="en-GB" altLang="en-US" sz="2000" dirty="0"/>
              <a:t>Being a senator was a very prestigious and highly respected position. </a:t>
            </a:r>
          </a:p>
          <a:p>
            <a:pPr>
              <a:spcBef>
                <a:spcPct val="0"/>
              </a:spcBef>
            </a:pPr>
            <a:endParaRPr lang="en-GB" altLang="en-US" sz="2000" dirty="0"/>
          </a:p>
          <a:p>
            <a:pPr>
              <a:spcBef>
                <a:spcPct val="0"/>
              </a:spcBef>
            </a:pPr>
            <a:r>
              <a:rPr lang="en-GB" altLang="en-US" sz="2000" dirty="0"/>
              <a:t>Once you became a senator, you held the position for the rest of your life.</a:t>
            </a:r>
          </a:p>
          <a:p>
            <a:pPr>
              <a:spcBef>
                <a:spcPct val="0"/>
              </a:spcBef>
            </a:pPr>
            <a:endParaRPr lang="en-GB" altLang="en-US" sz="2000" dirty="0"/>
          </a:p>
          <a:p>
            <a:r>
              <a:rPr lang="en-GB" sz="2000" dirty="0"/>
              <a:t>Although senators didn't get paid, it was still considered a lifelong goal of many Romans to become a member of the senate. Only senators could wear a purple striped toga and special shoes. </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2927" y="721230"/>
            <a:ext cx="2319624" cy="6348852"/>
          </a:xfrm>
          <a:prstGeom prst="rect">
            <a:avLst/>
          </a:prstGeom>
        </p:spPr>
      </p:pic>
    </p:spTree>
    <p:extLst>
      <p:ext uri="{BB962C8B-B14F-4D97-AF65-F5344CB8AC3E}">
        <p14:creationId xmlns:p14="http://schemas.microsoft.com/office/powerpoint/2010/main" val="157742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5" end="5"/>
                                            </p:txEl>
                                          </p:spTgt>
                                        </p:tgtEl>
                                        <p:attrNameLst>
                                          <p:attrName>style.visibility</p:attrName>
                                        </p:attrNameLst>
                                      </p:cBhvr>
                                      <p:to>
                                        <p:strVal val="visible"/>
                                      </p:to>
                                    </p:set>
                                    <p:animEffect transition="in" filter="fade">
                                      <p:cBhvr>
                                        <p:cTn id="12" dur="500"/>
                                        <p:tgtEl>
                                          <p:spTgt spid="1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animEffect transition="in" filter="fade">
                                      <p:cBhvr>
                                        <p:cTn id="1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Equestrians</a:t>
            </a:r>
          </a:p>
        </p:txBody>
      </p:sp>
      <p:sp>
        <p:nvSpPr>
          <p:cNvPr id="11" name="TextBox 10"/>
          <p:cNvSpPr txBox="1"/>
          <p:nvPr/>
        </p:nvSpPr>
        <p:spPr>
          <a:xfrm>
            <a:off x="855779" y="1541166"/>
            <a:ext cx="4935421" cy="3693319"/>
          </a:xfrm>
          <a:prstGeom prst="rect">
            <a:avLst/>
          </a:prstGeom>
          <a:noFill/>
        </p:spPr>
        <p:txBody>
          <a:bodyPr wrap="square" rtlCol="0">
            <a:spAutoFit/>
          </a:bodyPr>
          <a:lstStyle/>
          <a:p>
            <a:pPr>
              <a:spcBef>
                <a:spcPct val="0"/>
              </a:spcBef>
            </a:pPr>
            <a:r>
              <a:rPr lang="en-GB" altLang="en-US" dirty="0"/>
              <a:t>Equestrians were the wealthy members of society who chose to focus on business, rather than politics. </a:t>
            </a:r>
          </a:p>
          <a:p>
            <a:pPr>
              <a:spcBef>
                <a:spcPct val="0"/>
              </a:spcBef>
            </a:pPr>
            <a:endParaRPr lang="en-GB" dirty="0"/>
          </a:p>
          <a:p>
            <a:pPr>
              <a:spcBef>
                <a:spcPct val="0"/>
              </a:spcBef>
            </a:pPr>
            <a:r>
              <a:rPr lang="en-GB" dirty="0"/>
              <a:t>The equestrian class were businessmen and many became very wealthy.</a:t>
            </a:r>
          </a:p>
          <a:p>
            <a:pPr>
              <a:spcBef>
                <a:spcPct val="0"/>
              </a:spcBef>
            </a:pPr>
            <a:endParaRPr lang="en-GB" dirty="0"/>
          </a:p>
          <a:p>
            <a:pPr>
              <a:spcBef>
                <a:spcPct val="0"/>
              </a:spcBef>
            </a:pPr>
            <a:r>
              <a:rPr lang="en-GB" dirty="0"/>
              <a:t>They may have had jobs such as:</a:t>
            </a:r>
          </a:p>
          <a:p>
            <a:pPr>
              <a:spcBef>
                <a:spcPct val="0"/>
              </a:spcBef>
            </a:pPr>
            <a:endParaRPr lang="en-GB" dirty="0"/>
          </a:p>
          <a:p>
            <a:pPr>
              <a:spcBef>
                <a:spcPct val="0"/>
              </a:spcBef>
            </a:pPr>
            <a:endParaRPr lang="en-GB" dirty="0"/>
          </a:p>
          <a:p>
            <a:pPr>
              <a:spcBef>
                <a:spcPct val="0"/>
              </a:spcBef>
            </a:pPr>
            <a:endParaRPr lang="en-GB" dirty="0"/>
          </a:p>
          <a:p>
            <a:pPr>
              <a:spcBef>
                <a:spcPct val="0"/>
              </a:spcBef>
            </a:pPr>
            <a:r>
              <a:rPr lang="en-GB" dirty="0"/>
              <a:t>Some would have been in charge of roads being built or other government projects. </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68480" y="4003750"/>
            <a:ext cx="1672526" cy="369332"/>
          </a:xfrm>
          <a:prstGeom prst="rect">
            <a:avLst/>
          </a:prstGeom>
        </p:spPr>
        <p:txBody>
          <a:bodyPr wrap="square">
            <a:spAutoFit/>
          </a:bodyPr>
          <a:lstStyle/>
          <a:p>
            <a:pPr>
              <a:spcBef>
                <a:spcPct val="0"/>
              </a:spcBef>
            </a:pPr>
            <a:r>
              <a:rPr lang="en-GB" dirty="0"/>
              <a:t>tax collectors</a:t>
            </a:r>
          </a:p>
        </p:txBody>
      </p:sp>
      <p:sp>
        <p:nvSpPr>
          <p:cNvPr id="10" name="Rectangle 9"/>
          <p:cNvSpPr/>
          <p:nvPr/>
        </p:nvSpPr>
        <p:spPr>
          <a:xfrm>
            <a:off x="2658275" y="4003750"/>
            <a:ext cx="1126326" cy="369332"/>
          </a:xfrm>
          <a:prstGeom prst="rect">
            <a:avLst/>
          </a:prstGeom>
        </p:spPr>
        <p:txBody>
          <a:bodyPr wrap="square">
            <a:spAutoFit/>
          </a:bodyPr>
          <a:lstStyle/>
          <a:p>
            <a:pPr>
              <a:spcBef>
                <a:spcPct val="0"/>
              </a:spcBef>
            </a:pPr>
            <a:r>
              <a:rPr lang="en-GB" dirty="0"/>
              <a:t>bankers</a:t>
            </a:r>
          </a:p>
        </p:txBody>
      </p:sp>
      <p:sp>
        <p:nvSpPr>
          <p:cNvPr id="12" name="Rectangle 11"/>
          <p:cNvSpPr/>
          <p:nvPr/>
        </p:nvSpPr>
        <p:spPr>
          <a:xfrm>
            <a:off x="3901871" y="4003750"/>
            <a:ext cx="1140030" cy="369332"/>
          </a:xfrm>
          <a:prstGeom prst="rect">
            <a:avLst/>
          </a:prstGeom>
        </p:spPr>
        <p:txBody>
          <a:bodyPr wrap="square">
            <a:spAutoFit/>
          </a:bodyPr>
          <a:lstStyle/>
          <a:p>
            <a:pPr>
              <a:spcBef>
                <a:spcPct val="0"/>
              </a:spcBef>
            </a:pPr>
            <a:r>
              <a:rPr lang="en-GB" dirty="0"/>
              <a:t>exporters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3901" y="759416"/>
            <a:ext cx="2635816" cy="6241459"/>
          </a:xfrm>
          <a:prstGeom prst="rect">
            <a:avLst/>
          </a:prstGeom>
        </p:spPr>
      </p:pic>
    </p:spTree>
    <p:extLst>
      <p:ext uri="{BB962C8B-B14F-4D97-AF65-F5344CB8AC3E}">
        <p14:creationId xmlns:p14="http://schemas.microsoft.com/office/powerpoint/2010/main" val="282987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animEffect transition="in" filter="fade">
                                      <p:cBhvr>
                                        <p:cTn id="29"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2"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Soldiers (Legionaries)</a:t>
            </a:r>
          </a:p>
        </p:txBody>
      </p:sp>
      <p:sp>
        <p:nvSpPr>
          <p:cNvPr id="11" name="TextBox 10"/>
          <p:cNvSpPr txBox="1"/>
          <p:nvPr/>
        </p:nvSpPr>
        <p:spPr>
          <a:xfrm>
            <a:off x="855779" y="1435101"/>
            <a:ext cx="5837121" cy="5355312"/>
          </a:xfrm>
          <a:prstGeom prst="rect">
            <a:avLst/>
          </a:prstGeom>
          <a:noFill/>
        </p:spPr>
        <p:txBody>
          <a:bodyPr wrap="square" rtlCol="0">
            <a:spAutoFit/>
          </a:bodyPr>
          <a:lstStyle/>
          <a:p>
            <a:pPr>
              <a:spcBef>
                <a:spcPct val="0"/>
              </a:spcBef>
            </a:pPr>
            <a:r>
              <a:rPr lang="en-GB" dirty="0"/>
              <a:t>Male Roman citizens who wanted to become soldiers had to be over the age of 20 to join a legion. Soldiers had to serve the army for 25 years and were not allowed to marry during this time.</a:t>
            </a:r>
          </a:p>
          <a:p>
            <a:pPr>
              <a:spcBef>
                <a:spcPct val="0"/>
              </a:spcBef>
            </a:pPr>
            <a:endParaRPr lang="en-GB" dirty="0"/>
          </a:p>
          <a:p>
            <a:pPr>
              <a:spcBef>
                <a:spcPct val="0"/>
              </a:spcBef>
            </a:pPr>
            <a:r>
              <a:rPr lang="en-GB" dirty="0"/>
              <a:t>They were paid for their service although it was hard work - they would walk up to 24 miles a day wearing armour and carrying heavy equipment. Their shields were large, rectangular and made of metal.</a:t>
            </a:r>
          </a:p>
          <a:p>
            <a:pPr>
              <a:spcBef>
                <a:spcPct val="0"/>
              </a:spcBef>
            </a:pPr>
            <a:endParaRPr lang="en-GB" dirty="0"/>
          </a:p>
          <a:p>
            <a:pPr>
              <a:spcBef>
                <a:spcPct val="0"/>
              </a:spcBef>
            </a:pPr>
            <a:r>
              <a:rPr lang="en-GB" dirty="0"/>
              <a:t>As well as learning to fight, they were trained to build bridges, set up camp, swim and learn formations. </a:t>
            </a:r>
            <a:br>
              <a:rPr lang="en-GB" dirty="0"/>
            </a:br>
            <a:r>
              <a:rPr lang="en-GB" dirty="0"/>
              <a:t>These were clever ways to move as a group that provided protection, such as the </a:t>
            </a:r>
            <a:r>
              <a:rPr lang="en-GB" b="1" dirty="0"/>
              <a:t>testudo</a:t>
            </a:r>
            <a:r>
              <a:rPr lang="en-GB" dirty="0"/>
              <a:t> formation.</a:t>
            </a:r>
          </a:p>
          <a:p>
            <a:pPr>
              <a:spcBef>
                <a:spcPct val="0"/>
              </a:spcBef>
            </a:pPr>
            <a:endParaRPr lang="en-GB" dirty="0"/>
          </a:p>
          <a:p>
            <a:pPr>
              <a:spcBef>
                <a:spcPct val="0"/>
              </a:spcBef>
            </a:pPr>
            <a:r>
              <a:rPr lang="en-GB" dirty="0"/>
              <a:t>After legionaries had completed their service, they would be rewarded with land.</a:t>
            </a:r>
          </a:p>
          <a:p>
            <a:pPr>
              <a:spcBef>
                <a:spcPct val="0"/>
              </a:spcBef>
            </a:pPr>
            <a:endParaRPr lang="en-GB" dirty="0"/>
          </a:p>
          <a:p>
            <a:pPr>
              <a:spcBef>
                <a:spcPct val="0"/>
              </a:spcBef>
            </a:pPr>
            <a:endParaRPr lang="en-GB" dirty="0"/>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7808" y="989052"/>
            <a:ext cx="2969541" cy="6518504"/>
          </a:xfrm>
          <a:prstGeom prst="rect">
            <a:avLst/>
          </a:prstGeom>
        </p:spPr>
      </p:pic>
    </p:spTree>
    <p:extLst>
      <p:ext uri="{BB962C8B-B14F-4D97-AF65-F5344CB8AC3E}">
        <p14:creationId xmlns:p14="http://schemas.microsoft.com/office/powerpoint/2010/main" val="56814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Plebeians</a:t>
            </a:r>
          </a:p>
        </p:txBody>
      </p:sp>
      <p:sp>
        <p:nvSpPr>
          <p:cNvPr id="11" name="TextBox 10"/>
          <p:cNvSpPr txBox="1"/>
          <p:nvPr/>
        </p:nvSpPr>
        <p:spPr>
          <a:xfrm>
            <a:off x="855779" y="1541166"/>
            <a:ext cx="5583121" cy="5078313"/>
          </a:xfrm>
          <a:prstGeom prst="rect">
            <a:avLst/>
          </a:prstGeom>
          <a:noFill/>
        </p:spPr>
        <p:txBody>
          <a:bodyPr wrap="square" rtlCol="0">
            <a:spAutoFit/>
          </a:bodyPr>
          <a:lstStyle/>
          <a:p>
            <a:pPr>
              <a:spcBef>
                <a:spcPct val="0"/>
              </a:spcBef>
            </a:pPr>
            <a:r>
              <a:rPr lang="en-GB" dirty="0"/>
              <a:t>The plebeians were the working class. They were people of little wealth who did not own land and worked hard for their families and to pay taxes. </a:t>
            </a:r>
          </a:p>
          <a:p>
            <a:pPr>
              <a:spcBef>
                <a:spcPct val="0"/>
              </a:spcBef>
            </a:pPr>
            <a:endParaRPr lang="en-GB" dirty="0"/>
          </a:p>
          <a:p>
            <a:pPr>
              <a:spcBef>
                <a:spcPct val="0"/>
              </a:spcBef>
            </a:pPr>
            <a:r>
              <a:rPr lang="en-GB" dirty="0"/>
              <a:t>These jobs were varied and included:</a:t>
            </a:r>
          </a:p>
          <a:p>
            <a:pPr marL="285750" indent="-285750">
              <a:spcBef>
                <a:spcPct val="0"/>
              </a:spcBef>
              <a:buFont typeface="Arial" panose="020B0604020202020204" pitchFamily="34" charset="0"/>
              <a:buChar char="•"/>
            </a:pPr>
            <a:r>
              <a:rPr lang="en-GB" dirty="0"/>
              <a:t>Farmers</a:t>
            </a:r>
          </a:p>
          <a:p>
            <a:pPr marL="285750" indent="-285750">
              <a:spcBef>
                <a:spcPct val="0"/>
              </a:spcBef>
              <a:buFont typeface="Arial" panose="020B0604020202020204" pitchFamily="34" charset="0"/>
              <a:buChar char="•"/>
            </a:pPr>
            <a:r>
              <a:rPr lang="en-GB" dirty="0"/>
              <a:t>Bakers</a:t>
            </a:r>
          </a:p>
          <a:p>
            <a:pPr marL="285750" indent="-285750">
              <a:spcBef>
                <a:spcPct val="0"/>
              </a:spcBef>
              <a:buFont typeface="Arial" panose="020B0604020202020204" pitchFamily="34" charset="0"/>
              <a:buChar char="•"/>
            </a:pPr>
            <a:r>
              <a:rPr lang="en-GB" dirty="0"/>
              <a:t>Merchants</a:t>
            </a:r>
          </a:p>
          <a:p>
            <a:pPr marL="285750" indent="-285750">
              <a:spcBef>
                <a:spcPct val="0"/>
              </a:spcBef>
              <a:buFont typeface="Arial" panose="020B0604020202020204" pitchFamily="34" charset="0"/>
              <a:buChar char="•"/>
            </a:pPr>
            <a:r>
              <a:rPr lang="en-GB" dirty="0"/>
              <a:t>Craftsmen</a:t>
            </a:r>
          </a:p>
          <a:p>
            <a:pPr marL="285750" indent="-285750">
              <a:spcBef>
                <a:spcPct val="0"/>
              </a:spcBef>
              <a:buFont typeface="Arial" panose="020B0604020202020204" pitchFamily="34" charset="0"/>
              <a:buChar char="•"/>
            </a:pPr>
            <a:r>
              <a:rPr lang="en-GB" dirty="0"/>
              <a:t>Lawyers</a:t>
            </a:r>
          </a:p>
          <a:p>
            <a:pPr marL="285750" indent="-285750">
              <a:spcBef>
                <a:spcPct val="0"/>
              </a:spcBef>
              <a:buFont typeface="Arial" panose="020B0604020202020204" pitchFamily="34" charset="0"/>
              <a:buChar char="•"/>
            </a:pPr>
            <a:r>
              <a:rPr lang="en-GB" dirty="0"/>
              <a:t>Teachers</a:t>
            </a:r>
          </a:p>
          <a:p>
            <a:pPr marL="285750" indent="-285750">
              <a:spcBef>
                <a:spcPct val="0"/>
              </a:spcBef>
              <a:buFont typeface="Arial" panose="020B0604020202020204" pitchFamily="34" charset="0"/>
              <a:buChar char="•"/>
            </a:pPr>
            <a:r>
              <a:rPr lang="en-GB" dirty="0"/>
              <a:t>Entertainers</a:t>
            </a:r>
          </a:p>
          <a:p>
            <a:pPr marL="285750" indent="-285750">
              <a:spcBef>
                <a:spcPct val="0"/>
              </a:spcBef>
              <a:buFont typeface="Arial" panose="020B0604020202020204" pitchFamily="34" charset="0"/>
              <a:buChar char="•"/>
            </a:pPr>
            <a:endParaRPr lang="en-GB" dirty="0"/>
          </a:p>
          <a:p>
            <a:pPr>
              <a:spcBef>
                <a:spcPct val="0"/>
              </a:spcBef>
            </a:pPr>
            <a:r>
              <a:rPr lang="en-GB" dirty="0"/>
              <a:t>Children would learn the same trade as their parents. They lived in crowded apartments called </a:t>
            </a:r>
            <a:r>
              <a:rPr lang="en-GB" dirty="0" err="1"/>
              <a:t>Insulae</a:t>
            </a:r>
            <a:r>
              <a:rPr lang="en-GB" dirty="0"/>
              <a:t>, which were shared between several families.</a:t>
            </a:r>
          </a:p>
          <a:p>
            <a:pPr>
              <a:spcBef>
                <a:spcPct val="0"/>
              </a:spcBef>
            </a:pPr>
            <a:endParaRPr lang="en-GB" dirty="0"/>
          </a:p>
          <a:p>
            <a:pPr>
              <a:spcBef>
                <a:spcPct val="0"/>
              </a:spcBef>
            </a:pPr>
            <a:endParaRPr lang="en-GB" dirty="0"/>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1626" y="970132"/>
            <a:ext cx="2352449" cy="5773568"/>
          </a:xfrm>
          <a:prstGeom prst="rect">
            <a:avLst/>
          </a:prstGeom>
        </p:spPr>
      </p:pic>
    </p:spTree>
    <p:extLst>
      <p:ext uri="{BB962C8B-B14F-4D97-AF65-F5344CB8AC3E}">
        <p14:creationId xmlns:p14="http://schemas.microsoft.com/office/powerpoint/2010/main" val="19450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Effect transition="in" filter="fade">
                                      <p:cBhvr>
                                        <p:cTn id="11" dur="500"/>
                                        <p:tgtEl>
                                          <p:spTgt spid="11">
                                            <p:txEl>
                                              <p:pRg st="3" end="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Effect transition="in" filter="fade">
                                      <p:cBhvr>
                                        <p:cTn id="15" dur="500"/>
                                        <p:tgtEl>
                                          <p:spTgt spid="11">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fade">
                                      <p:cBhvr>
                                        <p:cTn id="19" dur="500"/>
                                        <p:tgtEl>
                                          <p:spTgt spid="11">
                                            <p:txEl>
                                              <p:pRg st="5" end="5"/>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animEffect transition="in" filter="fade">
                                      <p:cBhvr>
                                        <p:cTn id="23" dur="500"/>
                                        <p:tgtEl>
                                          <p:spTgt spid="11">
                                            <p:txEl>
                                              <p:pRg st="6" end="6"/>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fade">
                                      <p:cBhvr>
                                        <p:cTn id="27" dur="500"/>
                                        <p:tgtEl>
                                          <p:spTgt spid="11">
                                            <p:txEl>
                                              <p:pRg st="7" end="7"/>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Effect transition="in" filter="fade">
                                      <p:cBhvr>
                                        <p:cTn id="31" dur="500"/>
                                        <p:tgtEl>
                                          <p:spTgt spid="11">
                                            <p:txEl>
                                              <p:pRg st="8" end="8"/>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animEffect transition="in" filter="fade">
                                      <p:cBhvr>
                                        <p:cTn id="35" dur="500"/>
                                        <p:tgtEl>
                                          <p:spTgt spid="11">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xEl>
                                              <p:pRg st="11" end="11"/>
                                            </p:txEl>
                                          </p:spTgt>
                                        </p:tgtEl>
                                        <p:attrNameLst>
                                          <p:attrName>style.visibility</p:attrName>
                                        </p:attrNameLst>
                                      </p:cBhvr>
                                      <p:to>
                                        <p:strVal val="visible"/>
                                      </p:to>
                                    </p:set>
                                    <p:animEffect transition="in" filter="fade">
                                      <p:cBhvr>
                                        <p:cTn id="40"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0</TotalTime>
  <Words>1249</Words>
  <Application>Microsoft Office PowerPoint</Application>
  <PresentationFormat>On-screen Show (4:3)</PresentationFormat>
  <Paragraphs>117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Twinkl</vt:lpstr>
      <vt:lpstr>Office Theme</vt:lpstr>
      <vt:lpstr>PowerPoint Presentation</vt:lpstr>
      <vt:lpstr>Roman Society</vt:lpstr>
      <vt:lpstr>Roman Society</vt:lpstr>
      <vt:lpstr>Roman Society Structure</vt:lpstr>
      <vt:lpstr>Emperor</vt:lpstr>
      <vt:lpstr>Senators</vt:lpstr>
      <vt:lpstr>Equestrians</vt:lpstr>
      <vt:lpstr>Soldiers (Legionaries)</vt:lpstr>
      <vt:lpstr>Plebeians</vt:lpstr>
      <vt:lpstr>Women</vt:lpstr>
      <vt:lpstr>Freed Slaves</vt:lpstr>
      <vt:lpstr>Soldiers (Auxiliary)</vt:lpstr>
      <vt:lpstr>Gladiators</vt:lpstr>
      <vt:lpstr>Slaves</vt:lpstr>
      <vt:lpstr>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Naisby</dc:creator>
  <cp:lastModifiedBy>A Chhibber</cp:lastModifiedBy>
  <cp:revision>30</cp:revision>
  <dcterms:created xsi:type="dcterms:W3CDTF">2019-07-31T13:33:29Z</dcterms:created>
  <dcterms:modified xsi:type="dcterms:W3CDTF">2021-11-14T16:33:58Z</dcterms:modified>
</cp:coreProperties>
</file>