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1"/>
  </p:notesMasterIdLst>
  <p:handoutMasterIdLst>
    <p:handoutMasterId r:id="rId22"/>
  </p:handoutMasterIdLst>
  <p:sldIdLst>
    <p:sldId id="258" r:id="rId5"/>
    <p:sldId id="267" r:id="rId6"/>
    <p:sldId id="264" r:id="rId7"/>
    <p:sldId id="275" r:id="rId8"/>
    <p:sldId id="276" r:id="rId9"/>
    <p:sldId id="277" r:id="rId10"/>
    <p:sldId id="279" r:id="rId11"/>
    <p:sldId id="278" r:id="rId12"/>
    <p:sldId id="281" r:id="rId13"/>
    <p:sldId id="282" r:id="rId14"/>
    <p:sldId id="266" r:id="rId15"/>
    <p:sldId id="287" r:id="rId16"/>
    <p:sldId id="284" r:id="rId17"/>
    <p:sldId id="285" r:id="rId18"/>
    <p:sldId id="288" r:id="rId19"/>
    <p:sldId id="263" r:id="rId20"/>
  </p:sldIdLst>
  <p:sldSz cx="9144000" cy="6858000" type="screen4x3"/>
  <p:notesSz cx="6858000" cy="9144000"/>
  <p:embeddedFontLst>
    <p:embeddedFont>
      <p:font typeface="ＭＳ Ｐゴシック" panose="020B0600070205080204" pitchFamily="34" charset="-128"/>
      <p:regular r:id="rId23"/>
    </p:embeddedFont>
    <p:embeddedFont>
      <p:font typeface="Calibri" panose="020F0502020204030204" pitchFamily="34" charset="0"/>
      <p:regular r:id="rId24"/>
      <p:bold r:id="rId25"/>
      <p:italic r:id="rId26"/>
      <p:boldItalic r:id="rId27"/>
    </p:embeddedFont>
    <p:embeddedFont>
      <p:font typeface="ＭＳ Ｐゴシック" panose="020B0600070205080204" pitchFamily="34" charset="-128"/>
      <p:regular r:id="rId23"/>
    </p:embeddedFont>
    <p:embeddedFont>
      <p:font typeface="Twinkl"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BE"/>
    <a:srgbClr val="8ACBC0"/>
    <a:srgbClr val="25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7" d="100"/>
          <a:sy n="77" d="100"/>
        </p:scale>
        <p:origin x="1646" y="72"/>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8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health-and-wellbeing-pshce-subjects-key-stage-1/safety/safety-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ferinternet.org.uk/safer-internet-day/safer-internet-day-2020/i-am-educator/film-what-does-my-avatar-say-about-m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This Is Me</a:t>
            </a:r>
            <a:endParaRPr lang="en-GB" dirty="0"/>
          </a:p>
        </p:txBody>
      </p:sp>
      <p:sp>
        <p:nvSpPr>
          <p:cNvPr id="4" name="Rectangle 3"/>
          <p:cNvSpPr/>
          <p:nvPr/>
        </p:nvSpPr>
        <p:spPr>
          <a:xfrm>
            <a:off x="755650" y="1473201"/>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What do you like to do online?</a:t>
            </a:r>
          </a:p>
        </p:txBody>
      </p:sp>
      <p:sp>
        <p:nvSpPr>
          <p:cNvPr id="5" name="Rectangle 4"/>
          <p:cNvSpPr/>
          <p:nvPr/>
        </p:nvSpPr>
        <p:spPr>
          <a:xfrm>
            <a:off x="755650" y="212194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Who likes to do the same/different?</a:t>
            </a:r>
          </a:p>
        </p:txBody>
      </p:sp>
      <p:sp>
        <p:nvSpPr>
          <p:cNvPr id="6" name="Rectangle 5"/>
          <p:cNvSpPr/>
          <p:nvPr/>
        </p:nvSpPr>
        <p:spPr>
          <a:xfrm>
            <a:off x="755650" y="277068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dirty="0">
                <a:solidFill>
                  <a:schemeClr val="tx1"/>
                </a:solidFill>
                <a:latin typeface="Twinkl" pitchFamily="2" charset="0"/>
                <a:ea typeface="MS PGothic" panose="020B0600070205080204" pitchFamily="34" charset="-128"/>
              </a:rPr>
              <a:t>Is it OK for people to like different things online?</a:t>
            </a:r>
          </a:p>
        </p:txBody>
      </p:sp>
      <p:sp>
        <p:nvSpPr>
          <p:cNvPr id="7" name="Rectangle 6"/>
          <p:cNvSpPr/>
          <p:nvPr/>
        </p:nvSpPr>
        <p:spPr>
          <a:xfrm>
            <a:off x="755650" y="3419433"/>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b="1" dirty="0">
                <a:solidFill>
                  <a:schemeClr val="tx1"/>
                </a:solidFill>
                <a:latin typeface="Twinkl" pitchFamily="2" charset="0"/>
                <a:ea typeface="MS PGothic" panose="020B0600070205080204" pitchFamily="34" charset="-128"/>
              </a:rPr>
              <a:t>What could we do to make the Internet better?</a:t>
            </a:r>
          </a:p>
        </p:txBody>
      </p:sp>
    </p:spTree>
    <p:extLst>
      <p:ext uri="{BB962C8B-B14F-4D97-AF65-F5344CB8AC3E}">
        <p14:creationId xmlns:p14="http://schemas.microsoft.com/office/powerpoint/2010/main" val="13144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An Internet We Trust</a:t>
            </a:r>
            <a:endParaRPr dirty="0"/>
          </a:p>
        </p:txBody>
      </p:sp>
      <p:sp>
        <p:nvSpPr>
          <p:cNvPr id="138" name="Google Shape;138;p11"/>
          <p:cNvSpPr/>
          <p:nvPr/>
        </p:nvSpPr>
        <p:spPr>
          <a:xfrm>
            <a:off x="849075" y="1443850"/>
            <a:ext cx="7539300"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GB" sz="1800" b="0" i="0" u="none" strike="noStrike" cap="none" dirty="0">
                <a:solidFill>
                  <a:schemeClr val="dk1"/>
                </a:solidFill>
                <a:ea typeface="Arial"/>
                <a:cs typeface="Arial"/>
                <a:sym typeface="Arial"/>
              </a:rPr>
              <a:t>The theme this year asks us</a:t>
            </a:r>
            <a:r>
              <a:rPr lang="en-GB" sz="1800" dirty="0">
                <a:solidFill>
                  <a:schemeClr val="dk1"/>
                </a:solidFill>
              </a:rPr>
              <a:t> to think about how we can know what to trust online. </a:t>
            </a: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GB" sz="1800" dirty="0">
                <a:solidFill>
                  <a:schemeClr val="dk1"/>
                </a:solidFill>
              </a:rPr>
              <a:t>We need to learn how we separate fact from fiction. </a:t>
            </a:r>
          </a:p>
          <a:p>
            <a:pPr marL="285750" marR="0" lvl="0" indent="-285750" algn="l" rtl="0">
              <a:spcBef>
                <a:spcPts val="0"/>
              </a:spcBef>
              <a:spcAft>
                <a:spcPts val="0"/>
              </a:spcAft>
              <a:buFont typeface="Arial" panose="020B0604020202020204" pitchFamily="34" charset="0"/>
              <a:buChar char="•"/>
            </a:pPr>
            <a:endParaRPr lang="en-US"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rPr>
              <a:t>How do we know if we can trust something online?</a:t>
            </a:r>
          </a:p>
        </p:txBody>
      </p:sp>
      <p:pic>
        <p:nvPicPr>
          <p:cNvPr id="3" name="Picture 2" descr="A picture containing engineering drawing&#10;&#10;Description automatically generated">
            <a:extLst>
              <a:ext uri="{FF2B5EF4-FFF2-40B4-BE49-F238E27FC236}">
                <a16:creationId xmlns:a16="http://schemas.microsoft.com/office/drawing/2014/main" id="{808EEF41-C617-42E9-BA99-5E58CD01D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256" y="3429000"/>
            <a:ext cx="3391954" cy="263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animEffect transition="in" filter="fade">
                                      <p:cBhvr>
                                        <p:cTn id="15" dur="500"/>
                                        <p:tgtEl>
                                          <p:spTgt spid="1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8">
                                            <p:txEl>
                                              <p:pRg st="4" end="4"/>
                                            </p:txEl>
                                          </p:spTgt>
                                        </p:tgtEl>
                                        <p:attrNameLst>
                                          <p:attrName>style.visibility</p:attrName>
                                        </p:attrNameLst>
                                      </p:cBhvr>
                                      <p:to>
                                        <p:strVal val="visible"/>
                                      </p:to>
                                    </p:set>
                                    <p:animEffect transition="in" filter="fade">
                                      <p:cBhvr>
                                        <p:cTn id="20"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News or Fake News?</a:t>
            </a:r>
            <a:endParaRPr dirty="0"/>
          </a:p>
        </p:txBody>
      </p:sp>
      <p:sp>
        <p:nvSpPr>
          <p:cNvPr id="148" name="Google Shape;148;p12"/>
          <p:cNvSpPr/>
          <p:nvPr/>
        </p:nvSpPr>
        <p:spPr>
          <a:xfrm>
            <a:off x="755650" y="1278074"/>
            <a:ext cx="7632600" cy="2515343"/>
          </a:xfrm>
          <a:prstGeom prst="roundRect">
            <a:avLst>
              <a:gd name="adj" fmla="val 2583"/>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1800" dirty="0">
                <a:solidFill>
                  <a:srgbClr val="1C1C1C"/>
                </a:solidFill>
              </a:rPr>
              <a:t>There are ways we can investigate if the information we read is fact or fiction.</a:t>
            </a:r>
          </a:p>
          <a:p>
            <a:pPr marL="0" marR="0" lvl="0" indent="0" algn="l" rtl="0">
              <a:lnSpc>
                <a:spcPct val="90000"/>
              </a:lnSpc>
              <a:spcBef>
                <a:spcPts val="1000"/>
              </a:spcBef>
              <a:spcAft>
                <a:spcPts val="0"/>
              </a:spcAft>
              <a:buNone/>
            </a:pPr>
            <a:endParaRPr sz="1800" dirty="0">
              <a:solidFill>
                <a:srgbClr val="1C1C1C"/>
              </a:solidFill>
            </a:endParaRPr>
          </a:p>
          <a:p>
            <a:pPr lvl="0">
              <a:buClr>
                <a:srgbClr val="000000"/>
              </a:buClr>
            </a:pPr>
            <a:r>
              <a:rPr lang="en-GB" sz="1800" dirty="0">
                <a:solidFill>
                  <a:schemeClr val="dk1"/>
                </a:solidFill>
              </a:rPr>
              <a:t>The online world can influence, persuade and manipulate our decisions and opinions. It’s important we find out what is fact and what is fiction. Sometimes fake news can even be harmful. </a:t>
            </a:r>
            <a:endParaRPr lang="en-GB" dirty="0"/>
          </a:p>
          <a:p>
            <a:pPr lvl="0">
              <a:buClr>
                <a:srgbClr val="000000"/>
              </a:buClr>
            </a:pPr>
            <a:endParaRPr lang="en-GB" dirty="0"/>
          </a:p>
          <a:p>
            <a:pPr lvl="0">
              <a:buClr>
                <a:srgbClr val="000000"/>
              </a:buClr>
            </a:pPr>
            <a:r>
              <a:rPr lang="en-GB" b="1" dirty="0"/>
              <a:t>What can I do?</a:t>
            </a:r>
            <a:endParaRPr sz="1800" b="1"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28600" marR="0" lvl="0" indent="-11430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p:txBody>
      </p:sp>
      <p:sp>
        <p:nvSpPr>
          <p:cNvPr id="9" name="Rectangle 8">
            <a:extLst>
              <a:ext uri="{FF2B5EF4-FFF2-40B4-BE49-F238E27FC236}">
                <a16:creationId xmlns:a16="http://schemas.microsoft.com/office/drawing/2014/main" id="{6B624FCE-BB8D-4440-91A7-E7AFE89440CC}"/>
              </a:ext>
            </a:extLst>
          </p:cNvPr>
          <p:cNvSpPr/>
          <p:nvPr/>
        </p:nvSpPr>
        <p:spPr>
          <a:xfrm>
            <a:off x="755650" y="3793418"/>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spcBef>
                <a:spcPts val="1000"/>
              </a:spcBef>
              <a:buClr>
                <a:srgbClr val="1C1C1C"/>
              </a:buClr>
              <a:buSzPts val="2800"/>
            </a:pPr>
            <a:r>
              <a:rPr lang="en-GB" b="1" dirty="0">
                <a:solidFill>
                  <a:srgbClr val="1C1C1C"/>
                </a:solidFill>
              </a:rPr>
              <a:t>Ask myself who wrote this?</a:t>
            </a:r>
            <a:endParaRPr lang="en-GB" b="1" dirty="0">
              <a:solidFill>
                <a:srgbClr val="1C1C1C"/>
              </a:solidFill>
              <a:latin typeface="Arial"/>
              <a:ea typeface="Arial"/>
              <a:cs typeface="Arial"/>
              <a:sym typeface="Arial"/>
            </a:endParaRPr>
          </a:p>
        </p:txBody>
      </p:sp>
      <p:sp>
        <p:nvSpPr>
          <p:cNvPr id="10" name="Rectangle 9">
            <a:extLst>
              <a:ext uri="{FF2B5EF4-FFF2-40B4-BE49-F238E27FC236}">
                <a16:creationId xmlns:a16="http://schemas.microsoft.com/office/drawing/2014/main" id="{5933CDB9-C170-4699-BD91-F64B2274E1D9}"/>
              </a:ext>
            </a:extLst>
          </p:cNvPr>
          <p:cNvSpPr/>
          <p:nvPr/>
        </p:nvSpPr>
        <p:spPr>
          <a:xfrm>
            <a:off x="755550" y="4395785"/>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chemeClr val="tx1"/>
                </a:solidFill>
              </a:rPr>
              <a:t>Investigate why is was written.</a:t>
            </a:r>
            <a:endParaRPr lang="en-GB" b="1" dirty="0">
              <a:solidFill>
                <a:schemeClr val="tx1"/>
              </a:solidFill>
              <a:latin typeface="Arial"/>
              <a:ea typeface="Arial"/>
              <a:cs typeface="Arial"/>
              <a:sym typeface="Arial"/>
            </a:endParaRPr>
          </a:p>
        </p:txBody>
      </p:sp>
      <p:sp>
        <p:nvSpPr>
          <p:cNvPr id="11" name="Rectangle 10">
            <a:extLst>
              <a:ext uri="{FF2B5EF4-FFF2-40B4-BE49-F238E27FC236}">
                <a16:creationId xmlns:a16="http://schemas.microsoft.com/office/drawing/2014/main" id="{D885779D-7E49-4856-8567-3B8F9AA62F5A}"/>
              </a:ext>
            </a:extLst>
          </p:cNvPr>
          <p:cNvSpPr/>
          <p:nvPr/>
        </p:nvSpPr>
        <p:spPr>
          <a:xfrm>
            <a:off x="755650" y="4998152"/>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rgbClr val="1C1C1C"/>
                </a:solidFill>
              </a:rPr>
              <a:t>Support my friends if fake news upsets them.</a:t>
            </a:r>
            <a:endParaRPr lang="en-GB" b="1" dirty="0">
              <a:solidFill>
                <a:srgbClr val="1C1C1C"/>
              </a:solidFill>
              <a:latin typeface="Arial"/>
              <a:ea typeface="Arial"/>
              <a:cs typeface="Arial"/>
              <a:sym typeface="Arial"/>
            </a:endParaRPr>
          </a:p>
        </p:txBody>
      </p:sp>
      <p:sp>
        <p:nvSpPr>
          <p:cNvPr id="12" name="Rectangle 11">
            <a:extLst>
              <a:ext uri="{FF2B5EF4-FFF2-40B4-BE49-F238E27FC236}">
                <a16:creationId xmlns:a16="http://schemas.microsoft.com/office/drawing/2014/main" id="{29C6224D-21EE-4107-862C-4E12ACF25541}"/>
              </a:ext>
            </a:extLst>
          </p:cNvPr>
          <p:cNvSpPr/>
          <p:nvPr/>
        </p:nvSpPr>
        <p:spPr>
          <a:xfrm>
            <a:off x="755650" y="5625417"/>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400"/>
            </a:pPr>
            <a:r>
              <a:rPr lang="en-GB" b="1" dirty="0">
                <a:solidFill>
                  <a:srgbClr val="1C1C1C"/>
                </a:solidFill>
              </a:rPr>
              <a:t>Only share things I have checked are true.</a:t>
            </a:r>
            <a:endParaRPr lang="en-GB" b="1" dirty="0">
              <a:solidFill>
                <a:srgbClr val="1C1C1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2" end="2"/>
                                            </p:txEl>
                                          </p:spTgt>
                                        </p:tgtEl>
                                        <p:attrNameLst>
                                          <p:attrName>style.visibility</p:attrName>
                                        </p:attrNameLst>
                                      </p:cBhvr>
                                      <p:to>
                                        <p:strVal val="visible"/>
                                      </p:to>
                                    </p:set>
                                    <p:animEffect transition="in" filter="fade">
                                      <p:cBhvr>
                                        <p:cTn id="12" dur="5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4" end="4"/>
                                            </p:txEl>
                                          </p:spTgt>
                                        </p:tgtEl>
                                        <p:attrNameLst>
                                          <p:attrName>style.visibility</p:attrName>
                                        </p:attrNameLst>
                                      </p:cBhvr>
                                      <p:to>
                                        <p:strVal val="visible"/>
                                      </p:to>
                                    </p:set>
                                    <p:animEffect transition="in" filter="fade">
                                      <p:cBhvr>
                                        <p:cTn id="17" dur="500"/>
                                        <p:tgtEl>
                                          <p:spTgt spid="1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89127" y="1278075"/>
            <a:ext cx="8478502"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t>There are ways we can investigate if the information we read is fact or fiction.</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5035370" y="4155283"/>
            <a:ext cx="3155593" cy="1937542"/>
            <a:chOff x="5035370" y="4155283"/>
            <a:chExt cx="3155593"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5035370" y="5741987"/>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 for help</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30" name="Group 29">
            <a:extLst>
              <a:ext uri="{FF2B5EF4-FFF2-40B4-BE49-F238E27FC236}">
                <a16:creationId xmlns:a16="http://schemas.microsoft.com/office/drawing/2014/main" id="{C9508644-353C-4C93-A734-367B862BCB89}"/>
              </a:ext>
            </a:extLst>
          </p:cNvPr>
          <p:cNvGrpSpPr/>
          <p:nvPr/>
        </p:nvGrpSpPr>
        <p:grpSpPr>
          <a:xfrm>
            <a:off x="1068676" y="1941825"/>
            <a:ext cx="2740025" cy="1879931"/>
            <a:chOff x="1068676" y="1941825"/>
            <a:chExt cx="2740025" cy="1879931"/>
          </a:xfrm>
        </p:grpSpPr>
        <p:sp>
          <p:nvSpPr>
            <p:cNvPr id="4" name="Content Placeholder 2"/>
            <p:cNvSpPr txBox="1">
              <a:spLocks/>
            </p:cNvSpPr>
            <p:nvPr/>
          </p:nvSpPr>
          <p:spPr bwMode="auto">
            <a:xfrm>
              <a:off x="1068676" y="3470918"/>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 what you see</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31" name="Group 30">
            <a:extLst>
              <a:ext uri="{FF2B5EF4-FFF2-40B4-BE49-F238E27FC236}">
                <a16:creationId xmlns:a16="http://schemas.microsoft.com/office/drawing/2014/main" id="{9B88CA37-F58C-4BAF-9676-F864062FDA33}"/>
              </a:ext>
            </a:extLst>
          </p:cNvPr>
          <p:cNvGrpSpPr/>
          <p:nvPr/>
        </p:nvGrpSpPr>
        <p:grpSpPr>
          <a:xfrm>
            <a:off x="5035370" y="1799461"/>
            <a:ext cx="3155593" cy="2022295"/>
            <a:chOff x="5035370" y="1799461"/>
            <a:chExt cx="3155593"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5035370" y="3470918"/>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 other sources online</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grpSp>
        <p:nvGrpSpPr>
          <p:cNvPr id="32" name="Group 31">
            <a:extLst>
              <a:ext uri="{FF2B5EF4-FFF2-40B4-BE49-F238E27FC236}">
                <a16:creationId xmlns:a16="http://schemas.microsoft.com/office/drawing/2014/main" id="{A870160E-F65C-4A52-ADF3-9A28F0C76B5A}"/>
              </a:ext>
            </a:extLst>
          </p:cNvPr>
          <p:cNvGrpSpPr/>
          <p:nvPr/>
        </p:nvGrpSpPr>
        <p:grpSpPr>
          <a:xfrm>
            <a:off x="1068676" y="4011293"/>
            <a:ext cx="2740025" cy="2081532"/>
            <a:chOff x="1068676" y="4011293"/>
            <a:chExt cx="2740025" cy="2081532"/>
          </a:xfrm>
        </p:grpSpPr>
        <p:sp>
          <p:nvSpPr>
            <p:cNvPr id="21" name="Content Placeholder 2">
              <a:extLst>
                <a:ext uri="{FF2B5EF4-FFF2-40B4-BE49-F238E27FC236}">
                  <a16:creationId xmlns:a16="http://schemas.microsoft.com/office/drawing/2014/main" id="{FBB409B6-3218-437B-96E4-C7E9B09710F8}"/>
                </a:ext>
              </a:extLst>
            </p:cNvPr>
            <p:cNvSpPr txBox="1">
              <a:spLocks/>
            </p:cNvSpPr>
            <p:nvPr/>
          </p:nvSpPr>
          <p:spPr bwMode="auto">
            <a:xfrm>
              <a:off x="1068676" y="5741987"/>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1C1C1C"/>
                </a:buClr>
                <a:buSzPts val="2800"/>
                <a:buFont typeface="Arial"/>
                <a:buNone/>
              </a:pPr>
              <a:r>
                <a:rPr lang="en-US" sz="1800" b="1" dirty="0">
                  <a:solidFill>
                    <a:srgbClr val="1C1C1C"/>
                  </a:solidFill>
                  <a:latin typeface="+mn-lt"/>
                </a:rPr>
                <a:t>check sources offline</a:t>
              </a:r>
              <a:endParaRPr lang="en-US" dirty="0">
                <a:latin typeface="+mn-lt"/>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0" marR="0" lvl="0" indent="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p:txBody>
        </p:sp>
        <p:pic>
          <p:nvPicPr>
            <p:cNvPr id="29" name="Picture 28" descr="A close up of a logo&#10;&#10;Description automatically generated">
              <a:extLst>
                <a:ext uri="{FF2B5EF4-FFF2-40B4-BE49-F238E27FC236}">
                  <a16:creationId xmlns:a16="http://schemas.microsoft.com/office/drawing/2014/main" id="{20B42AB5-6870-4511-98FA-621586369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510" y="4011293"/>
              <a:ext cx="1494355" cy="1641790"/>
            </a:xfrm>
            <a:prstGeom prst="rect">
              <a:avLst/>
            </a:prstGeom>
          </p:spPr>
        </p:pic>
      </p:grpSp>
    </p:spTree>
    <p:extLst>
      <p:ext uri="{BB962C8B-B14F-4D97-AF65-F5344CB8AC3E}">
        <p14:creationId xmlns:p14="http://schemas.microsoft.com/office/powerpoint/2010/main" val="12752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2522026"/>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You saw a link for a video to an amazing new football trick?</a:t>
            </a:r>
          </a:p>
        </p:txBody>
      </p:sp>
      <p:sp>
        <p:nvSpPr>
          <p:cNvPr id="2" name="Title 1"/>
          <p:cNvSpPr>
            <a:spLocks noGrp="1"/>
          </p:cNvSpPr>
          <p:nvPr>
            <p:ph type="title"/>
          </p:nvPr>
        </p:nvSpPr>
        <p:spPr/>
        <p:txBody>
          <a:bodyPr/>
          <a:lstStyle/>
          <a:p>
            <a:r>
              <a:rPr lang="en-GB" altLang="en-US" dirty="0"/>
              <a:t>What Would You Do If…</a:t>
            </a:r>
            <a:endParaRPr lang="en-GB" dirty="0"/>
          </a:p>
        </p:txBody>
      </p:sp>
      <p:sp>
        <p:nvSpPr>
          <p:cNvPr id="3" name="Rectangle 2"/>
          <p:cNvSpPr/>
          <p:nvPr/>
        </p:nvSpPr>
        <p:spPr>
          <a:xfrm>
            <a:off x="755650" y="155001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You see an advert pop up saying you have won a prize?</a:t>
            </a:r>
          </a:p>
        </p:txBody>
      </p:sp>
      <p:sp>
        <p:nvSpPr>
          <p:cNvPr id="22" name="Rectangle 21">
            <a:extLst>
              <a:ext uri="{FF2B5EF4-FFF2-40B4-BE49-F238E27FC236}">
                <a16:creationId xmlns:a16="http://schemas.microsoft.com/office/drawing/2014/main" id="{E68C29F7-3D3F-4B51-AFB5-5A385704850F}"/>
              </a:ext>
            </a:extLst>
          </p:cNvPr>
          <p:cNvSpPr/>
          <p:nvPr/>
        </p:nvSpPr>
        <p:spPr>
          <a:xfrm>
            <a:off x="755650" y="3490973"/>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Someone you play games with online asks to meet in person?</a:t>
            </a:r>
          </a:p>
        </p:txBody>
      </p:sp>
    </p:spTree>
    <p:extLst>
      <p:ext uri="{BB962C8B-B14F-4D97-AF65-F5344CB8AC3E}">
        <p14:creationId xmlns:p14="http://schemas.microsoft.com/office/powerpoint/2010/main" val="3380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57198" y="1278075"/>
            <a:ext cx="8220075"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GB" b="1" dirty="0"/>
              <a:t>Remember</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6068485" y="2531667"/>
            <a:ext cx="1913815" cy="1937542"/>
            <a:chOff x="5514811" y="4155283"/>
            <a:chExt cx="1913815"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6260163" y="5741987"/>
              <a:ext cx="794979"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5" name="Group 4">
            <a:extLst>
              <a:ext uri="{FF2B5EF4-FFF2-40B4-BE49-F238E27FC236}">
                <a16:creationId xmlns:a16="http://schemas.microsoft.com/office/drawing/2014/main" id="{E52441EA-DD61-4D65-B9C2-99FAD5631055}"/>
              </a:ext>
            </a:extLst>
          </p:cNvPr>
          <p:cNvGrpSpPr/>
          <p:nvPr/>
        </p:nvGrpSpPr>
        <p:grpSpPr>
          <a:xfrm>
            <a:off x="1260197" y="2560473"/>
            <a:ext cx="1133906" cy="1879931"/>
            <a:chOff x="1936465" y="1941825"/>
            <a:chExt cx="1133906" cy="1879931"/>
          </a:xfrm>
        </p:grpSpPr>
        <p:sp>
          <p:nvSpPr>
            <p:cNvPr id="4" name="Content Placeholder 2"/>
            <p:cNvSpPr txBox="1">
              <a:spLocks/>
            </p:cNvSpPr>
            <p:nvPr/>
          </p:nvSpPr>
          <p:spPr bwMode="auto">
            <a:xfrm>
              <a:off x="1936465" y="3470918"/>
              <a:ext cx="1133906"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6" name="Group 5">
            <a:extLst>
              <a:ext uri="{FF2B5EF4-FFF2-40B4-BE49-F238E27FC236}">
                <a16:creationId xmlns:a16="http://schemas.microsoft.com/office/drawing/2014/main" id="{D618EEF7-12E1-4051-BA75-6549D0488E60}"/>
              </a:ext>
            </a:extLst>
          </p:cNvPr>
          <p:cNvGrpSpPr/>
          <p:nvPr/>
        </p:nvGrpSpPr>
        <p:grpSpPr>
          <a:xfrm>
            <a:off x="3204439" y="2489291"/>
            <a:ext cx="2053709" cy="2022295"/>
            <a:chOff x="5514811" y="1799461"/>
            <a:chExt cx="2053709"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6213666" y="3470918"/>
              <a:ext cx="799000"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spTree>
    <p:extLst>
      <p:ext uri="{BB962C8B-B14F-4D97-AF65-F5344CB8AC3E}">
        <p14:creationId xmlns:p14="http://schemas.microsoft.com/office/powerpoint/2010/main" val="35425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3239" y="512763"/>
            <a:ext cx="8137524" cy="57959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00142" y="3572670"/>
            <a:ext cx="2757442" cy="2520155"/>
          </a:xfrm>
          <a:prstGeom prst="rect">
            <a:avLst/>
          </a:prstGeom>
        </p:spPr>
      </p:pic>
      <p:sp>
        <p:nvSpPr>
          <p:cNvPr id="11" name="Rectangle 10"/>
          <p:cNvSpPr/>
          <p:nvPr/>
        </p:nvSpPr>
        <p:spPr>
          <a:xfrm>
            <a:off x="755650" y="139157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know the purpose of the annual Safer Internet Day</a:t>
            </a:r>
          </a:p>
        </p:txBody>
      </p:sp>
      <p:sp>
        <p:nvSpPr>
          <p:cNvPr id="12" name="Rectangle 11"/>
          <p:cNvSpPr/>
          <p:nvPr/>
        </p:nvSpPr>
        <p:spPr>
          <a:xfrm>
            <a:off x="755650" y="1995160"/>
            <a:ext cx="7632700" cy="772107"/>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understand the theme, ‘An Internet we trust: exploring reliability in the online world’</a:t>
            </a:r>
          </a:p>
        </p:txBody>
      </p:sp>
      <p:sp>
        <p:nvSpPr>
          <p:cNvPr id="13" name="Rectangle 12"/>
          <p:cNvSpPr/>
          <p:nvPr/>
        </p:nvSpPr>
        <p:spPr>
          <a:xfrm>
            <a:off x="755650" y="2875744"/>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To understand my online identity and how to keep safe online</a:t>
            </a:r>
            <a:endParaRPr lang="en-GB" altLang="en-US" dirty="0">
              <a:solidFill>
                <a:schemeClr val="tx1"/>
              </a:solidFill>
              <a:latin typeface="Twinkl" pitchFamily="2" charset="0"/>
            </a:endParaRP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Word Check!</a:t>
            </a:r>
            <a:endParaRPr lang="en-GB" sz="3600" dirty="0">
              <a:latin typeface="+mn-lt"/>
            </a:endParaRPr>
          </a:p>
        </p:txBody>
      </p:sp>
      <p:sp>
        <p:nvSpPr>
          <p:cNvPr id="5" name="Rectangle 4"/>
          <p:cNvSpPr/>
          <p:nvPr/>
        </p:nvSpPr>
        <p:spPr>
          <a:xfrm>
            <a:off x="828078" y="1334701"/>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Let’s check your understanding of these key words:</a:t>
            </a:r>
          </a:p>
        </p:txBody>
      </p:sp>
      <p:grpSp>
        <p:nvGrpSpPr>
          <p:cNvPr id="31" name="Group 30"/>
          <p:cNvGrpSpPr/>
          <p:nvPr/>
        </p:nvGrpSpPr>
        <p:grpSpPr>
          <a:xfrm flipH="1">
            <a:off x="2257364" y="1874673"/>
            <a:ext cx="1887009" cy="674685"/>
            <a:chOff x="3670817" y="2630910"/>
            <a:chExt cx="1887009" cy="67468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686" y="2635034"/>
              <a:ext cx="1850140" cy="670561"/>
            </a:xfrm>
            <a:prstGeom prst="rect">
              <a:avLst/>
            </a:prstGeom>
          </p:spPr>
        </p:pic>
        <p:sp>
          <p:nvSpPr>
            <p:cNvPr id="2" name="Rectangle 1"/>
            <p:cNvSpPr/>
            <p:nvPr/>
          </p:nvSpPr>
          <p:spPr>
            <a:xfrm>
              <a:off x="3670817" y="2630910"/>
              <a:ext cx="1718740" cy="584775"/>
            </a:xfrm>
            <a:prstGeom prst="rect">
              <a:avLst/>
            </a:prstGeom>
          </p:spPr>
          <p:txBody>
            <a:bodyPr wrap="none">
              <a:spAutoFit/>
            </a:bodyPr>
            <a:lstStyle/>
            <a:p>
              <a:pPr>
                <a:lnSpc>
                  <a:spcPct val="100000"/>
                </a:lnSpc>
                <a:spcBef>
                  <a:spcPct val="0"/>
                </a:spcBef>
                <a:buFontTx/>
                <a:buNone/>
              </a:pPr>
              <a:r>
                <a:rPr lang="en-GB" altLang="en-US" sz="3200" b="1" dirty="0"/>
                <a:t>Internet</a:t>
              </a:r>
            </a:p>
          </p:txBody>
        </p:sp>
      </p:grpSp>
      <p:grpSp>
        <p:nvGrpSpPr>
          <p:cNvPr id="34" name="Group 33"/>
          <p:cNvGrpSpPr/>
          <p:nvPr/>
        </p:nvGrpSpPr>
        <p:grpSpPr>
          <a:xfrm flipH="1">
            <a:off x="2257364" y="3745391"/>
            <a:ext cx="1850140" cy="670561"/>
            <a:chOff x="6222823" y="3305595"/>
            <a:chExt cx="1850140" cy="670561"/>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823" y="3305595"/>
              <a:ext cx="1850140" cy="670561"/>
            </a:xfrm>
            <a:prstGeom prst="rect">
              <a:avLst/>
            </a:prstGeom>
          </p:spPr>
        </p:pic>
        <p:sp>
          <p:nvSpPr>
            <p:cNvPr id="7" name="Rectangle 6"/>
            <p:cNvSpPr/>
            <p:nvPr/>
          </p:nvSpPr>
          <p:spPr>
            <a:xfrm>
              <a:off x="6384322" y="3332049"/>
              <a:ext cx="1436612" cy="584775"/>
            </a:xfrm>
            <a:prstGeom prst="rect">
              <a:avLst/>
            </a:prstGeom>
          </p:spPr>
          <p:txBody>
            <a:bodyPr wrap="none">
              <a:spAutoFit/>
            </a:bodyPr>
            <a:lstStyle/>
            <a:p>
              <a:pPr>
                <a:spcBef>
                  <a:spcPct val="0"/>
                </a:spcBef>
              </a:pPr>
              <a:r>
                <a:rPr lang="en-GB" altLang="en-US" sz="3200" b="1" dirty="0"/>
                <a:t>avatar</a:t>
              </a:r>
            </a:p>
          </p:txBody>
        </p:sp>
      </p:grpSp>
      <p:grpSp>
        <p:nvGrpSpPr>
          <p:cNvPr id="28" name="Group 27"/>
          <p:cNvGrpSpPr/>
          <p:nvPr/>
        </p:nvGrpSpPr>
        <p:grpSpPr>
          <a:xfrm>
            <a:off x="5161286" y="3256681"/>
            <a:ext cx="1850140" cy="670561"/>
            <a:chOff x="1383751" y="1987878"/>
            <a:chExt cx="1850140" cy="670561"/>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751" y="1987878"/>
              <a:ext cx="1850140" cy="670561"/>
            </a:xfrm>
            <a:prstGeom prst="rect">
              <a:avLst/>
            </a:prstGeom>
          </p:spPr>
        </p:pic>
        <p:sp>
          <p:nvSpPr>
            <p:cNvPr id="13" name="Rectangle 12"/>
            <p:cNvSpPr/>
            <p:nvPr/>
          </p:nvSpPr>
          <p:spPr>
            <a:xfrm>
              <a:off x="1526788" y="2021336"/>
              <a:ext cx="1332416" cy="584775"/>
            </a:xfrm>
            <a:prstGeom prst="rect">
              <a:avLst/>
            </a:prstGeom>
          </p:spPr>
          <p:txBody>
            <a:bodyPr wrap="none">
              <a:spAutoFit/>
            </a:bodyPr>
            <a:lstStyle/>
            <a:p>
              <a:pPr>
                <a:lnSpc>
                  <a:spcPct val="100000"/>
                </a:lnSpc>
                <a:spcBef>
                  <a:spcPct val="0"/>
                </a:spcBef>
                <a:buFontTx/>
                <a:buNone/>
              </a:pPr>
              <a:r>
                <a:rPr lang="en-GB" altLang="en-US" sz="3200" b="1" dirty="0"/>
                <a:t>online</a:t>
              </a:r>
            </a:p>
          </p:txBody>
        </p:sp>
      </p:grpSp>
      <p:grpSp>
        <p:nvGrpSpPr>
          <p:cNvPr id="32" name="Group 31"/>
          <p:cNvGrpSpPr/>
          <p:nvPr/>
        </p:nvGrpSpPr>
        <p:grpSpPr>
          <a:xfrm>
            <a:off x="5161286" y="4244141"/>
            <a:ext cx="1850140" cy="670561"/>
            <a:chOff x="3707686" y="3956814"/>
            <a:chExt cx="1850140" cy="670561"/>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86" y="3956814"/>
              <a:ext cx="1850140" cy="670561"/>
            </a:xfrm>
            <a:prstGeom prst="rect">
              <a:avLst/>
            </a:prstGeom>
          </p:spPr>
        </p:pic>
        <p:sp>
          <p:nvSpPr>
            <p:cNvPr id="14" name="TextBox 5"/>
            <p:cNvSpPr txBox="1">
              <a:spLocks noChangeArrowheads="1"/>
            </p:cNvSpPr>
            <p:nvPr/>
          </p:nvSpPr>
          <p:spPr bwMode="auto">
            <a:xfrm>
              <a:off x="4114163" y="3957828"/>
              <a:ext cx="874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app</a:t>
              </a:r>
            </a:p>
          </p:txBody>
        </p:sp>
      </p:grpSp>
      <p:grpSp>
        <p:nvGrpSpPr>
          <p:cNvPr id="35" name="Group 34"/>
          <p:cNvGrpSpPr/>
          <p:nvPr/>
        </p:nvGrpSpPr>
        <p:grpSpPr>
          <a:xfrm>
            <a:off x="5161286" y="5238491"/>
            <a:ext cx="1850140" cy="670561"/>
            <a:chOff x="6222823" y="4871902"/>
            <a:chExt cx="1850140" cy="670561"/>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823" y="4871902"/>
              <a:ext cx="1850140" cy="670561"/>
            </a:xfrm>
            <a:prstGeom prst="rect">
              <a:avLst/>
            </a:prstGeom>
          </p:spPr>
        </p:pic>
        <p:sp>
          <p:nvSpPr>
            <p:cNvPr id="15" name="TextBox 6"/>
            <p:cNvSpPr txBox="1">
              <a:spLocks noChangeArrowheads="1"/>
            </p:cNvSpPr>
            <p:nvPr/>
          </p:nvSpPr>
          <p:spPr bwMode="auto">
            <a:xfrm>
              <a:off x="6341633" y="4897886"/>
              <a:ext cx="1398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advert</a:t>
              </a:r>
            </a:p>
          </p:txBody>
        </p:sp>
      </p:grpSp>
      <p:grpSp>
        <p:nvGrpSpPr>
          <p:cNvPr id="33" name="Group 32"/>
          <p:cNvGrpSpPr/>
          <p:nvPr/>
        </p:nvGrpSpPr>
        <p:grpSpPr>
          <a:xfrm>
            <a:off x="5161286" y="2269221"/>
            <a:ext cx="1850140" cy="670561"/>
            <a:chOff x="6193069" y="1982582"/>
            <a:chExt cx="1850140" cy="670561"/>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9" y="1982582"/>
              <a:ext cx="1850140" cy="670561"/>
            </a:xfrm>
            <a:prstGeom prst="rect">
              <a:avLst/>
            </a:prstGeom>
          </p:spPr>
        </p:pic>
        <p:sp>
          <p:nvSpPr>
            <p:cNvPr id="16" name="TextBox 7"/>
            <p:cNvSpPr txBox="1">
              <a:spLocks noChangeArrowheads="1"/>
            </p:cNvSpPr>
            <p:nvPr/>
          </p:nvSpPr>
          <p:spPr bwMode="auto">
            <a:xfrm>
              <a:off x="6384322" y="198562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email</a:t>
              </a:r>
            </a:p>
          </p:txBody>
        </p:sp>
      </p:grpSp>
      <p:grpSp>
        <p:nvGrpSpPr>
          <p:cNvPr id="30" name="Group 29"/>
          <p:cNvGrpSpPr/>
          <p:nvPr/>
        </p:nvGrpSpPr>
        <p:grpSpPr>
          <a:xfrm flipH="1">
            <a:off x="1492393" y="4678687"/>
            <a:ext cx="2615111" cy="672974"/>
            <a:chOff x="1383751" y="4869489"/>
            <a:chExt cx="2615111" cy="67297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751" y="4871902"/>
              <a:ext cx="2615111" cy="670561"/>
            </a:xfrm>
            <a:prstGeom prst="rect">
              <a:avLst/>
            </a:prstGeom>
          </p:spPr>
        </p:pic>
        <p:sp>
          <p:nvSpPr>
            <p:cNvPr id="17" name="TextBox 8"/>
            <p:cNvSpPr txBox="1">
              <a:spLocks noChangeArrowheads="1"/>
            </p:cNvSpPr>
            <p:nvPr/>
          </p:nvSpPr>
          <p:spPr bwMode="auto">
            <a:xfrm>
              <a:off x="1519553" y="4869489"/>
              <a:ext cx="2143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messaging</a:t>
              </a:r>
            </a:p>
          </p:txBody>
        </p:sp>
      </p:grpSp>
      <p:grpSp>
        <p:nvGrpSpPr>
          <p:cNvPr id="29" name="Group 28"/>
          <p:cNvGrpSpPr/>
          <p:nvPr/>
        </p:nvGrpSpPr>
        <p:grpSpPr>
          <a:xfrm flipH="1">
            <a:off x="2257364" y="2812094"/>
            <a:ext cx="1850140" cy="670561"/>
            <a:chOff x="1383751" y="3315022"/>
            <a:chExt cx="1850140" cy="670561"/>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751" y="3315022"/>
              <a:ext cx="1850140" cy="670561"/>
            </a:xfrm>
            <a:prstGeom prst="rect">
              <a:avLst/>
            </a:prstGeom>
          </p:spPr>
        </p:pic>
        <p:sp>
          <p:nvSpPr>
            <p:cNvPr id="18" name="TextBox 9"/>
            <p:cNvSpPr txBox="1">
              <a:spLocks noChangeArrowheads="1"/>
            </p:cNvSpPr>
            <p:nvPr/>
          </p:nvSpPr>
          <p:spPr bwMode="auto">
            <a:xfrm>
              <a:off x="1519553" y="3350386"/>
              <a:ext cx="1388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source</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Safer Internet Day?</a:t>
            </a:r>
            <a:endParaRPr lang="en-GB"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Safer Internet Day is celebrated in over one hundred countries across the world on Tuesday 9</a:t>
            </a:r>
            <a:r>
              <a:rPr lang="en-GB" altLang="en-US" baseline="30000" dirty="0">
                <a:solidFill>
                  <a:schemeClr val="tx1"/>
                </a:solidFill>
                <a:latin typeface="Twinkl" pitchFamily="2" charset="0"/>
                <a:ea typeface="MS PGothic" panose="020B0600070205080204" pitchFamily="34" charset="-128"/>
              </a:rPr>
              <a:t>th</a:t>
            </a:r>
            <a:r>
              <a:rPr lang="en-GB" altLang="en-US" dirty="0">
                <a:solidFill>
                  <a:schemeClr val="tx1"/>
                </a:solidFill>
                <a:latin typeface="Twinkl" pitchFamily="2" charset="0"/>
                <a:ea typeface="MS PGothic" panose="020B0600070205080204" pitchFamily="34" charset="-128"/>
              </a:rPr>
              <a:t> February 2021.</a:t>
            </a: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The theme this year is ‘An Internet we trust: exploring reliability in the online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375" y="3076305"/>
            <a:ext cx="4195400" cy="2890579"/>
          </a:xfrm>
          <a:prstGeom prst="rect">
            <a:avLst/>
          </a:prstGeom>
        </p:spPr>
      </p:pic>
    </p:spTree>
    <p:extLst>
      <p:ext uri="{BB962C8B-B14F-4D97-AF65-F5344CB8AC3E}">
        <p14:creationId xmlns:p14="http://schemas.microsoft.com/office/powerpoint/2010/main" val="35386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Do You Use the Internet For?</a:t>
            </a:r>
            <a:endParaRPr lang="en-GB" sz="3600"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The Internet is an amazing place!</a:t>
            </a:r>
          </a:p>
          <a:p>
            <a:pPr marL="285750" indent="-285750">
              <a:buFont typeface="Arial" panose="020B0604020202020204" pitchFamily="34" charset="0"/>
              <a:buChar char="•"/>
              <a:defRPr/>
            </a:pPr>
            <a:endParaRPr lang="en-GB" altLang="en-US" dirty="0">
              <a:solidFill>
                <a:schemeClr val="tx1"/>
              </a:solidFill>
              <a:ea typeface="ＭＳ Ｐゴシック" panose="020B0600070205080204" pitchFamily="34" charset="-128"/>
            </a:endParaRPr>
          </a:p>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In our real lives, it provides us with entertainment, allows us to communicate and helps us learn new things. </a:t>
            </a:r>
            <a:endParaRPr lang="en-GB" altLang="en-US" dirty="0">
              <a:solidFill>
                <a:schemeClr val="tx1"/>
              </a:solidFill>
              <a:ea typeface="ＭＳ Ｐゴシック" panose="020B0600070205080204" pitchFamily="34" charset="-128"/>
              <a:sym typeface="Symbol" panose="05050102010706020507" pitchFamily="18" charset="2"/>
            </a:endParaRP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3816350" cy="2665792"/>
          </a:xfrm>
          <a:prstGeom prst="rect">
            <a:avLst/>
          </a:prstGeom>
        </p:spPr>
      </p:pic>
    </p:spTree>
    <p:extLst>
      <p:ext uri="{BB962C8B-B14F-4D97-AF65-F5344CB8AC3E}">
        <p14:creationId xmlns:p14="http://schemas.microsoft.com/office/powerpoint/2010/main" val="38046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Who Can Use the Internet? </a:t>
            </a:r>
            <a:endParaRPr lang="en-GB" dirty="0"/>
          </a:p>
        </p:txBody>
      </p:sp>
      <p:sp>
        <p:nvSpPr>
          <p:cNvPr id="4" name="Rectangle 3"/>
          <p:cNvSpPr/>
          <p:nvPr/>
        </p:nvSpPr>
        <p:spPr>
          <a:xfrm>
            <a:off x="743241" y="1473201"/>
            <a:ext cx="4290983" cy="243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Many people across the world use the Internet every day.</a:t>
            </a:r>
          </a:p>
          <a:p>
            <a:pPr marL="342900" indent="-34290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By the end of 2019, four and a half billion (4,500,000,000) people were using the Internet. That is nearly 6 out of every 10 people in the whole world.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67" y="1386672"/>
            <a:ext cx="3187662" cy="4798088"/>
          </a:xfrm>
          <a:prstGeom prst="rect">
            <a:avLst/>
          </a:prstGeom>
        </p:spPr>
      </p:pic>
    </p:spTree>
    <p:extLst>
      <p:ext uri="{BB962C8B-B14F-4D97-AF65-F5344CB8AC3E}">
        <p14:creationId xmlns:p14="http://schemas.microsoft.com/office/powerpoint/2010/main" val="34452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How Do We Access the Internet? </a:t>
            </a:r>
            <a:endParaRPr lang="en-GB" dirty="0"/>
          </a:p>
        </p:txBody>
      </p:sp>
      <p:sp>
        <p:nvSpPr>
          <p:cNvPr id="3" name="Rectangle 2"/>
          <p:cNvSpPr/>
          <p:nvPr/>
        </p:nvSpPr>
        <p:spPr>
          <a:xfrm>
            <a:off x="879230" y="1473201"/>
            <a:ext cx="7340321" cy="646331"/>
          </a:xfrm>
          <a:prstGeom prst="rect">
            <a:avLst/>
          </a:prstGeom>
        </p:spPr>
        <p:txBody>
          <a:bodyPr wrap="square">
            <a:spAutoFit/>
          </a:bodyPr>
          <a:lstStyle/>
          <a:p>
            <a:pPr marL="342900" indent="-342900">
              <a:buFont typeface="Arial" panose="020B0604020202020204" pitchFamily="34" charset="0"/>
              <a:buChar char="•"/>
            </a:pPr>
            <a:r>
              <a:rPr lang="en-GB" altLang="en-US" dirty="0">
                <a:latin typeface="Twinkl" pitchFamily="2" charset="0"/>
                <a:ea typeface="MS PGothic" panose="020B0600070205080204" pitchFamily="34" charset="-128"/>
              </a:rPr>
              <a:t>We can use lots of different devices to access the Internet. How many can you think of?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851" y="2670667"/>
            <a:ext cx="829036" cy="12960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709" y="2572734"/>
            <a:ext cx="2149592" cy="14919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228" y="4140928"/>
            <a:ext cx="970813" cy="1353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54" y="3984000"/>
            <a:ext cx="1133392" cy="15937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574" y="4263232"/>
            <a:ext cx="2026214" cy="12312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137" y="2572734"/>
            <a:ext cx="1630521" cy="108220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30" y="4346102"/>
            <a:ext cx="1717479" cy="106549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4910" y="2315383"/>
            <a:ext cx="1436965" cy="1561228"/>
          </a:xfrm>
          <a:prstGeom prst="rect">
            <a:avLst/>
          </a:prstGeom>
        </p:spPr>
      </p:pic>
      <p:sp>
        <p:nvSpPr>
          <p:cNvPr id="13" name="TextBox 12">
            <a:extLst>
              <a:ext uri="{FF2B5EF4-FFF2-40B4-BE49-F238E27FC236}">
                <a16:creationId xmlns:a16="http://schemas.microsoft.com/office/drawing/2014/main" id="{EBB05FD9-9C6F-49D6-8EAC-C9E60E35FCA3}"/>
              </a:ext>
            </a:extLst>
          </p:cNvPr>
          <p:cNvSpPr txBox="1"/>
          <p:nvPr/>
        </p:nvSpPr>
        <p:spPr>
          <a:xfrm>
            <a:off x="879230" y="5873802"/>
            <a:ext cx="4572000" cy="369332"/>
          </a:xfrm>
          <a:prstGeom prst="rect">
            <a:avLst/>
          </a:prstGeom>
          <a:noFill/>
        </p:spPr>
        <p:txBody>
          <a:bodyPr wrap="square">
            <a:spAutoFit/>
          </a:bodyPr>
          <a:lstStyle/>
          <a:p>
            <a:pPr marL="0" lvl="0" indent="0" algn="l" rtl="0">
              <a:spcBef>
                <a:spcPts val="0"/>
              </a:spcBef>
              <a:spcAft>
                <a:spcPts val="0"/>
              </a:spcAft>
              <a:buNone/>
            </a:pPr>
            <a:r>
              <a:rPr lang="en-GB" sz="1800" b="1" dirty="0">
                <a:solidFill>
                  <a:schemeClr val="dk1"/>
                </a:solidFill>
              </a:rPr>
              <a:t>Did you think of all these?</a:t>
            </a:r>
            <a:endParaRPr lang="en-GB" b="1" dirty="0"/>
          </a:p>
        </p:txBody>
      </p:sp>
    </p:spTree>
    <p:extLst>
      <p:ext uri="{BB962C8B-B14F-4D97-AF65-F5344CB8AC3E}">
        <p14:creationId xmlns:p14="http://schemas.microsoft.com/office/powerpoint/2010/main" val="42530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1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1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1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1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1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1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765175"/>
            <a:ext cx="8220075" cy="994306"/>
          </a:xfrm>
        </p:spPr>
        <p:txBody>
          <a:bodyPr/>
          <a:lstStyle/>
          <a:p>
            <a:r>
              <a:rPr lang="en-GB" altLang="en-US" dirty="0"/>
              <a:t>How Would You Feel if the Internet Was Turned Off?</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098" t="-6216" b="-1"/>
          <a:stretch/>
        </p:blipFill>
        <p:spPr>
          <a:xfrm>
            <a:off x="2605437" y="2065105"/>
            <a:ext cx="3933125" cy="3935252"/>
          </a:xfrm>
          <a:prstGeom prst="ellipse">
            <a:avLst/>
          </a:prstGeom>
          <a:solidFill>
            <a:srgbClr val="25B9BE"/>
          </a:solidFill>
        </p:spPr>
      </p:pic>
    </p:spTree>
    <p:extLst>
      <p:ext uri="{BB962C8B-B14F-4D97-AF65-F5344CB8AC3E}">
        <p14:creationId xmlns:p14="http://schemas.microsoft.com/office/powerpoint/2010/main" val="31070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Your Online Identity?</a:t>
            </a:r>
            <a:endParaRPr lang="en-GB" dirty="0"/>
          </a:p>
        </p:txBody>
      </p:sp>
      <p:sp>
        <p:nvSpPr>
          <p:cNvPr id="3" name="Rectangle 2"/>
          <p:cNvSpPr/>
          <p:nvPr/>
        </p:nvSpPr>
        <p:spPr>
          <a:xfrm>
            <a:off x="668214" y="1343357"/>
            <a:ext cx="7720135" cy="1477328"/>
          </a:xfrm>
          <a:prstGeom prst="rect">
            <a:avLst/>
          </a:prstGeom>
        </p:spPr>
        <p:txBody>
          <a:bodyPr wrap="square">
            <a:spAutoFit/>
          </a:bodyPr>
          <a:lstStyle/>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When we go online, we have an online identity.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This is information about ourselves, our likes, what we share and how we talk to others.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On some apps, we can make an avatar or a profile that other people online can see.</a:t>
            </a:r>
            <a:endParaRPr lang="en-GB" altLang="en-US" dirty="0">
              <a:latin typeface="Twinkl" pitchFamily="2" charset="0"/>
              <a:ea typeface="MS PGothic" panose="020B0600070205080204" pitchFamily="34" charset="-128"/>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976" y="3547156"/>
            <a:ext cx="5340047" cy="2042749"/>
          </a:xfrm>
          <a:prstGeom prst="rect">
            <a:avLst/>
          </a:prstGeom>
        </p:spPr>
      </p:pic>
    </p:spTree>
    <p:extLst>
      <p:ext uri="{BB962C8B-B14F-4D97-AF65-F5344CB8AC3E}">
        <p14:creationId xmlns:p14="http://schemas.microsoft.com/office/powerpoint/2010/main" val="14581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09BC1-4FB7-4D00-B101-16EDFA65C5BF}">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810dadb4-62c1-4fd3-aef3-0db6a8571ff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DB046ED-3789-41A0-A76F-ABE51A0E38C0}">
  <ds:schemaRefs>
    <ds:schemaRef ds:uri="http://schemas.microsoft.com/sharepoint/v3/contenttype/forms"/>
  </ds:schemaRefs>
</ds:datastoreItem>
</file>

<file path=customXml/itemProps3.xml><?xml version="1.0" encoding="utf-8"?>
<ds:datastoreItem xmlns:ds="http://schemas.openxmlformats.org/officeDocument/2006/customXml" ds:itemID="{8C81E30C-D614-4256-8C68-0DB6ADFBB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dadb4-62c1-4fd3-aef3-0db6a8571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359</TotalTime>
  <Words>552</Words>
  <Application>Microsoft Office PowerPoint</Application>
  <PresentationFormat>On-screen Show (4:3)</PresentationFormat>
  <Paragraphs>74</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Symbol</vt:lpstr>
      <vt:lpstr>ＭＳ Ｐゴシック</vt:lpstr>
      <vt:lpstr>Calibri</vt:lpstr>
      <vt:lpstr>Sassoon Infant Rg</vt:lpstr>
      <vt:lpstr>ＭＳ Ｐゴシック</vt:lpstr>
      <vt:lpstr>Twinkl</vt:lpstr>
      <vt:lpstr>Arial</vt:lpstr>
      <vt:lpstr>Office Theme</vt:lpstr>
      <vt:lpstr>PowerPoint Presentation</vt:lpstr>
      <vt:lpstr>PowerPoint Presentation</vt:lpstr>
      <vt:lpstr>Word Check!</vt:lpstr>
      <vt:lpstr>What Is Safer Internet Day?</vt:lpstr>
      <vt:lpstr>What Do You Use the Internet For?</vt:lpstr>
      <vt:lpstr>Who Can Use the Internet? </vt:lpstr>
      <vt:lpstr>How Do We Access the Internet? </vt:lpstr>
      <vt:lpstr>How Would You Feel if the Internet Was Turned Off?</vt:lpstr>
      <vt:lpstr>What Is Your Online Identity?</vt:lpstr>
      <vt:lpstr>This Is Me</vt:lpstr>
      <vt:lpstr>An Internet We Trust</vt:lpstr>
      <vt:lpstr>News or Fake News?</vt:lpstr>
      <vt:lpstr>An Internet We Trust</vt:lpstr>
      <vt:lpstr>What Would You Do If…</vt:lpstr>
      <vt:lpstr>An Internet We Trust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Simone Wouters</dc:creator>
  <cp:lastModifiedBy>Katy Duncan</cp:lastModifiedBy>
  <cp:revision>38</cp:revision>
  <dcterms:created xsi:type="dcterms:W3CDTF">2019-12-18T10:40:02Z</dcterms:created>
  <dcterms:modified xsi:type="dcterms:W3CDTF">2021-02-08T13:55:18Z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