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DEDB-231A-43F0-9FE9-636BF44CA758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0DB4-E570-4424-9784-7EA833E2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565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DEDB-231A-43F0-9FE9-636BF44CA758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0DB4-E570-4424-9784-7EA833E2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24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DEDB-231A-43F0-9FE9-636BF44CA758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0DB4-E570-4424-9784-7EA833E2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350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DEDB-231A-43F0-9FE9-636BF44CA758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0DB4-E570-4424-9784-7EA833E2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86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DEDB-231A-43F0-9FE9-636BF44CA758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0DB4-E570-4424-9784-7EA833E2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84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DEDB-231A-43F0-9FE9-636BF44CA758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0DB4-E570-4424-9784-7EA833E2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48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DEDB-231A-43F0-9FE9-636BF44CA758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0DB4-E570-4424-9784-7EA833E2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94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DEDB-231A-43F0-9FE9-636BF44CA758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0DB4-E570-4424-9784-7EA833E2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36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DEDB-231A-43F0-9FE9-636BF44CA758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0DB4-E570-4424-9784-7EA833E2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56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DEDB-231A-43F0-9FE9-636BF44CA758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0DB4-E570-4424-9784-7EA833E2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21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2DEDB-231A-43F0-9FE9-636BF44CA758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E0DB4-E570-4424-9784-7EA833E2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86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2DEDB-231A-43F0-9FE9-636BF44CA758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E0DB4-E570-4424-9784-7EA833E2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9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wdr6yc/articles/zs8f8mn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kfindout.com/uk/human-body/heart-and-blood/heart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wm.org.uk/history/voices-of-the-first-world-war-training-for-war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46824"/>
              </p:ext>
            </p:extLst>
          </p:nvPr>
        </p:nvGraphicFramePr>
        <p:xfrm>
          <a:off x="548473" y="811642"/>
          <a:ext cx="5156589" cy="1295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039">
                  <a:extLst>
                    <a:ext uri="{9D8B030D-6E8A-4147-A177-3AD203B41FA5}">
                      <a16:colId xmlns:a16="http://schemas.microsoft.com/office/drawing/2014/main" val="872146673"/>
                    </a:ext>
                  </a:extLst>
                </a:gridCol>
                <a:gridCol w="4625500">
                  <a:extLst>
                    <a:ext uri="{9D8B030D-6E8A-4147-A177-3AD203B41FA5}">
                      <a16:colId xmlns:a16="http://schemas.microsoft.com/office/drawing/2014/main" val="3088040295"/>
                    </a:ext>
                  </a:extLst>
                </a:gridCol>
                <a:gridCol w="265050">
                  <a:extLst>
                    <a:ext uri="{9D8B030D-6E8A-4147-A177-3AD203B41FA5}">
                      <a16:colId xmlns:a16="http://schemas.microsoft.com/office/drawing/2014/main" val="332362754"/>
                    </a:ext>
                  </a:extLst>
                </a:gridCol>
              </a:tblGrid>
              <a:tr h="293315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P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Success Criteria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7722560"/>
                  </a:ext>
                </a:extLst>
              </a:tr>
              <a:tr h="363821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I can explain why soldiers needed to be strong and healthy.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5496693"/>
                  </a:ext>
                </a:extLst>
              </a:tr>
              <a:tr h="345003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GB" sz="1400">
                          <a:effectLst/>
                        </a:rPr>
                        <a:t>I can explain how the heart and lungs work. 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7724121"/>
                  </a:ext>
                </a:extLst>
              </a:tr>
              <a:tr h="293315"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I can devise an enquiry to test the health of new recruits.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889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2796124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49082" y="403971"/>
            <a:ext cx="64287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L.Q: How can a healthy body win the war?</a:t>
            </a:r>
            <a:r>
              <a:rPr kumimoji="0" lang="en-GB" alt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Arial" panose="020B0604020202020204" pitchFamily="34" charset="0"/>
              </a:rPr>
              <a:t> 24.01.22</a:t>
            </a:r>
            <a:endParaRPr kumimoji="0" lang="en-GB" altLang="en-US" sz="1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11069" y="836212"/>
            <a:ext cx="4646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 the beginning of WW1 and WW2, there was a rush of young men eager to join the army and fight for their country. </a:t>
            </a:r>
          </a:p>
          <a:p>
            <a:r>
              <a:rPr lang="en-GB" dirty="0" smtClean="0"/>
              <a:t>But not all were accepted. </a:t>
            </a:r>
            <a:endParaRPr lang="en-GB" dirty="0"/>
          </a:p>
        </p:txBody>
      </p:sp>
      <p:pic>
        <p:nvPicPr>
          <p:cNvPr id="1027" name="Picture 3" descr="http://www.longlongtrail.co.uk/wp-content/uploads/2017/07/Q300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73600"/>
            <a:ext cx="3429216" cy="252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media.iwm.org.uk/ciim5/297/60/large_00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95" y="2138680"/>
            <a:ext cx="2503151" cy="338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38" y="2235200"/>
            <a:ext cx="3309917" cy="23571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56400" y="2357120"/>
            <a:ext cx="4785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Why do you think some men were turned away? </a:t>
            </a:r>
            <a:endParaRPr lang="en-GB" dirty="0"/>
          </a:p>
        </p:txBody>
      </p:sp>
      <p:pic>
        <p:nvPicPr>
          <p:cNvPr id="1031" name="Picture 7" descr="Dating Pre-Serum Steve Rogers would include... | Marvel Imagines and  Scenarios 1 *Completed*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0"/>
          <a:stretch/>
        </p:blipFill>
        <p:spPr bwMode="auto">
          <a:xfrm>
            <a:off x="9228455" y="2956560"/>
            <a:ext cx="275018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0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122" y="454025"/>
            <a:ext cx="5948238" cy="570823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sz="4000" b="1" dirty="0"/>
              <a:t>Principal points in the medical examination of </a:t>
            </a:r>
            <a:r>
              <a:rPr lang="en-GB" sz="4000" b="1" dirty="0" smtClean="0"/>
              <a:t>recruits (1914)</a:t>
            </a:r>
            <a:endParaRPr lang="en-GB" sz="4000" b="1" dirty="0"/>
          </a:p>
          <a:p>
            <a:r>
              <a:rPr lang="en-GB" sz="4000" dirty="0"/>
              <a:t>That the recruit is sufficiently intelligent;</a:t>
            </a:r>
          </a:p>
          <a:p>
            <a:r>
              <a:rPr lang="en-GB" sz="4000" dirty="0"/>
              <a:t>That his vision, with either eye, is up to the required standard;</a:t>
            </a:r>
          </a:p>
          <a:p>
            <a:r>
              <a:rPr lang="en-GB" sz="4000" dirty="0"/>
              <a:t>That his hearing is good;</a:t>
            </a:r>
          </a:p>
          <a:p>
            <a:r>
              <a:rPr lang="en-GB" sz="4000" dirty="0"/>
              <a:t>That his speech is without impediment;</a:t>
            </a:r>
          </a:p>
          <a:p>
            <a:r>
              <a:rPr lang="en-GB" sz="4000" dirty="0"/>
              <a:t>That he has no glandular swellings;</a:t>
            </a:r>
          </a:p>
          <a:p>
            <a:r>
              <a:rPr lang="en-GB" sz="4000" b="1" dirty="0"/>
              <a:t>That his chest is capacious and well formed, and that his heart and lungs are sound;</a:t>
            </a:r>
          </a:p>
          <a:p>
            <a:r>
              <a:rPr lang="en-GB" sz="4000" dirty="0"/>
              <a:t>That he is not ruptured in any degree or form;</a:t>
            </a:r>
          </a:p>
          <a:p>
            <a:r>
              <a:rPr lang="en-GB" sz="4000" dirty="0"/>
              <a:t>That the limbs are well formed and fully developed;</a:t>
            </a:r>
          </a:p>
          <a:p>
            <a:r>
              <a:rPr lang="en-GB" sz="4000" dirty="0"/>
              <a:t>That there is free and perfect motion of all the joints;</a:t>
            </a:r>
          </a:p>
          <a:p>
            <a:r>
              <a:rPr lang="en-GB" sz="4000" dirty="0"/>
              <a:t>That the feet and toes are well formed;</a:t>
            </a:r>
          </a:p>
          <a:p>
            <a:r>
              <a:rPr lang="en-GB" sz="4000" dirty="0" smtClean="0"/>
              <a:t>That </a:t>
            </a:r>
            <a:r>
              <a:rPr lang="en-GB" sz="4000" dirty="0"/>
              <a:t>he does not bear traces of previous acute or chronic disease pointing to an impaired constitution;</a:t>
            </a:r>
          </a:p>
          <a:p>
            <a:r>
              <a:rPr lang="en-GB" sz="4000" dirty="0"/>
              <a:t>That he possesses a sufficient number of sound teeth for efficient </a:t>
            </a:r>
            <a:r>
              <a:rPr lang="en-GB" sz="4000" dirty="0" smtClean="0"/>
              <a:t>mastication (chewing).</a:t>
            </a:r>
            <a:endParaRPr lang="en-GB" sz="4000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68965" y="308112"/>
            <a:ext cx="6152322" cy="545260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553200" y="355600"/>
            <a:ext cx="5415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Why do you think is was considered so important for soldiers to have a healthy heart and lungs?</a:t>
            </a:r>
            <a:endParaRPr lang="en-GB" sz="2000" dirty="0"/>
          </a:p>
        </p:txBody>
      </p:sp>
      <p:pic>
        <p:nvPicPr>
          <p:cNvPr id="2050" name="Picture 2" descr="Photo | Heart and lungs Infographic | American Heart Associ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310640"/>
            <a:ext cx="4426373" cy="2489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44081" y="4084320"/>
            <a:ext cx="354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https://www.bbc.co.uk/bitesize/topics/zwdr6yc/articles/zs8f8mn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401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</a:t>
            </a:r>
            <a:r>
              <a:rPr lang="en-GB" b="1" dirty="0" smtClean="0"/>
              <a:t>circulatory system </a:t>
            </a:r>
            <a:r>
              <a:rPr lang="en-GB" dirty="0" smtClean="0"/>
              <a:t>brings oxygen and nutrients to every part of your body!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 other parts of your body (such as your muscles) can only do their jobs as long as they get enough oxygen.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000" t="16243" r="30641" b="19231"/>
          <a:stretch/>
        </p:blipFill>
        <p:spPr>
          <a:xfrm>
            <a:off x="6494585" y="2954215"/>
            <a:ext cx="5467991" cy="3188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4826" y="3021495"/>
            <a:ext cx="5178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Your heart is the pump that powers the whole thing! It is a muscle that can never stop working- if your heart stops, your brain will die in minutes. 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95740" y="4651513"/>
            <a:ext cx="5625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Task 1- label the diagram of the heart for your year group. </a:t>
            </a:r>
          </a:p>
          <a:p>
            <a:r>
              <a:rPr lang="en-GB" dirty="0" smtClean="0"/>
              <a:t>If you have time, you can research some of the jobs of each part. </a:t>
            </a:r>
          </a:p>
          <a:p>
            <a:r>
              <a:rPr lang="en-GB" dirty="0" smtClean="0">
                <a:hlinkClick r:id="rId3"/>
              </a:rPr>
              <a:t>https://www.dkfindout.com/uk/human-body/heart-and-blood/heart/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59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070" y="593919"/>
            <a:ext cx="5034280" cy="53743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Being a soldier involves a lot of hard physical work and exercise. </a:t>
            </a:r>
          </a:p>
          <a:p>
            <a:pPr marL="0" indent="0">
              <a:buNone/>
            </a:pPr>
            <a:r>
              <a:rPr lang="en-GB" dirty="0" smtClean="0"/>
              <a:t>You need to be highly fit and healthy. </a:t>
            </a:r>
          </a:p>
          <a:p>
            <a:pPr marL="0" indent="0">
              <a:buNone/>
            </a:pPr>
            <a:r>
              <a:rPr lang="en-GB" dirty="0" smtClean="0"/>
              <a:t>Your heart and lungs need to be able to work efficiently to carry oxygen to the muscles. </a:t>
            </a:r>
          </a:p>
          <a:p>
            <a:pPr marL="0" indent="0">
              <a:buNone/>
            </a:pPr>
            <a:r>
              <a:rPr lang="en-GB" dirty="0" smtClean="0"/>
              <a:t>In general, people with higher fitness will have a lower heart rate than those with low fitness. </a:t>
            </a:r>
          </a:p>
          <a:p>
            <a:pPr marL="0" indent="0">
              <a:buNone/>
            </a:pPr>
            <a:r>
              <a:rPr lang="en-GB" dirty="0" smtClean="0"/>
              <a:t>Their heart does not need to beat as fast to do the same amount of work.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7382" y="298174"/>
            <a:ext cx="57845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 can measure your heart rate by using a stethoscope to listen to your heart beat. </a:t>
            </a:r>
          </a:p>
          <a:p>
            <a:endParaRPr lang="en-GB" dirty="0"/>
          </a:p>
          <a:p>
            <a:r>
              <a:rPr lang="en-GB" dirty="0" smtClean="0"/>
              <a:t>(Remember your heartbeat has two sounds for each beat!)</a:t>
            </a:r>
          </a:p>
          <a:p>
            <a:endParaRPr lang="en-GB" dirty="0"/>
          </a:p>
          <a:p>
            <a:r>
              <a:rPr lang="en-GB" dirty="0" smtClean="0"/>
              <a:t>You can also count your pulse, which you can feel in your neck or on your wrist.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8" y="2340664"/>
            <a:ext cx="3703361" cy="2080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00" y="2653748"/>
            <a:ext cx="165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Try to find your pulse now!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104862" y="3339548"/>
            <a:ext cx="2464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count your pulse for one minute, you can find out your heart rate. </a:t>
            </a: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17443" y="4681330"/>
            <a:ext cx="52876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Measure your pulse for one minute after resting for one minute. </a:t>
            </a:r>
          </a:p>
          <a:p>
            <a:endParaRPr lang="en-GB" dirty="0" smtClean="0"/>
          </a:p>
          <a:p>
            <a:r>
              <a:rPr lang="en-GB" dirty="0" smtClean="0"/>
              <a:t>Then measure it again after exercising for one minute! </a:t>
            </a:r>
          </a:p>
          <a:p>
            <a:endParaRPr lang="en-GB" dirty="0" smtClean="0"/>
          </a:p>
          <a:p>
            <a:r>
              <a:rPr lang="en-GB" dirty="0" smtClean="0"/>
              <a:t>What do you predict will happen? </a:t>
            </a:r>
            <a:endParaRPr lang="en-GB" dirty="0"/>
          </a:p>
        </p:txBody>
      </p:sp>
      <p:sp>
        <p:nvSpPr>
          <p:cNvPr id="11" name="Rounded Rectangle 10"/>
          <p:cNvSpPr/>
          <p:nvPr/>
        </p:nvSpPr>
        <p:spPr>
          <a:xfrm>
            <a:off x="288234" y="4601817"/>
            <a:ext cx="5496340" cy="193813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542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931" y="86829"/>
            <a:ext cx="10515600" cy="1325563"/>
          </a:xfrm>
        </p:spPr>
        <p:txBody>
          <a:bodyPr/>
          <a:lstStyle/>
          <a:p>
            <a:r>
              <a:rPr lang="en-GB" dirty="0" smtClean="0"/>
              <a:t>Task- cardiovascular health enquiry.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990" y="121933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Working in a group, your task is to come up with a test for new recruits to test their cardiovascular fitness.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5982" y="2256184"/>
            <a:ext cx="80109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When will you record your recruits’ heart rate? </a:t>
            </a:r>
          </a:p>
          <a:p>
            <a:r>
              <a:rPr lang="en-GB" sz="2400" dirty="0" smtClean="0"/>
              <a:t>(resting heart rate, working heart rate or both?) </a:t>
            </a:r>
          </a:p>
          <a:p>
            <a:r>
              <a:rPr lang="en-GB" sz="2400" b="1" dirty="0" smtClean="0"/>
              <a:t>How will you collect data? </a:t>
            </a:r>
            <a:r>
              <a:rPr lang="en-GB" sz="2400" dirty="0" smtClean="0"/>
              <a:t>(take pulse, stethoscope) </a:t>
            </a:r>
          </a:p>
          <a:p>
            <a:r>
              <a:rPr lang="en-GB" sz="2400" b="1" dirty="0" smtClean="0"/>
              <a:t>How will you record and present your data?  </a:t>
            </a:r>
          </a:p>
          <a:p>
            <a:endParaRPr lang="en-GB" dirty="0"/>
          </a:p>
        </p:txBody>
      </p:sp>
      <p:pic>
        <p:nvPicPr>
          <p:cNvPr id="4098" name="Picture 2" descr="How Does Your Heart Rate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974" y="1938131"/>
            <a:ext cx="3681637" cy="276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190843"/>
              </p:ext>
            </p:extLst>
          </p:nvPr>
        </p:nvGraphicFramePr>
        <p:xfrm>
          <a:off x="2428806" y="4031153"/>
          <a:ext cx="5512560" cy="2210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5661">
                  <a:extLst>
                    <a:ext uri="{9D8B030D-6E8A-4147-A177-3AD203B41FA5}">
                      <a16:colId xmlns:a16="http://schemas.microsoft.com/office/drawing/2014/main" val="1910573511"/>
                    </a:ext>
                  </a:extLst>
                </a:gridCol>
                <a:gridCol w="1771278">
                  <a:extLst>
                    <a:ext uri="{9D8B030D-6E8A-4147-A177-3AD203B41FA5}">
                      <a16:colId xmlns:a16="http://schemas.microsoft.com/office/drawing/2014/main" val="2492326198"/>
                    </a:ext>
                  </a:extLst>
                </a:gridCol>
                <a:gridCol w="1635621">
                  <a:extLst>
                    <a:ext uri="{9D8B030D-6E8A-4147-A177-3AD203B41FA5}">
                      <a16:colId xmlns:a16="http://schemas.microsoft.com/office/drawing/2014/main" val="2747402932"/>
                    </a:ext>
                  </a:extLst>
                </a:gridCol>
              </a:tblGrid>
              <a:tr h="347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Recruit Name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Resting heart rate (bpm)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Working heart rate (bpm)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2667020"/>
                  </a:ext>
                </a:extLst>
              </a:tr>
              <a:tr h="347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474180"/>
                  </a:ext>
                </a:extLst>
              </a:tr>
              <a:tr h="363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986016"/>
                  </a:ext>
                </a:extLst>
              </a:tr>
              <a:tr h="347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9020651"/>
                  </a:ext>
                </a:extLst>
              </a:tr>
              <a:tr h="347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616411"/>
                  </a:ext>
                </a:extLst>
              </a:tr>
              <a:tr h="3475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9532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168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you improve the cardiovascular fitness of your recruits?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842" y="2117035"/>
            <a:ext cx="8878957" cy="428852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Come up with a plan to improve the heart rate scores you recorded. </a:t>
            </a:r>
          </a:p>
          <a:p>
            <a:pPr marL="0" indent="0">
              <a:buNone/>
            </a:pPr>
            <a:r>
              <a:rPr lang="en-GB" dirty="0" smtClean="0"/>
              <a:t>Most recruits spent around three months in basic army training. Predict what might happen to their fitness in that time. </a:t>
            </a:r>
            <a:endParaRPr lang="en-GB" dirty="0"/>
          </a:p>
        </p:txBody>
      </p:sp>
      <p:pic>
        <p:nvPicPr>
          <p:cNvPr id="5122" name="Picture 2" descr="Recruits to the Hull Commercials (10th Battalion, East Yorkshire Regiment) in trai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41" y="4234070"/>
            <a:ext cx="3482147" cy="212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6165" y="5173175"/>
            <a:ext cx="4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https://www.iwm.org.uk/history/voices-of-the-first-world-war-training-for-war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124" name="Picture 4" descr="Troops of the 1st Battalion, County of London Volunteers (United Arts Volunteer Rifles) at physical exercise and rifle drill. Green Park, October-November 1914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140" y="4223195"/>
            <a:ext cx="3074642" cy="231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80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675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Your circulatory system brings oxygen and nutrients to every part of your body!</vt:lpstr>
      <vt:lpstr>PowerPoint Presentation</vt:lpstr>
      <vt:lpstr>Task- cardiovascular health enquiry. </vt:lpstr>
      <vt:lpstr>How can you improve the cardiovascular fitness of your recruits?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Greenham</dc:creator>
  <cp:lastModifiedBy>J Greenham</cp:lastModifiedBy>
  <cp:revision>18</cp:revision>
  <dcterms:created xsi:type="dcterms:W3CDTF">2022-01-21T10:41:32Z</dcterms:created>
  <dcterms:modified xsi:type="dcterms:W3CDTF">2022-01-21T12:08:36Z</dcterms:modified>
</cp:coreProperties>
</file>