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1" r:id="rId4"/>
    <p:sldId id="272" r:id="rId5"/>
    <p:sldId id="273" r:id="rId6"/>
    <p:sldId id="275" r:id="rId7"/>
    <p:sldId id="274" r:id="rId8"/>
    <p:sldId id="276" r:id="rId9"/>
    <p:sldId id="267" r:id="rId10"/>
  </p:sldIdLst>
  <p:sldSz cx="9144000" cy="6858000" type="screen4x3"/>
  <p:notesSz cx="6858000" cy="9144000"/>
  <p:embeddedFontLst>
    <p:embeddedFont>
      <p:font typeface="Twinkl" pitchFamily="2" charset="0"/>
      <p:regular r:id="rId13"/>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99" userDrawn="1">
          <p15:clr>
            <a:srgbClr val="A4A3A4"/>
          </p15:clr>
        </p15:guide>
        <p15:guide id="9" orient="horz" pos="48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DEF8"/>
    <a:srgbClr val="0079C1"/>
    <a:srgbClr val="00639A"/>
    <a:srgbClr val="90C8E5"/>
    <a:srgbClr val="DE1E5A"/>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58" d="100"/>
          <a:sy n="58" d="100"/>
        </p:scale>
        <p:origin x="66" y="1044"/>
      </p:cViewPr>
      <p:guideLst>
        <p:guide orient="horz" pos="2160"/>
        <p:guide pos="2880"/>
        <p:guide pos="340"/>
        <p:guide orient="horz" pos="3974"/>
        <p:guide pos="5420"/>
        <p:guide orient="horz" pos="346"/>
        <p:guide pos="499"/>
        <p:guide orient="horz" pos="48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197" y="1692479"/>
            <a:ext cx="8220075" cy="1341726"/>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mn-lt"/>
              </a:rPr>
              <a:t>Who is Robert Burns?</a:t>
            </a:r>
          </a:p>
        </p:txBody>
      </p:sp>
      <p:sp>
        <p:nvSpPr>
          <p:cNvPr id="2" name="TextBox 1"/>
          <p:cNvSpPr txBox="1"/>
          <p:nvPr/>
        </p:nvSpPr>
        <p:spPr>
          <a:xfrm>
            <a:off x="755650" y="3818104"/>
            <a:ext cx="4972290" cy="1603104"/>
          </a:xfrm>
          <a:prstGeom prst="rect">
            <a:avLst/>
          </a:prstGeom>
          <a:noFill/>
        </p:spPr>
        <p:txBody>
          <a:bodyPr wrap="square" lIns="108000" tIns="108000" rIns="108000" bIns="108000" rtlCol="0">
            <a:spAutoFit/>
          </a:bodyPr>
          <a:lstStyle/>
          <a:p>
            <a:pPr algn="just">
              <a:defRPr/>
            </a:pPr>
            <a:r>
              <a:rPr lang="en-GB" dirty="0"/>
              <a:t>He wrote his works in both the Scots language and Standard English and he sometimes liked to voice his political views through them. </a:t>
            </a:r>
          </a:p>
          <a:p>
            <a:pPr algn="just">
              <a:defRPr/>
            </a:pPr>
            <a:r>
              <a:rPr lang="en-GB" dirty="0"/>
              <a:t>He also wrote folk songs which are still enjoyed by many people today.</a:t>
            </a:r>
          </a:p>
        </p:txBody>
      </p:sp>
      <p:sp>
        <p:nvSpPr>
          <p:cNvPr id="8" name="TextBox 7"/>
          <p:cNvSpPr txBox="1"/>
          <p:nvPr/>
        </p:nvSpPr>
        <p:spPr>
          <a:xfrm>
            <a:off x="2442954" y="1776211"/>
            <a:ext cx="6071318" cy="1200329"/>
          </a:xfrm>
          <a:prstGeom prst="rect">
            <a:avLst/>
          </a:prstGeom>
          <a:noFill/>
        </p:spPr>
        <p:txBody>
          <a:bodyPr wrap="square" rtlCol="0">
            <a:spAutoFit/>
          </a:bodyPr>
          <a:lstStyle/>
          <a:p>
            <a:r>
              <a:rPr lang="en-GB" dirty="0">
                <a:solidFill>
                  <a:schemeClr val="bg1"/>
                </a:solidFill>
              </a:rPr>
              <a:t>Robert Burns was a Scottish poet (25th January 1759 to 21st July 1796) and lyricist and is known as the national poet of Scotland. His work is very well known and celebrated worldwide. </a:t>
            </a:r>
          </a:p>
        </p:txBody>
      </p:sp>
      <p:grpSp>
        <p:nvGrpSpPr>
          <p:cNvPr id="11" name="Group 10"/>
          <p:cNvGrpSpPr/>
          <p:nvPr/>
        </p:nvGrpSpPr>
        <p:grpSpPr>
          <a:xfrm>
            <a:off x="5841809" y="3237896"/>
            <a:ext cx="2835464" cy="3075495"/>
            <a:chOff x="5208476" y="3241020"/>
            <a:chExt cx="2835464" cy="3075495"/>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476" y="3241020"/>
              <a:ext cx="2003207" cy="285180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425" y="4431249"/>
              <a:ext cx="1664515" cy="1885266"/>
            </a:xfrm>
            <a:prstGeom prst="rect">
              <a:avLst/>
            </a:prstGeom>
          </p:spPr>
        </p:pic>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141" t="-2586" r="3816" b="56137"/>
          <a:stretch/>
        </p:blipFill>
        <p:spPr>
          <a:xfrm>
            <a:off x="847259" y="1364276"/>
            <a:ext cx="1526876" cy="2311896"/>
          </a:xfrm>
          <a:prstGeom prst="ellipse">
            <a:avLst/>
          </a:prstGeom>
          <a:solidFill>
            <a:srgbClr val="AFDEF8"/>
          </a:solidFill>
          <a:ln w="28575">
            <a:solidFill>
              <a:schemeClr val="tx1"/>
            </a:solidFill>
          </a:ln>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Burns’ Night</a:t>
            </a:r>
          </a:p>
        </p:txBody>
      </p:sp>
      <p:grpSp>
        <p:nvGrpSpPr>
          <p:cNvPr id="10" name="Group 9"/>
          <p:cNvGrpSpPr/>
          <p:nvPr/>
        </p:nvGrpSpPr>
        <p:grpSpPr>
          <a:xfrm>
            <a:off x="457198" y="1624126"/>
            <a:ext cx="8220075" cy="1397479"/>
            <a:chOff x="457198" y="1561380"/>
            <a:chExt cx="8220075" cy="1397479"/>
          </a:xfrm>
        </p:grpSpPr>
        <p:sp>
          <p:nvSpPr>
            <p:cNvPr id="11" name="Rectangle 10"/>
            <p:cNvSpPr/>
            <p:nvPr/>
          </p:nvSpPr>
          <p:spPr>
            <a:xfrm>
              <a:off x="457198" y="1561380"/>
              <a:ext cx="8220075" cy="1397479"/>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
            <p:cNvSpPr txBox="1">
              <a:spLocks noChangeArrowheads="1"/>
            </p:cNvSpPr>
            <p:nvPr/>
          </p:nvSpPr>
          <p:spPr bwMode="auto">
            <a:xfrm>
              <a:off x="759514" y="1662965"/>
              <a:ext cx="7632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mn-lt"/>
                </a:rPr>
                <a:t>The Scottish people, and many others, celebrate Robert’s life every year on his birthday, 25th January by having a Burns’ Supper on Burns’ Night. There are clubs and societies formed, outside of Scotland as well, in honour of him, including New Zealand!</a:t>
              </a:r>
            </a:p>
          </p:txBody>
        </p:sp>
      </p:grpSp>
      <p:sp>
        <p:nvSpPr>
          <p:cNvPr id="4" name="TextBox 3"/>
          <p:cNvSpPr txBox="1"/>
          <p:nvPr/>
        </p:nvSpPr>
        <p:spPr>
          <a:xfrm>
            <a:off x="3869396" y="3285095"/>
            <a:ext cx="4518954" cy="2308324"/>
          </a:xfrm>
          <a:prstGeom prst="rect">
            <a:avLst/>
          </a:prstGeom>
          <a:noFill/>
        </p:spPr>
        <p:txBody>
          <a:bodyPr wrap="square" rtlCol="0">
            <a:spAutoFit/>
          </a:bodyPr>
          <a:lstStyle/>
          <a:p>
            <a:pPr algn="just">
              <a:spcBef>
                <a:spcPct val="0"/>
              </a:spcBef>
              <a:buFontTx/>
              <a:buNone/>
            </a:pPr>
            <a:r>
              <a:rPr lang="en-GB" altLang="en-US" dirty="0"/>
              <a:t>The first suppers were arranged by Robert’s friends in the 18th century and they originally held them on the 29th January, thinking it was the date of his birth. They soon discovered from church records that it was, in fact, the 25th January and have celebrated it on that night since then.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3" y="2926040"/>
            <a:ext cx="4775510" cy="3376837"/>
          </a:xfrm>
          <a:prstGeom prst="rect">
            <a:avLst/>
          </a:prstGeom>
        </p:spPr>
      </p:pic>
    </p:spTree>
    <p:extLst>
      <p:ext uri="{BB962C8B-B14F-4D97-AF65-F5344CB8AC3E}">
        <p14:creationId xmlns:p14="http://schemas.microsoft.com/office/powerpoint/2010/main" val="7476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2" y="611872"/>
            <a:ext cx="8220075" cy="994306"/>
          </a:xfrm>
        </p:spPr>
        <p:txBody>
          <a:bodyPr/>
          <a:lstStyle/>
          <a:p>
            <a:r>
              <a:rPr lang="en-GB" sz="3600" dirty="0">
                <a:latin typeface="+mn-lt"/>
              </a:rPr>
              <a:t>Burns’ Night</a:t>
            </a:r>
          </a:p>
        </p:txBody>
      </p:sp>
      <p:grpSp>
        <p:nvGrpSpPr>
          <p:cNvPr id="9" name="Group 8"/>
          <p:cNvGrpSpPr/>
          <p:nvPr/>
        </p:nvGrpSpPr>
        <p:grpSpPr>
          <a:xfrm>
            <a:off x="1475939" y="2621323"/>
            <a:ext cx="6912411" cy="2027209"/>
            <a:chOff x="1475939" y="2621323"/>
            <a:chExt cx="6912411" cy="2027209"/>
          </a:xfrm>
        </p:grpSpPr>
        <p:sp>
          <p:nvSpPr>
            <p:cNvPr id="8" name="Rounded Rectangle 7"/>
            <p:cNvSpPr/>
            <p:nvPr/>
          </p:nvSpPr>
          <p:spPr>
            <a:xfrm>
              <a:off x="1475939" y="2621323"/>
              <a:ext cx="6912411" cy="2027209"/>
            </a:xfrm>
            <a:prstGeom prst="round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
            <p:cNvSpPr txBox="1">
              <a:spLocks noChangeArrowheads="1"/>
            </p:cNvSpPr>
            <p:nvPr/>
          </p:nvSpPr>
          <p:spPr bwMode="auto">
            <a:xfrm>
              <a:off x="2216989" y="2889080"/>
              <a:ext cx="617136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mn-lt"/>
                </a:rPr>
                <a:t>A traditional Burns’ supper will include a serving of  </a:t>
              </a:r>
              <a:br>
                <a:rPr lang="en-GB" altLang="en-US" sz="1800" dirty="0">
                  <a:latin typeface="+mn-lt"/>
                </a:rPr>
              </a:br>
              <a:r>
                <a:rPr lang="en-GB" altLang="en-US" sz="1800" dirty="0">
                  <a:latin typeface="+mn-lt"/>
                </a:rPr>
                <a:t>  haggis, a Scottish favourite that is a savoury pudding  </a:t>
              </a:r>
              <a:br>
                <a:rPr lang="en-GB" altLang="en-US" sz="1800" dirty="0">
                  <a:latin typeface="+mn-lt"/>
                </a:rPr>
              </a:br>
              <a:r>
                <a:rPr lang="en-GB" altLang="en-US" sz="1800" dirty="0">
                  <a:latin typeface="+mn-lt"/>
                </a:rPr>
                <a:t>    made with sheep’s stomach stuffed with minced sheep’s </a:t>
              </a:r>
              <a:br>
                <a:rPr lang="en-GB" altLang="en-US" sz="1800" dirty="0">
                  <a:latin typeface="+mn-lt"/>
                </a:rPr>
              </a:br>
              <a:r>
                <a:rPr lang="en-GB" altLang="en-US" sz="1800" dirty="0">
                  <a:latin typeface="+mn-lt"/>
                </a:rPr>
                <a:t>          liver, heart, lungs, oatmeal, onion and suet. </a:t>
              </a:r>
            </a:p>
            <a:p>
              <a:pPr>
                <a:spcBef>
                  <a:spcPct val="0"/>
                </a:spcBef>
                <a:buFontTx/>
                <a:buNone/>
              </a:pPr>
              <a:r>
                <a:rPr lang="en-GB" altLang="en-US" sz="1800" dirty="0">
                  <a:latin typeface="+mn-lt"/>
                </a:rPr>
                <a:t>                Scotch Whisky will also be served.</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086487"/>
            <a:ext cx="1557874" cy="309688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569" y="3925064"/>
            <a:ext cx="2313524" cy="1258306"/>
          </a:xfrm>
          <a:prstGeom prst="rect">
            <a:avLst/>
          </a:prstGeom>
        </p:spPr>
      </p:pic>
    </p:spTree>
    <p:extLst>
      <p:ext uri="{BB962C8B-B14F-4D97-AF65-F5344CB8AC3E}">
        <p14:creationId xmlns:p14="http://schemas.microsoft.com/office/powerpoint/2010/main" val="108815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1962" y="3818803"/>
            <a:ext cx="8220075" cy="1943642"/>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61961" y="549275"/>
            <a:ext cx="8220075" cy="994306"/>
          </a:xfrm>
        </p:spPr>
        <p:txBody>
          <a:bodyPr/>
          <a:lstStyle/>
          <a:p>
            <a:r>
              <a:rPr lang="en-GB" sz="3600" dirty="0">
                <a:latin typeface="+mn-lt"/>
              </a:rPr>
              <a:t>A National Figure</a:t>
            </a:r>
          </a:p>
        </p:txBody>
      </p:sp>
      <p:sp>
        <p:nvSpPr>
          <p:cNvPr id="7" name="TextBox 2"/>
          <p:cNvSpPr txBox="1">
            <a:spLocks noChangeArrowheads="1"/>
          </p:cNvSpPr>
          <p:nvPr/>
        </p:nvSpPr>
        <p:spPr bwMode="auto">
          <a:xfrm>
            <a:off x="755650" y="1759489"/>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000" dirty="0">
                <a:latin typeface="+mn-lt"/>
              </a:rPr>
              <a:t>Robert Burns is such an iconic figure in modern Scottish culture that he was voted to be The Greatest Scot by the Scottish Public in a survey held by National Scottish television channel,  STV.</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9133" y="2991060"/>
            <a:ext cx="5245729" cy="3409844"/>
          </a:xfrm>
          <a:prstGeom prst="rect">
            <a:avLst/>
          </a:prstGeom>
        </p:spPr>
      </p:pic>
    </p:spTree>
    <p:extLst>
      <p:ext uri="{BB962C8B-B14F-4D97-AF65-F5344CB8AC3E}">
        <p14:creationId xmlns:p14="http://schemas.microsoft.com/office/powerpoint/2010/main" val="171902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A National Figure</a:t>
            </a:r>
          </a:p>
        </p:txBody>
      </p:sp>
      <p:grpSp>
        <p:nvGrpSpPr>
          <p:cNvPr id="7" name="Group 6"/>
          <p:cNvGrpSpPr/>
          <p:nvPr/>
        </p:nvGrpSpPr>
        <p:grpSpPr>
          <a:xfrm>
            <a:off x="467561" y="3113460"/>
            <a:ext cx="8220075" cy="1915740"/>
            <a:chOff x="457197" y="2354336"/>
            <a:chExt cx="8220075" cy="1915740"/>
          </a:xfrm>
        </p:grpSpPr>
        <p:sp>
          <p:nvSpPr>
            <p:cNvPr id="8" name="Rectangle 7"/>
            <p:cNvSpPr/>
            <p:nvPr/>
          </p:nvSpPr>
          <p:spPr>
            <a:xfrm>
              <a:off x="457197" y="2354336"/>
              <a:ext cx="8220075" cy="191574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2"/>
            <p:cNvSpPr txBox="1">
              <a:spLocks noChangeArrowheads="1"/>
            </p:cNvSpPr>
            <p:nvPr/>
          </p:nvSpPr>
          <p:spPr bwMode="auto">
            <a:xfrm>
              <a:off x="4394320" y="2435042"/>
              <a:ext cx="399403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1800" dirty="0">
                  <a:solidFill>
                    <a:schemeClr val="bg1"/>
                  </a:solidFill>
                  <a:latin typeface="+mn-lt"/>
                </a:rPr>
                <a:t>The Robert Burns’ Birthplace Museum is situated in the location of Robert’s first ever home built by his father, William </a:t>
              </a:r>
              <a:r>
                <a:rPr lang="en-GB" altLang="en-US" sz="1800" dirty="0" err="1">
                  <a:solidFill>
                    <a:schemeClr val="bg1"/>
                  </a:solidFill>
                  <a:latin typeface="+mn-lt"/>
                </a:rPr>
                <a:t>Burness</a:t>
              </a:r>
              <a:r>
                <a:rPr lang="en-GB" altLang="en-US" sz="1800" dirty="0">
                  <a:solidFill>
                    <a:schemeClr val="bg1"/>
                  </a:solidFill>
                  <a:latin typeface="+mn-lt"/>
                </a:rPr>
                <a:t>. It is located on Murdoch Lane in </a:t>
              </a:r>
              <a:r>
                <a:rPr lang="en-GB" altLang="en-US" sz="1800" dirty="0" err="1">
                  <a:solidFill>
                    <a:schemeClr val="bg1"/>
                  </a:solidFill>
                  <a:latin typeface="+mn-lt"/>
                </a:rPr>
                <a:t>Alloway</a:t>
              </a:r>
              <a:r>
                <a:rPr lang="en-GB" altLang="en-US" sz="1800" dirty="0">
                  <a:solidFill>
                    <a:schemeClr val="bg1"/>
                  </a:solidFill>
                  <a:latin typeface="+mn-lt"/>
                </a:rPr>
                <a:t>, South Ayrshire, Scotland.</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51" t="9066" r="8015"/>
          <a:stretch/>
        </p:blipFill>
        <p:spPr>
          <a:xfrm>
            <a:off x="755650" y="2962621"/>
            <a:ext cx="3519579" cy="2217415"/>
          </a:xfrm>
          <a:prstGeom prst="ellipse">
            <a:avLst/>
          </a:prstGeom>
          <a:solidFill>
            <a:schemeClr val="bg1"/>
          </a:solidFill>
          <a:ln w="38100">
            <a:solidFill>
              <a:schemeClr val="tx1"/>
            </a:solidFill>
          </a:ln>
        </p:spPr>
      </p:pic>
      <p:sp>
        <p:nvSpPr>
          <p:cNvPr id="4" name="TextBox 3"/>
          <p:cNvSpPr txBox="1"/>
          <p:nvPr/>
        </p:nvSpPr>
        <p:spPr>
          <a:xfrm>
            <a:off x="1785365" y="1952772"/>
            <a:ext cx="5584466" cy="646331"/>
          </a:xfrm>
          <a:prstGeom prst="rect">
            <a:avLst/>
          </a:prstGeom>
          <a:noFill/>
        </p:spPr>
        <p:txBody>
          <a:bodyPr wrap="square" rtlCol="0">
            <a:spAutoFit/>
          </a:bodyPr>
          <a:lstStyle/>
          <a:p>
            <a:pPr algn="ctr"/>
            <a:r>
              <a:rPr lang="en-GB" altLang="en-US" dirty="0"/>
              <a:t>The Scottish are immensely proud of Robert Burns’ achievements and regard him as a national treasure.</a:t>
            </a:r>
            <a:endParaRPr lang="en-GB" dirty="0"/>
          </a:p>
        </p:txBody>
      </p:sp>
    </p:spTree>
    <p:extLst>
      <p:ext uri="{BB962C8B-B14F-4D97-AF65-F5344CB8AC3E}">
        <p14:creationId xmlns:p14="http://schemas.microsoft.com/office/powerpoint/2010/main" val="330032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A National Figure</a:t>
            </a:r>
          </a:p>
        </p:txBody>
      </p:sp>
      <p:sp>
        <p:nvSpPr>
          <p:cNvPr id="7" name="TextBox 2"/>
          <p:cNvSpPr txBox="1">
            <a:spLocks noChangeArrowheads="1"/>
          </p:cNvSpPr>
          <p:nvPr/>
        </p:nvSpPr>
        <p:spPr bwMode="auto">
          <a:xfrm>
            <a:off x="755650" y="1959477"/>
            <a:ext cx="76327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2000" dirty="0">
                <a:latin typeface="+mn-lt"/>
              </a:rPr>
              <a:t>In the museum, there are numerous artefacts that were personal belongings to Robert, such as his quills and manuscripts of his work. There are even the pistols that he carried when he worked as an </a:t>
            </a:r>
            <a:r>
              <a:rPr lang="en-GB" altLang="en-US" sz="2000" dirty="0" err="1">
                <a:latin typeface="+mn-lt"/>
              </a:rPr>
              <a:t>exciseman</a:t>
            </a:r>
            <a:r>
              <a:rPr lang="en-GB" altLang="en-US" sz="2000" dirty="0">
                <a:latin typeface="+mn-lt"/>
              </a:rPr>
              <a:t> (a collector of taxes) and needed them for protection!</a:t>
            </a:r>
          </a:p>
        </p:txBody>
      </p:sp>
      <p:grpSp>
        <p:nvGrpSpPr>
          <p:cNvPr id="11" name="Group 10"/>
          <p:cNvGrpSpPr/>
          <p:nvPr/>
        </p:nvGrpSpPr>
        <p:grpSpPr>
          <a:xfrm>
            <a:off x="1665616" y="3867957"/>
            <a:ext cx="1810828" cy="1464514"/>
            <a:chOff x="3485791" y="4264773"/>
            <a:chExt cx="1810828" cy="1464514"/>
          </a:xfrm>
        </p:grpSpPr>
        <p:sp>
          <p:nvSpPr>
            <p:cNvPr id="10" name="Oval 9"/>
            <p:cNvSpPr/>
            <p:nvPr/>
          </p:nvSpPr>
          <p:spPr>
            <a:xfrm>
              <a:off x="3752491" y="4314555"/>
              <a:ext cx="1414732" cy="1414732"/>
            </a:xfrm>
            <a:prstGeom prst="ellipse">
              <a:avLst/>
            </a:prstGeom>
            <a:solidFill>
              <a:srgbClr val="007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5791" y="4264773"/>
              <a:ext cx="1810828" cy="1383908"/>
            </a:xfrm>
            <a:prstGeom prst="rect">
              <a:avLst/>
            </a:prstGeom>
          </p:spPr>
        </p:pic>
      </p:grpSp>
      <p:grpSp>
        <p:nvGrpSpPr>
          <p:cNvPr id="14" name="Group 13"/>
          <p:cNvGrpSpPr/>
          <p:nvPr/>
        </p:nvGrpSpPr>
        <p:grpSpPr>
          <a:xfrm>
            <a:off x="3743144" y="3917739"/>
            <a:ext cx="1567312" cy="1414732"/>
            <a:chOff x="3080978" y="4354224"/>
            <a:chExt cx="1567312" cy="1414732"/>
          </a:xfrm>
        </p:grpSpPr>
        <p:sp>
          <p:nvSpPr>
            <p:cNvPr id="13" name="Oval 12"/>
            <p:cNvSpPr/>
            <p:nvPr/>
          </p:nvSpPr>
          <p:spPr>
            <a:xfrm>
              <a:off x="3157268" y="4354224"/>
              <a:ext cx="1414732" cy="1414732"/>
            </a:xfrm>
            <a:prstGeom prst="ellipse">
              <a:avLst/>
            </a:prstGeom>
            <a:solidFill>
              <a:srgbClr val="AFDE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25128">
              <a:off x="3080978" y="4683656"/>
              <a:ext cx="1567312" cy="755867"/>
            </a:xfrm>
            <a:prstGeom prst="rect">
              <a:avLst/>
            </a:prstGeom>
          </p:spPr>
        </p:pic>
      </p:grpSp>
      <p:grpSp>
        <p:nvGrpSpPr>
          <p:cNvPr id="17" name="Group 16"/>
          <p:cNvGrpSpPr/>
          <p:nvPr/>
        </p:nvGrpSpPr>
        <p:grpSpPr>
          <a:xfrm>
            <a:off x="5739786" y="3460539"/>
            <a:ext cx="1745757" cy="1871932"/>
            <a:chOff x="5110059" y="3897024"/>
            <a:chExt cx="1745757" cy="1871932"/>
          </a:xfrm>
        </p:grpSpPr>
        <p:sp>
          <p:nvSpPr>
            <p:cNvPr id="16" name="Oval 15"/>
            <p:cNvSpPr/>
            <p:nvPr/>
          </p:nvSpPr>
          <p:spPr>
            <a:xfrm>
              <a:off x="5110059" y="4332398"/>
              <a:ext cx="1414732" cy="1414732"/>
            </a:xfrm>
            <a:prstGeom prst="ellipse">
              <a:avLst/>
            </a:prstGeom>
            <a:solidFill>
              <a:srgbClr val="007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3074" y="3897024"/>
              <a:ext cx="1652742" cy="1871932"/>
            </a:xfrm>
            <a:prstGeom prst="rect">
              <a:avLst/>
            </a:prstGeom>
          </p:spPr>
        </p:pic>
      </p:grpSp>
    </p:spTree>
    <p:extLst>
      <p:ext uri="{BB962C8B-B14F-4D97-AF65-F5344CB8AC3E}">
        <p14:creationId xmlns:p14="http://schemas.microsoft.com/office/powerpoint/2010/main" val="153954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Burn’s Night</a:t>
            </a:r>
          </a:p>
        </p:txBody>
      </p:sp>
      <p:sp>
        <p:nvSpPr>
          <p:cNvPr id="7" name="TextBox 2"/>
          <p:cNvSpPr txBox="1">
            <a:spLocks noChangeArrowheads="1"/>
          </p:cNvSpPr>
          <p:nvPr/>
        </p:nvSpPr>
        <p:spPr bwMode="auto">
          <a:xfrm>
            <a:off x="755650" y="1663521"/>
            <a:ext cx="76279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2000" dirty="0">
                <a:latin typeface="+mn-lt"/>
              </a:rPr>
              <a:t>Though immensely successful and popular nowadays, in life Robert was not. He led a life of hardship and poverty with most of his education provided by his father. His controversial political views had alienated many friends and employers, who questioned his loyalty to the Scottish crown. He had 12 children altogether, resulting in 600 living descendants today. </a:t>
            </a:r>
          </a:p>
        </p:txBody>
      </p:sp>
      <p:grpSp>
        <p:nvGrpSpPr>
          <p:cNvPr id="4" name="Group 3"/>
          <p:cNvGrpSpPr/>
          <p:nvPr/>
        </p:nvGrpSpPr>
        <p:grpSpPr>
          <a:xfrm>
            <a:off x="461962" y="4352987"/>
            <a:ext cx="8220075" cy="888434"/>
            <a:chOff x="461962" y="4102821"/>
            <a:chExt cx="8220075" cy="888434"/>
          </a:xfrm>
        </p:grpSpPr>
        <p:sp>
          <p:nvSpPr>
            <p:cNvPr id="8" name="Rectangle 7"/>
            <p:cNvSpPr/>
            <p:nvPr/>
          </p:nvSpPr>
          <p:spPr>
            <a:xfrm>
              <a:off x="461962" y="4102821"/>
              <a:ext cx="8220075" cy="888434"/>
            </a:xfrm>
            <a:prstGeom prst="rect">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751827" y="4223872"/>
              <a:ext cx="5631758" cy="646331"/>
            </a:xfrm>
            <a:prstGeom prst="rect">
              <a:avLst/>
            </a:prstGeom>
            <a:noFill/>
          </p:spPr>
          <p:txBody>
            <a:bodyPr wrap="square" rtlCol="0">
              <a:spAutoFit/>
            </a:bodyPr>
            <a:lstStyle/>
            <a:p>
              <a:r>
                <a:rPr lang="en-GB" altLang="en-US" dirty="0"/>
                <a:t>He died at the age of 37 due to his failing health and an ongoing heart condition. </a:t>
              </a:r>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93" y="3767332"/>
            <a:ext cx="1505275" cy="2059742"/>
          </a:xfrm>
          <a:prstGeom prst="rect">
            <a:avLst/>
          </a:prstGeom>
        </p:spPr>
      </p:pic>
    </p:spTree>
    <p:extLst>
      <p:ext uri="{BB962C8B-B14F-4D97-AF65-F5344CB8AC3E}">
        <p14:creationId xmlns:p14="http://schemas.microsoft.com/office/powerpoint/2010/main" val="391139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120</TotalTime>
  <Words>441</Words>
  <Application>Microsoft Office PowerPoint</Application>
  <PresentationFormat>On-screen Show (4:3)</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Twinkl</vt:lpstr>
      <vt:lpstr>Calibri</vt:lpstr>
      <vt:lpstr>Office Theme</vt:lpstr>
      <vt:lpstr>PowerPoint Presentation</vt:lpstr>
      <vt:lpstr>Who is Robert Burns?</vt:lpstr>
      <vt:lpstr>Burns’ Night</vt:lpstr>
      <vt:lpstr>Burns’ Night</vt:lpstr>
      <vt:lpstr>A National Figure</vt:lpstr>
      <vt:lpstr>A National Figure</vt:lpstr>
      <vt:lpstr>A National Figure</vt:lpstr>
      <vt:lpstr>Burn’s Night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Naomi Adam</dc:creator>
  <cp:lastModifiedBy>Emily Bradshaw</cp:lastModifiedBy>
  <cp:revision>11</cp:revision>
  <dcterms:created xsi:type="dcterms:W3CDTF">2018-12-11T10:11:53Z</dcterms:created>
  <dcterms:modified xsi:type="dcterms:W3CDTF">2020-11-27T14:39:29Z</dcterms:modified>
</cp:coreProperties>
</file>